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customXml/itemProps1.xml" ContentType="application/vnd.openxmlformats-officedocument.customXmlProperties+xml"/>
  <Default Extension="wmf" ContentType="image/x-wmf"/>
  <Default Extension="rels" ContentType="application/vnd.openxmlformats-package.relationship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charts/chart1.xml" ContentType="application/vnd.openxmlformats-officedocument.drawingml.chart+xml"/>
  <Default Extension="png" ContentType="image/png"/>
  <Default Extension="bin" ContentType="application/vnd.openxmlformats-officedocument.oleObject"/>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Default Extension="jpeg" ContentType="image/jpeg"/>
  <Default Extension="emf" ContentType="image/x-emf"/>
  <Override PartName="/ppt/slides/slide1.xml" ContentType="application/vnd.openxmlformats-officedocument.presentationml.slide+xml"/>
  <Override PartName="/ppt/slides/slide15.xml" ContentType="application/vnd.openxmlformats-officedocument.presentationml.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Default Extension="jpg" ContentType="image/jpeg"/>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1"/>
  </p:notesMasterIdLst>
  <p:handoutMasterIdLst>
    <p:handoutMasterId r:id="rId22"/>
  </p:handoutMasterIdLst>
  <p:sldIdLst>
    <p:sldId id="256" r:id="rId2"/>
    <p:sldId id="257" r:id="rId3"/>
    <p:sldId id="276" r:id="rId4"/>
    <p:sldId id="259" r:id="rId5"/>
    <p:sldId id="269" r:id="rId6"/>
    <p:sldId id="260" r:id="rId7"/>
    <p:sldId id="281" r:id="rId8"/>
    <p:sldId id="262" r:id="rId9"/>
    <p:sldId id="263" r:id="rId10"/>
    <p:sldId id="264" r:id="rId11"/>
    <p:sldId id="261" r:id="rId12"/>
    <p:sldId id="280" r:id="rId13"/>
    <p:sldId id="273" r:id="rId14"/>
    <p:sldId id="266" r:id="rId15"/>
    <p:sldId id="267" r:id="rId16"/>
    <p:sldId id="268" r:id="rId17"/>
    <p:sldId id="271" r:id="rId18"/>
    <p:sldId id="278" r:id="rId19"/>
    <p:sldId id="279" r:id="rId20"/>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4578" autoAdjust="0"/>
    <p:restoredTop sz="86420" autoAdjust="0"/>
  </p:normalViewPr>
  <p:slideViewPr>
    <p:cSldViewPr>
      <p:cViewPr>
        <p:scale>
          <a:sx n="90" d="100"/>
          <a:sy n="90" d="100"/>
        </p:scale>
        <p:origin x="-240" y="-72"/>
      </p:cViewPr>
      <p:guideLst>
        <p:guide orient="horz" pos="2160"/>
        <p:guide pos="2880"/>
      </p:guideLst>
    </p:cSldViewPr>
  </p:slideViewPr>
  <p:outlineViewPr>
    <p:cViewPr>
      <p:scale>
        <a:sx n="33" d="100"/>
        <a:sy n="33" d="100"/>
      </p:scale>
      <p:origin x="0" y="922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customXml" Target="../customXml/item1.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l">
              <a:defRPr/>
            </a:pPr>
            <a:r>
              <a:rPr lang="en-US" sz="2800" dirty="0">
                <a:solidFill>
                  <a:schemeClr val="bg1"/>
                </a:solidFill>
              </a:rPr>
              <a:t>Number of Students by Schools</a:t>
            </a:r>
          </a:p>
        </c:rich>
      </c:tx>
      <c:layout>
        <c:manualLayout>
          <c:xMode val="edge"/>
          <c:yMode val="edge"/>
          <c:x val="0.13680118110236222"/>
          <c:y val="4.7382704172577512E-2"/>
        </c:manualLayout>
      </c:layout>
      <c:overlay val="0"/>
    </c:title>
    <c:autoTitleDeleted val="0"/>
    <c:plotArea>
      <c:layout/>
      <c:pieChart>
        <c:varyColors val="1"/>
        <c:ser>
          <c:idx val="0"/>
          <c:order val="0"/>
          <c:tx>
            <c:strRef>
              <c:f>'Teach Chinese in Arkansas 10 18'!$N$37</c:f>
              <c:strCache>
                <c:ptCount val="1"/>
                <c:pt idx="0">
                  <c:v>Number of Students by Schools</c:v>
                </c:pt>
              </c:strCache>
            </c:strRef>
          </c:tx>
          <c:explosion val="3"/>
          <c:dLbls>
            <c:dLbl>
              <c:idx val="0"/>
              <c:layout>
                <c:manualLayout>
                  <c:x val="-0.16410345392586975"/>
                  <c:y val="4.3287271563524451E-2"/>
                </c:manualLayout>
              </c:layout>
              <c:showLegendKey val="0"/>
              <c:showVal val="0"/>
              <c:showCatName val="0"/>
              <c:showSerName val="0"/>
              <c:showPercent val="1"/>
              <c:showBubbleSize val="0"/>
            </c:dLbl>
            <c:dLbl>
              <c:idx val="2"/>
              <c:layout>
                <c:manualLayout>
                  <c:x val="0.17640575206331616"/>
                  <c:y val="2.8799453460394947E-2"/>
                </c:manualLayout>
              </c:layout>
              <c:tx>
                <c:rich>
                  <a:bodyPr/>
                  <a:lstStyle/>
                  <a:p>
                    <a:r>
                      <a:rPr lang="en-US" sz="2400" baseline="0" dirty="0">
                        <a:solidFill>
                          <a:schemeClr val="tx1"/>
                        </a:solidFill>
                      </a:rPr>
                      <a:t>45%</a:t>
                    </a:r>
                    <a:endParaRPr lang="en-US" sz="1810" baseline="0" dirty="0">
                      <a:solidFill>
                        <a:schemeClr val="tx1"/>
                      </a:solidFill>
                    </a:endParaRPr>
                  </a:p>
                </c:rich>
              </c:tx>
              <c:showLegendKey val="0"/>
              <c:showVal val="0"/>
              <c:showCatName val="0"/>
              <c:showSerName val="0"/>
              <c:showPercent val="1"/>
              <c:showBubbleSize val="0"/>
            </c:dLbl>
            <c:txPr>
              <a:bodyPr/>
              <a:lstStyle/>
              <a:p>
                <a:pPr>
                  <a:defRPr sz="2400"/>
                </a:pPr>
                <a:endParaRPr lang="en-US"/>
              </a:p>
            </c:txPr>
            <c:showLegendKey val="0"/>
            <c:showVal val="0"/>
            <c:showCatName val="0"/>
            <c:showSerName val="0"/>
            <c:showPercent val="1"/>
            <c:showBubbleSize val="0"/>
            <c:showLeaderLines val="1"/>
          </c:dLbls>
          <c:cat>
            <c:strRef>
              <c:f>'Teach Chinese in Arkansas 10 18'!$M$38:$M$40</c:f>
              <c:strCache>
                <c:ptCount val="3"/>
                <c:pt idx="0">
                  <c:v>High School</c:v>
                </c:pt>
                <c:pt idx="1">
                  <c:v>Middle School</c:v>
                </c:pt>
                <c:pt idx="2">
                  <c:v>Elementary School</c:v>
                </c:pt>
              </c:strCache>
            </c:strRef>
          </c:cat>
          <c:val>
            <c:numRef>
              <c:f>'Teach Chinese in Arkansas 10 18'!$N$38:$N$40</c:f>
              <c:numCache>
                <c:formatCode>General</c:formatCode>
                <c:ptCount val="3"/>
                <c:pt idx="0">
                  <c:v>1957</c:v>
                </c:pt>
                <c:pt idx="1">
                  <c:v>386</c:v>
                </c:pt>
                <c:pt idx="2">
                  <c:v>1944</c:v>
                </c:pt>
              </c:numCache>
            </c:numRef>
          </c:val>
        </c:ser>
        <c:dLbls>
          <c:showLegendKey val="0"/>
          <c:showVal val="0"/>
          <c:showCatName val="0"/>
          <c:showSerName val="0"/>
          <c:showPercent val="1"/>
          <c:showBubbleSize val="0"/>
          <c:showLeaderLines val="1"/>
        </c:dLbls>
        <c:firstSliceAng val="0"/>
      </c:pieChart>
    </c:plotArea>
    <c:legend>
      <c:legendPos val="t"/>
      <c:legendEntry>
        <c:idx val="0"/>
        <c:txPr>
          <a:bodyPr/>
          <a:lstStyle/>
          <a:p>
            <a:pPr>
              <a:defRPr sz="2100">
                <a:solidFill>
                  <a:schemeClr val="bg1"/>
                </a:solidFill>
              </a:defRPr>
            </a:pPr>
            <a:endParaRPr lang="en-US"/>
          </a:p>
        </c:txPr>
      </c:legendEntry>
      <c:legendEntry>
        <c:idx val="1"/>
        <c:txPr>
          <a:bodyPr/>
          <a:lstStyle/>
          <a:p>
            <a:pPr>
              <a:defRPr sz="2100">
                <a:solidFill>
                  <a:schemeClr val="bg1"/>
                </a:solidFill>
              </a:defRPr>
            </a:pPr>
            <a:endParaRPr lang="en-US"/>
          </a:p>
        </c:txPr>
      </c:legendEntry>
      <c:legendEntry>
        <c:idx val="2"/>
        <c:txPr>
          <a:bodyPr/>
          <a:lstStyle/>
          <a:p>
            <a:pPr>
              <a:defRPr sz="2100">
                <a:solidFill>
                  <a:schemeClr val="bg1"/>
                </a:solidFill>
              </a:defRPr>
            </a:pPr>
            <a:endParaRPr lang="en-US"/>
          </a:p>
        </c:txPr>
      </c:legendEntry>
      <c:layout>
        <c:manualLayout>
          <c:xMode val="edge"/>
          <c:yMode val="edge"/>
          <c:x val="3.0902777777777779E-2"/>
          <c:y val="0.12620526432838788"/>
          <c:w val="0.94687500000000002"/>
          <c:h val="0.14910097053892851"/>
        </c:manualLayout>
      </c:layout>
      <c:overlay val="0"/>
      <c:txPr>
        <a:bodyPr/>
        <a:lstStyle/>
        <a:p>
          <a:pPr>
            <a:defRPr sz="2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4F83ED-014F-400F-B965-CF0724464C44}" type="datetimeFigureOut">
              <a:rPr lang="en-US" smtClean="0"/>
              <a:t>10/27/2011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98E055C-1031-42A1-8B29-AA75889D0F12}" type="slidenum">
              <a:rPr lang="en-US" smtClean="0"/>
              <a:t>‹#›</a:t>
            </a:fld>
            <a:endParaRPr lang="en-US"/>
          </a:p>
        </p:txBody>
      </p:sp>
    </p:spTree>
    <p:extLst>
      <p:ext uri="{BB962C8B-B14F-4D97-AF65-F5344CB8AC3E}">
        <p14:creationId xmlns:p14="http://schemas.microsoft.com/office/powerpoint/2010/main" val="5901149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dirty="0"/>
          </a:p>
        </p:txBody>
      </p:sp>
      <p:sp>
        <p:nvSpPr>
          <p:cNvPr id="163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C30B738C-62EA-44A0-B446-6EDEAA18B837}" type="datetimeFigureOut">
              <a:rPr lang="en-US"/>
              <a:pPr>
                <a:defRPr/>
              </a:pPr>
              <a:t>10/27/2011</a:t>
            </a:fld>
            <a:endParaRPr lang="en-US" dirty="0"/>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dirty="0"/>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A88098FF-3562-42A5-8E41-8485BEF16DDD}" type="slidenum">
              <a:rPr lang="en-US"/>
              <a:pPr>
                <a:defRPr/>
              </a:pPr>
              <a:t>‹#›</a:t>
            </a:fld>
            <a:endParaRPr lang="en-US" dirty="0"/>
          </a:p>
        </p:txBody>
      </p:sp>
    </p:spTree>
    <p:extLst>
      <p:ext uri="{BB962C8B-B14F-4D97-AF65-F5344CB8AC3E}">
        <p14:creationId xmlns:p14="http://schemas.microsoft.com/office/powerpoint/2010/main" val="29604184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10/27/2011 2:18 PM</a:t>
            </a:fld>
            <a:endParaRPr lang="en-US" dirty="0"/>
          </a:p>
        </p:txBody>
      </p:sp>
      <p:sp>
        <p:nvSpPr>
          <p:cNvPr id="6" name="Footer Placeholder 5"/>
          <p:cNvSpPr>
            <a:spLocks noGrp="1"/>
          </p:cNvSpPr>
          <p:nvPr>
            <p:ph type="ftr" sz="quarter" idx="12"/>
          </p:nvPr>
        </p:nvSpPr>
        <p:spPr/>
        <p:txBody>
          <a:bodyPr/>
          <a:lstStyle/>
          <a:p>
            <a:r>
              <a:rPr lang="en-US"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4" name="Picture 2" descr="C:\Documents and Settings\Usuario\Mis documentos\Globalidad\Diapositiva2.JPG"/>
          <p:cNvPicPr>
            <a:picLocks noChangeAspect="1" noChangeArrowheads="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5" name="Picture 2" descr="C:\Documents and Settings\Usuario\Mis documentos\Globalidad\Diapositiva1.JPG"/>
          <p:cNvPicPr>
            <a:picLocks noChangeAspect="1" noChangeArrowheads="1"/>
          </p:cNvPicPr>
          <p:nvPr userDrawn="1"/>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2" name="1 Título"/>
          <p:cNvSpPr>
            <a:spLocks noGrp="1"/>
          </p:cNvSpPr>
          <p:nvPr>
            <p:ph type="ctrTitle"/>
          </p:nvPr>
        </p:nvSpPr>
        <p:spPr>
          <a:xfrm>
            <a:off x="685800" y="2130425"/>
            <a:ext cx="7772400" cy="1470025"/>
          </a:xfrm>
        </p:spPr>
        <p:txBody>
          <a:bodyPr/>
          <a:lstStyle/>
          <a:p>
            <a:r>
              <a:rPr lang="en-US" smtClean="0"/>
              <a:t>Click to edit Master title style</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ES"/>
          </a:p>
        </p:txBody>
      </p:sp>
      <p:sp>
        <p:nvSpPr>
          <p:cNvPr id="6" name="3 Marcador de fecha"/>
          <p:cNvSpPr>
            <a:spLocks noGrp="1"/>
          </p:cNvSpPr>
          <p:nvPr>
            <p:ph type="dt" sz="half" idx="10"/>
          </p:nvPr>
        </p:nvSpPr>
        <p:spPr/>
        <p:txBody>
          <a:bodyPr/>
          <a:lstStyle>
            <a:lvl1pPr>
              <a:defRPr/>
            </a:lvl1pPr>
          </a:lstStyle>
          <a:p>
            <a:pPr>
              <a:defRPr/>
            </a:pPr>
            <a:fld id="{BC5808E1-AD5A-411B-B447-A0D292BEBF4C}" type="datetimeFigureOut">
              <a:rPr lang="es-ES"/>
              <a:pPr>
                <a:defRPr/>
              </a:pPr>
              <a:t>27/10/2011</a:t>
            </a:fld>
            <a:endParaRPr lang="es-ES" dirty="0"/>
          </a:p>
        </p:txBody>
      </p:sp>
      <p:sp>
        <p:nvSpPr>
          <p:cNvPr id="7" name="4 Marcador de pie de página"/>
          <p:cNvSpPr>
            <a:spLocks noGrp="1"/>
          </p:cNvSpPr>
          <p:nvPr>
            <p:ph type="ftr" sz="quarter" idx="11"/>
          </p:nvPr>
        </p:nvSpPr>
        <p:spPr/>
        <p:txBody>
          <a:bodyPr/>
          <a:lstStyle>
            <a:lvl1pPr>
              <a:defRPr/>
            </a:lvl1pPr>
          </a:lstStyle>
          <a:p>
            <a:pPr>
              <a:defRPr/>
            </a:pPr>
            <a:endParaRPr lang="es-ES" dirty="0"/>
          </a:p>
        </p:txBody>
      </p:sp>
      <p:sp>
        <p:nvSpPr>
          <p:cNvPr id="8" name="5 Marcador de número de diapositiva"/>
          <p:cNvSpPr>
            <a:spLocks noGrp="1"/>
          </p:cNvSpPr>
          <p:nvPr>
            <p:ph type="sldNum" sz="quarter" idx="12"/>
          </p:nvPr>
        </p:nvSpPr>
        <p:spPr/>
        <p:txBody>
          <a:bodyPr/>
          <a:lstStyle>
            <a:lvl1pPr>
              <a:defRPr/>
            </a:lvl1pPr>
          </a:lstStyle>
          <a:p>
            <a:pPr>
              <a:defRPr/>
            </a:pPr>
            <a:fld id="{6780F91E-DD37-4691-A87C-10E3A0DE866D}" type="slidenum">
              <a:rPr lang="es-ES"/>
              <a:pPr>
                <a:defRPr/>
              </a:pPr>
              <a:t>‹#›</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extLst>
      <p:ext uri="{BB962C8B-B14F-4D97-AF65-F5344CB8AC3E}">
        <p14:creationId xmlns:p14="http://schemas.microsoft.com/office/powerpoint/2010/main" val="97374047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28625" y="0"/>
            <a:ext cx="8229600" cy="1071563"/>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457200" y="1357313"/>
            <a:ext cx="8229600" cy="4768850"/>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9"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fontAlgn="auto">
              <a:spcBef>
                <a:spcPts val="0"/>
              </a:spcBef>
              <a:spcAft>
                <a:spcPts val="0"/>
              </a:spcAft>
              <a:defRPr sz="1200">
                <a:solidFill>
                  <a:schemeClr val="tx1">
                    <a:tint val="75000"/>
                  </a:schemeClr>
                </a:solidFill>
                <a:latin typeface="+mn-lt"/>
              </a:defRPr>
            </a:lvl1pPr>
          </a:lstStyle>
          <a:p>
            <a:pPr>
              <a:defRPr/>
            </a:pPr>
            <a:fld id="{885CF329-699C-4791-B59B-741EA5B416EE}" type="datetimeFigureOut">
              <a:rPr lang="es-ES"/>
              <a:pPr>
                <a:defRPr/>
              </a:pPr>
              <a:t>27/10/2011</a:t>
            </a:fld>
            <a:endParaRPr lang="es-ES" dirty="0"/>
          </a:p>
        </p:txBody>
      </p:sp>
      <p:sp>
        <p:nvSpPr>
          <p:cNvPr id="10"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dirty="0"/>
          </a:p>
        </p:txBody>
      </p:sp>
      <p:sp>
        <p:nvSpPr>
          <p:cNvPr id="11"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F0D4CCF-8E8B-42B1-9A6C-96518E932FD0}" type="slidenum">
              <a:rPr lang="es-ES"/>
              <a:pPr>
                <a:defRPr/>
              </a:pPr>
              <a:t>‹#›</a:t>
            </a:fld>
            <a:endParaRPr lang="es-ES" dirty="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Lst>
  <p:txStyles>
    <p:titleStyle>
      <a:lvl1pPr algn="ctr" rtl="0" eaLnBrk="1" fontAlgn="base" hangingPunct="1">
        <a:spcBef>
          <a:spcPct val="0"/>
        </a:spcBef>
        <a:spcAft>
          <a:spcPct val="0"/>
        </a:spcAft>
        <a:defRPr sz="3600" kern="1200">
          <a:ln>
            <a:solidFill>
              <a:sysClr val="windowText" lastClr="000000"/>
            </a:solidFill>
          </a:ln>
          <a:solidFill>
            <a:srgbClr val="FF9900"/>
          </a:solidFill>
          <a:effectLst>
            <a:outerShdw blurRad="50800" dist="38100" dir="18900000" algn="bl" rotWithShape="0">
              <a:prstClr val="black"/>
            </a:outerShdw>
          </a:effectLst>
          <a:latin typeface="+mj-lt"/>
          <a:ea typeface="+mj-ea"/>
          <a:cs typeface="+mj-cs"/>
        </a:defRPr>
      </a:lvl1pPr>
      <a:lvl2pPr algn="ctr" rtl="0" eaLnBrk="1" fontAlgn="base" hangingPunct="1">
        <a:spcBef>
          <a:spcPct val="0"/>
        </a:spcBef>
        <a:spcAft>
          <a:spcPct val="0"/>
        </a:spcAft>
        <a:defRPr sz="3600">
          <a:solidFill>
            <a:srgbClr val="FF9900"/>
          </a:solidFill>
          <a:latin typeface="Eras Demi ITC" pitchFamily="34" charset="0"/>
        </a:defRPr>
      </a:lvl2pPr>
      <a:lvl3pPr algn="ctr" rtl="0" eaLnBrk="1" fontAlgn="base" hangingPunct="1">
        <a:spcBef>
          <a:spcPct val="0"/>
        </a:spcBef>
        <a:spcAft>
          <a:spcPct val="0"/>
        </a:spcAft>
        <a:defRPr sz="3600">
          <a:solidFill>
            <a:srgbClr val="FF9900"/>
          </a:solidFill>
          <a:latin typeface="Eras Demi ITC" pitchFamily="34" charset="0"/>
        </a:defRPr>
      </a:lvl3pPr>
      <a:lvl4pPr algn="ctr" rtl="0" eaLnBrk="1" fontAlgn="base" hangingPunct="1">
        <a:spcBef>
          <a:spcPct val="0"/>
        </a:spcBef>
        <a:spcAft>
          <a:spcPct val="0"/>
        </a:spcAft>
        <a:defRPr sz="3600">
          <a:solidFill>
            <a:srgbClr val="FF9900"/>
          </a:solidFill>
          <a:latin typeface="Eras Demi ITC" pitchFamily="34" charset="0"/>
        </a:defRPr>
      </a:lvl4pPr>
      <a:lvl5pPr algn="ctr" rtl="0" eaLnBrk="1" fontAlgn="base" hangingPunct="1">
        <a:spcBef>
          <a:spcPct val="0"/>
        </a:spcBef>
        <a:spcAft>
          <a:spcPct val="0"/>
        </a:spcAft>
        <a:defRPr sz="3600">
          <a:solidFill>
            <a:srgbClr val="FF9900"/>
          </a:solidFill>
          <a:latin typeface="Eras Demi ITC" pitchFamily="34" charset="0"/>
        </a:defRPr>
      </a:lvl5pPr>
      <a:lvl6pPr marL="457200" algn="ctr" rtl="0" eaLnBrk="1" fontAlgn="base" hangingPunct="1">
        <a:spcBef>
          <a:spcPct val="0"/>
        </a:spcBef>
        <a:spcAft>
          <a:spcPct val="0"/>
        </a:spcAft>
        <a:defRPr sz="3600">
          <a:solidFill>
            <a:srgbClr val="FF9900"/>
          </a:solidFill>
          <a:latin typeface="Eras Demi ITC" pitchFamily="34" charset="0"/>
        </a:defRPr>
      </a:lvl6pPr>
      <a:lvl7pPr marL="914400" algn="ctr" rtl="0" eaLnBrk="1" fontAlgn="base" hangingPunct="1">
        <a:spcBef>
          <a:spcPct val="0"/>
        </a:spcBef>
        <a:spcAft>
          <a:spcPct val="0"/>
        </a:spcAft>
        <a:defRPr sz="3600">
          <a:solidFill>
            <a:srgbClr val="FF9900"/>
          </a:solidFill>
          <a:latin typeface="Eras Demi ITC" pitchFamily="34" charset="0"/>
        </a:defRPr>
      </a:lvl7pPr>
      <a:lvl8pPr marL="1371600" algn="ctr" rtl="0" eaLnBrk="1" fontAlgn="base" hangingPunct="1">
        <a:spcBef>
          <a:spcPct val="0"/>
        </a:spcBef>
        <a:spcAft>
          <a:spcPct val="0"/>
        </a:spcAft>
        <a:defRPr sz="3600">
          <a:solidFill>
            <a:srgbClr val="FF9900"/>
          </a:solidFill>
          <a:latin typeface="Eras Demi ITC" pitchFamily="34" charset="0"/>
        </a:defRPr>
      </a:lvl8pPr>
      <a:lvl9pPr marL="1828800" algn="ctr" rtl="0" eaLnBrk="1" fontAlgn="base" hangingPunct="1">
        <a:spcBef>
          <a:spcPct val="0"/>
        </a:spcBef>
        <a:spcAft>
          <a:spcPct val="0"/>
        </a:spcAft>
        <a:defRPr sz="3600">
          <a:solidFill>
            <a:srgbClr val="FF9900"/>
          </a:solidFill>
          <a:latin typeface="Eras Demi ITC" pitchFamily="34" charset="0"/>
        </a:defRPr>
      </a:lvl9pPr>
    </p:titleStyle>
    <p:bodyStyle>
      <a:lvl1pPr marL="342900" indent="-342900" algn="just" rtl="0" eaLnBrk="1" fontAlgn="base" hangingPunct="1">
        <a:spcBef>
          <a:spcPct val="20000"/>
        </a:spcBef>
        <a:spcAft>
          <a:spcPct val="0"/>
        </a:spcAft>
        <a:buFont typeface="Arial" charset="0"/>
        <a:buChar char="•"/>
        <a:defRPr sz="2600" kern="1200">
          <a:ln>
            <a:solidFill>
              <a:sysClr val="windowText" lastClr="000000"/>
            </a:solidFill>
          </a:ln>
          <a:solidFill>
            <a:schemeClr val="bg1"/>
          </a:solidFill>
          <a:effectLst>
            <a:outerShdw blurRad="50800" dist="38100" algn="l" rotWithShape="0">
              <a:prstClr val="black"/>
            </a:outerShdw>
          </a:effectLst>
          <a:latin typeface="+mn-lt"/>
          <a:ea typeface="+mn-ea"/>
          <a:cs typeface="+mn-cs"/>
        </a:defRPr>
      </a:lvl1pPr>
      <a:lvl2pPr marL="742950" indent="-285750" algn="just" rtl="0" eaLnBrk="1" fontAlgn="base" hangingPunct="1">
        <a:spcBef>
          <a:spcPct val="20000"/>
        </a:spcBef>
        <a:spcAft>
          <a:spcPct val="0"/>
        </a:spcAft>
        <a:buFont typeface="Arial" charset="0"/>
        <a:buChar char="–"/>
        <a:defRPr sz="2400" kern="1200">
          <a:ln>
            <a:solidFill>
              <a:sysClr val="windowText" lastClr="000000"/>
            </a:solidFill>
          </a:ln>
          <a:solidFill>
            <a:schemeClr val="bg1"/>
          </a:solidFill>
          <a:effectLst>
            <a:outerShdw blurRad="50800" dist="38100" dir="18900000" algn="bl" rotWithShape="0">
              <a:prstClr val="black"/>
            </a:outerShdw>
          </a:effectLst>
          <a:latin typeface="+mn-lt"/>
          <a:ea typeface="+mn-ea"/>
          <a:cs typeface="+mn-cs"/>
        </a:defRPr>
      </a:lvl2pPr>
      <a:lvl3pPr marL="1143000" indent="-228600" algn="just" rtl="0" eaLnBrk="1" fontAlgn="base" hangingPunct="1">
        <a:spcBef>
          <a:spcPct val="20000"/>
        </a:spcBef>
        <a:spcAft>
          <a:spcPct val="0"/>
        </a:spcAft>
        <a:buFont typeface="Arial" charset="0"/>
        <a:buChar char="•"/>
        <a:defRPr sz="2200" kern="1200">
          <a:ln>
            <a:solidFill>
              <a:sysClr val="windowText" lastClr="000000"/>
            </a:solidFill>
          </a:ln>
          <a:solidFill>
            <a:schemeClr val="bg1"/>
          </a:solidFill>
          <a:effectLst>
            <a:outerShdw blurRad="50800" dist="38100" dir="18900000" algn="bl" rotWithShape="0">
              <a:prstClr val="black"/>
            </a:outerShdw>
          </a:effectLst>
          <a:latin typeface="+mn-lt"/>
          <a:ea typeface="+mn-ea"/>
          <a:cs typeface="+mn-cs"/>
        </a:defRPr>
      </a:lvl3pPr>
      <a:lvl4pPr marL="1600200" indent="-228600" algn="just" rtl="0" eaLnBrk="1" fontAlgn="base" hangingPunct="1">
        <a:spcBef>
          <a:spcPct val="20000"/>
        </a:spcBef>
        <a:spcAft>
          <a:spcPct val="0"/>
        </a:spcAft>
        <a:buFont typeface="Arial" charset="0"/>
        <a:buChar char="–"/>
        <a:defRPr sz="2000" kern="1200">
          <a:ln>
            <a:solidFill>
              <a:sysClr val="windowText" lastClr="000000"/>
            </a:solidFill>
          </a:ln>
          <a:solidFill>
            <a:schemeClr val="bg1"/>
          </a:solidFill>
          <a:effectLst>
            <a:outerShdw blurRad="50800" dist="38100" dir="18900000" algn="bl" rotWithShape="0">
              <a:prstClr val="black"/>
            </a:outerShdw>
          </a:effectLst>
          <a:latin typeface="+mn-lt"/>
          <a:ea typeface="+mn-ea"/>
          <a:cs typeface="+mn-cs"/>
        </a:defRPr>
      </a:lvl4pPr>
      <a:lvl5pPr marL="2057400" indent="-228600" algn="just" rtl="0" eaLnBrk="1" fontAlgn="base" hangingPunct="1">
        <a:spcBef>
          <a:spcPct val="20000"/>
        </a:spcBef>
        <a:spcAft>
          <a:spcPct val="0"/>
        </a:spcAft>
        <a:buFont typeface="Arial" charset="0"/>
        <a:buChar char="»"/>
        <a:defRPr sz="2000" kern="1200">
          <a:ln>
            <a:solidFill>
              <a:sysClr val="windowText" lastClr="000000"/>
            </a:solidFill>
          </a:ln>
          <a:solidFill>
            <a:schemeClr val="bg1"/>
          </a:solidFill>
          <a:effectLst>
            <a:outerShdw blurRad="50800" dist="38100" dir="18900000" algn="bl" rotWithShape="0">
              <a:prstClr val="black"/>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bwMode="auto">
          <a:xfrm>
            <a:off x="228600" y="533400"/>
            <a:ext cx="6256337" cy="5832475"/>
          </a:xfrm>
        </p:spPr>
        <p:txBody>
          <a:bodyPr wrap="square" numCol="1" anchor="t" anchorCtr="0" compatLnSpc="1">
            <a:prstTxWarp prst="textNoShape">
              <a:avLst/>
            </a:prstTxWarp>
            <a:normAutofit/>
          </a:bodyPr>
          <a:lstStyle/>
          <a:p>
            <a:pPr eaLnBrk="1" hangingPunct="1"/>
            <a:r>
              <a:rPr lang="en-US" sz="4800" b="1" i="1" dirty="0" smtClean="0">
                <a:ln>
                  <a:noFill/>
                </a:ln>
                <a:solidFill>
                  <a:srgbClr val="FF9900"/>
                </a:solidFill>
                <a:effectLst/>
              </a:rPr>
              <a:t>A</a:t>
            </a:r>
          </a:p>
          <a:p>
            <a:pPr eaLnBrk="1" hangingPunct="1"/>
            <a:r>
              <a:rPr lang="en-US" sz="4800" b="1" i="1" dirty="0" smtClean="0">
                <a:ln>
                  <a:noFill/>
                </a:ln>
                <a:solidFill>
                  <a:srgbClr val="FF9900"/>
                </a:solidFill>
                <a:effectLst/>
              </a:rPr>
              <a:t>GLOBAL </a:t>
            </a:r>
          </a:p>
          <a:p>
            <a:pPr eaLnBrk="1" hangingPunct="1"/>
            <a:r>
              <a:rPr lang="en-US" sz="4800" b="1" i="1" dirty="0" smtClean="0">
                <a:ln>
                  <a:noFill/>
                </a:ln>
                <a:solidFill>
                  <a:srgbClr val="FF9900"/>
                </a:solidFill>
                <a:effectLst/>
              </a:rPr>
              <a:t>PARTNERSHIP</a:t>
            </a:r>
          </a:p>
          <a:p>
            <a:pPr eaLnBrk="1" hangingPunct="1"/>
            <a:endParaRPr lang="en-US" sz="2800" dirty="0" smtClean="0">
              <a:ln>
                <a:noFill/>
              </a:ln>
              <a:solidFill>
                <a:srgbClr val="898989"/>
              </a:solidFill>
              <a:effectLst>
                <a:outerShdw blurRad="38100" dist="38100" dir="2700000" algn="tl">
                  <a:srgbClr val="C0C0C0"/>
                </a:outerShdw>
              </a:effectLst>
            </a:endParaRPr>
          </a:p>
          <a:p>
            <a:pPr eaLnBrk="1" hangingPunct="1"/>
            <a:r>
              <a:rPr lang="en-US" sz="3200" dirty="0" smtClean="0">
                <a:ln>
                  <a:noFill/>
                </a:ln>
                <a:solidFill>
                  <a:srgbClr val="FF9900"/>
                </a:solidFill>
                <a:effectLst/>
              </a:rPr>
              <a:t>ARKANSAS  &amp;  CHINA</a:t>
            </a:r>
          </a:p>
          <a:p>
            <a:pPr eaLnBrk="1" hangingPunct="1"/>
            <a:r>
              <a:rPr lang="en-US" sz="3200" dirty="0" smtClean="0">
                <a:ln>
                  <a:noFill/>
                </a:ln>
                <a:solidFill>
                  <a:srgbClr val="FF9900"/>
                </a:solidFill>
                <a:effectLst/>
              </a:rPr>
              <a:t>WORKING TOGETHER</a:t>
            </a:r>
            <a:endParaRPr lang="en-US" dirty="0" smtClean="0">
              <a:ln>
                <a:noFill/>
              </a:ln>
              <a:solidFill>
                <a:srgbClr val="898989"/>
              </a:solidFill>
              <a:effectLst/>
            </a:endParaRPr>
          </a:p>
          <a:p>
            <a:pPr eaLnBrk="1" hangingPunct="1"/>
            <a:endParaRPr lang="en-US" dirty="0" smtClean="0">
              <a:ln>
                <a:noFill/>
              </a:ln>
              <a:solidFill>
                <a:srgbClr val="898989"/>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p:cNvSpPr>
          <p:nvPr>
            <p:ph type="title" idx="4294967295"/>
          </p:nvPr>
        </p:nvSpPr>
        <p:spPr bwMode="auto">
          <a:xfrm>
            <a:off x="1066800" y="165100"/>
            <a:ext cx="7800975" cy="1071563"/>
          </a:xfrm>
          <a:noFill/>
        </p:spPr>
        <p:txBody>
          <a:bodyPr wrap="square" numCol="1" anchorCtr="0" compatLnSpc="1">
            <a:prstTxWarp prst="textNoShape">
              <a:avLst/>
            </a:prstTxWarp>
          </a:bodyPr>
          <a:lstStyle/>
          <a:p>
            <a:r>
              <a:rPr lang="en-US" sz="4000" b="1" dirty="0" smtClean="0">
                <a:ln>
                  <a:noFill/>
                </a:ln>
                <a:effectLst/>
              </a:rPr>
              <a:t>ADE Responsibilities (cont’d)</a:t>
            </a:r>
          </a:p>
        </p:txBody>
      </p:sp>
      <p:sp>
        <p:nvSpPr>
          <p:cNvPr id="38915" name="Rectangle 3"/>
          <p:cNvSpPr>
            <a:spLocks noGrp="1"/>
          </p:cNvSpPr>
          <p:nvPr>
            <p:ph type="body" idx="4294967295"/>
          </p:nvPr>
        </p:nvSpPr>
        <p:spPr bwMode="auto">
          <a:xfrm>
            <a:off x="152400" y="1752601"/>
            <a:ext cx="8610600" cy="4038600"/>
          </a:xfrm>
          <a:noFill/>
        </p:spPr>
        <p:txBody>
          <a:bodyPr wrap="square" numCol="1" anchor="t" anchorCtr="0" compatLnSpc="1">
            <a:prstTxWarp prst="textNoShape">
              <a:avLst/>
            </a:prstTxWarp>
            <a:noAutofit/>
          </a:bodyPr>
          <a:lstStyle/>
          <a:p>
            <a:pPr algn="l">
              <a:lnSpc>
                <a:spcPct val="90000"/>
              </a:lnSpc>
              <a:spcAft>
                <a:spcPts val="1800"/>
              </a:spcAft>
              <a:buClr>
                <a:schemeClr val="accent6"/>
              </a:buClr>
              <a:buFont typeface="Wingdings" pitchFamily="2" charset="2"/>
              <a:buChar char="§"/>
            </a:pPr>
            <a:r>
              <a:rPr lang="en-US" sz="2800" dirty="0">
                <a:ln>
                  <a:noFill/>
                </a:ln>
                <a:effectLst/>
                <a:latin typeface="Arial" pitchFamily="34" charset="0"/>
                <a:cs typeface="Arial" pitchFamily="34" charset="0"/>
              </a:rPr>
              <a:t>C</a:t>
            </a:r>
            <a:r>
              <a:rPr lang="en-US" sz="2800" dirty="0" smtClean="0">
                <a:ln>
                  <a:noFill/>
                </a:ln>
                <a:effectLst/>
                <a:latin typeface="Arial" pitchFamily="34" charset="0"/>
                <a:cs typeface="Arial" pitchFamily="34" charset="0"/>
              </a:rPr>
              <a:t>ommitments </a:t>
            </a:r>
            <a:r>
              <a:rPr lang="en-US" sz="2800" dirty="0">
                <a:ln>
                  <a:noFill/>
                </a:ln>
                <a:effectLst/>
                <a:latin typeface="Arial" pitchFamily="34" charset="0"/>
                <a:cs typeface="Arial" pitchFamily="34" charset="0"/>
              </a:rPr>
              <a:t>from a minimum of five Arkansas school districts to host a Mandarin Chinese teacher </a:t>
            </a:r>
            <a:r>
              <a:rPr lang="en-US" sz="2800" dirty="0" smtClean="0">
                <a:ln>
                  <a:noFill/>
                </a:ln>
                <a:effectLst/>
                <a:latin typeface="Arial" pitchFamily="34" charset="0"/>
                <a:cs typeface="Arial" pitchFamily="34" charset="0"/>
              </a:rPr>
              <a:t>for the 2012/2013 school year.</a:t>
            </a:r>
            <a:endParaRPr lang="en-US" sz="2800" dirty="0">
              <a:ln>
                <a:noFill/>
              </a:ln>
              <a:effectLst/>
              <a:latin typeface="Arial" pitchFamily="34" charset="0"/>
              <a:cs typeface="Arial" pitchFamily="34" charset="0"/>
            </a:endParaRPr>
          </a:p>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Hold </a:t>
            </a:r>
            <a:r>
              <a:rPr lang="en-US" sz="2800" dirty="0">
                <a:ln>
                  <a:noFill/>
                </a:ln>
                <a:effectLst/>
                <a:latin typeface="Arial" pitchFamily="34" charset="0"/>
                <a:cs typeface="Arial" pitchFamily="34" charset="0"/>
              </a:rPr>
              <a:t>an informational meeting for those school districts interested in the program.</a:t>
            </a:r>
          </a:p>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Ensure school </a:t>
            </a:r>
            <a:r>
              <a:rPr lang="en-US" sz="2800" dirty="0">
                <a:ln>
                  <a:noFill/>
                </a:ln>
                <a:effectLst/>
                <a:latin typeface="Arial" pitchFamily="34" charset="0"/>
                <a:cs typeface="Arial" pitchFamily="34" charset="0"/>
              </a:rPr>
              <a:t>districts are aware of </a:t>
            </a:r>
            <a:r>
              <a:rPr lang="en-US" sz="2800" dirty="0" smtClean="0">
                <a:ln>
                  <a:noFill/>
                </a:ln>
                <a:effectLst/>
                <a:latin typeface="Arial" pitchFamily="34" charset="0"/>
                <a:cs typeface="Arial" pitchFamily="34" charset="0"/>
              </a:rPr>
              <a:t>their responsibilities.</a:t>
            </a:r>
            <a:endParaRPr lang="en-US" sz="2800" dirty="0">
              <a:ln>
                <a:noFill/>
              </a:ln>
              <a:effectLst/>
              <a:latin typeface="Arial" pitchFamily="34" charset="0"/>
              <a:cs typeface="Arial" pitchFamily="34"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304800"/>
            <a:ext cx="914400" cy="9144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p:cNvSpPr>
          <p:nvPr>
            <p:ph type="title" idx="4294967295"/>
          </p:nvPr>
        </p:nvSpPr>
        <p:spPr bwMode="auto">
          <a:xfrm>
            <a:off x="838200" y="381000"/>
            <a:ext cx="7467600" cy="914400"/>
          </a:xfrm>
          <a:noFill/>
        </p:spPr>
        <p:txBody>
          <a:bodyPr wrap="square" numCol="1" anchorCtr="0" compatLnSpc="1">
            <a:prstTxWarp prst="textNoShape">
              <a:avLst/>
            </a:prstTxWarp>
          </a:bodyPr>
          <a:lstStyle/>
          <a:p>
            <a:r>
              <a:rPr lang="en-US" sz="4000" b="1" dirty="0" smtClean="0">
                <a:ln>
                  <a:noFill/>
                </a:ln>
                <a:effectLst/>
              </a:rPr>
              <a:t>Host  School  District  </a:t>
            </a:r>
            <a:r>
              <a:rPr lang="en-US" sz="4000" b="1" dirty="0" smtClean="0">
                <a:ln>
                  <a:noFill/>
                </a:ln>
                <a:effectLst/>
              </a:rPr>
              <a:t>Monetary Responsibilities</a:t>
            </a:r>
            <a:endParaRPr lang="en-US" sz="4000" b="1" dirty="0" smtClean="0">
              <a:ln>
                <a:noFill/>
              </a:ln>
              <a:effectLst/>
            </a:endParaRPr>
          </a:p>
        </p:txBody>
      </p:sp>
      <p:sp>
        <p:nvSpPr>
          <p:cNvPr id="32771" name="Rectangle 3"/>
          <p:cNvSpPr>
            <a:spLocks noGrp="1"/>
          </p:cNvSpPr>
          <p:nvPr>
            <p:ph type="body" idx="4294967295"/>
          </p:nvPr>
        </p:nvSpPr>
        <p:spPr bwMode="auto">
          <a:xfrm>
            <a:off x="228600" y="1676400"/>
            <a:ext cx="8763000" cy="4876800"/>
          </a:xfrm>
          <a:noFill/>
        </p:spPr>
        <p:txBody>
          <a:bodyPr wrap="square" numCol="1" anchor="ctr" anchorCtr="0" compatLnSpc="1">
            <a:prstTxWarp prst="textNoShape">
              <a:avLst/>
            </a:prstTxWarp>
            <a:noAutofit/>
          </a:bodyPr>
          <a:lstStyle/>
          <a:p>
            <a:pPr algn="l">
              <a:lnSpc>
                <a:spcPct val="90000"/>
              </a:lnSpc>
              <a:spcBef>
                <a:spcPts val="0"/>
              </a:spcBef>
              <a:spcAft>
                <a:spcPts val="600"/>
              </a:spcAft>
              <a:buClr>
                <a:schemeClr val="accent6"/>
              </a:buClr>
              <a:buFont typeface="Wingdings" pitchFamily="2" charset="2"/>
              <a:buChar char="§"/>
            </a:pPr>
            <a:r>
              <a:rPr lang="en-US" sz="2800" dirty="0" smtClean="0">
                <a:ln>
                  <a:noFill/>
                </a:ln>
                <a:effectLst/>
                <a:latin typeface="Arial" pitchFamily="34" charset="0"/>
                <a:cs typeface="Arial" pitchFamily="34" charset="0"/>
              </a:rPr>
              <a:t>School </a:t>
            </a:r>
            <a:r>
              <a:rPr lang="en-US" sz="2800" dirty="0">
                <a:ln>
                  <a:noFill/>
                </a:ln>
                <a:effectLst/>
                <a:latin typeface="Arial" pitchFamily="34" charset="0"/>
                <a:cs typeface="Arial" pitchFamily="34" charset="0"/>
              </a:rPr>
              <a:t>District </a:t>
            </a:r>
            <a:r>
              <a:rPr lang="en-US" sz="2800" dirty="0" smtClean="0">
                <a:ln>
                  <a:noFill/>
                </a:ln>
                <a:effectLst/>
                <a:latin typeface="Arial" pitchFamily="34" charset="0"/>
                <a:cs typeface="Arial" pitchFamily="34" charset="0"/>
              </a:rPr>
              <a:t>pays approximately </a:t>
            </a:r>
            <a:r>
              <a:rPr lang="en-US" sz="2800" dirty="0">
                <a:ln>
                  <a:noFill/>
                </a:ln>
                <a:effectLst/>
                <a:latin typeface="Arial" pitchFamily="34" charset="0"/>
                <a:cs typeface="Arial" pitchFamily="34" charset="0"/>
              </a:rPr>
              <a:t>$20,000 (based on </a:t>
            </a:r>
            <a:r>
              <a:rPr lang="en-US" sz="2800" dirty="0" smtClean="0">
                <a:ln>
                  <a:noFill/>
                </a:ln>
                <a:effectLst/>
                <a:latin typeface="Arial" pitchFamily="34" charset="0"/>
                <a:cs typeface="Arial" pitchFamily="34" charset="0"/>
              </a:rPr>
              <a:t>the state </a:t>
            </a:r>
            <a:r>
              <a:rPr lang="en-US" sz="2800" dirty="0">
                <a:ln>
                  <a:noFill/>
                </a:ln>
                <a:effectLst/>
                <a:latin typeface="Arial" pitchFamily="34" charset="0"/>
                <a:cs typeface="Arial" pitchFamily="34" charset="0"/>
              </a:rPr>
              <a:t>minimum salary</a:t>
            </a:r>
            <a:r>
              <a:rPr lang="en-US" sz="2800" dirty="0" smtClean="0">
                <a:ln>
                  <a:noFill/>
                </a:ln>
                <a:effectLst/>
                <a:latin typeface="Arial" pitchFamily="34" charset="0"/>
                <a:cs typeface="Arial" pitchFamily="34" charset="0"/>
              </a:rPr>
              <a:t>) plus the following:</a:t>
            </a:r>
            <a:endParaRPr lang="en-US" sz="2400" dirty="0" smtClean="0">
              <a:ln>
                <a:noFill/>
              </a:ln>
              <a:effectLst/>
              <a:latin typeface="Arial" pitchFamily="34" charset="0"/>
              <a:cs typeface="Arial" pitchFamily="34" charset="0"/>
            </a:endParaRPr>
          </a:p>
          <a:p>
            <a:pPr marL="1254125" lvl="3" indent="-509588" algn="l" defTabSz="627063">
              <a:lnSpc>
                <a:spcPct val="90000"/>
              </a:lnSpc>
              <a:spcAft>
                <a:spcPts val="300"/>
              </a:spcAft>
              <a:buClr>
                <a:schemeClr val="accent6"/>
              </a:buClr>
              <a:buFont typeface="+mj-lt"/>
              <a:buAutoNum type="arabicPeriod"/>
            </a:pPr>
            <a:r>
              <a:rPr lang="en-US" dirty="0" smtClean="0">
                <a:ln>
                  <a:noFill/>
                </a:ln>
                <a:effectLst/>
                <a:latin typeface="Arial" pitchFamily="34" charset="0"/>
                <a:cs typeface="Arial" pitchFamily="34" charset="0"/>
              </a:rPr>
              <a:t>TIAA-CREF</a:t>
            </a:r>
          </a:p>
          <a:p>
            <a:pPr marL="1254125" lvl="3" indent="-509588" algn="l">
              <a:lnSpc>
                <a:spcPct val="90000"/>
              </a:lnSpc>
              <a:spcAft>
                <a:spcPts val="300"/>
              </a:spcAft>
              <a:buClr>
                <a:schemeClr val="accent6"/>
              </a:buClr>
              <a:buFont typeface="+mj-lt"/>
              <a:buAutoNum type="arabicPeriod"/>
            </a:pPr>
            <a:r>
              <a:rPr lang="en-US" dirty="0" smtClean="0">
                <a:ln>
                  <a:noFill/>
                </a:ln>
                <a:effectLst/>
                <a:latin typeface="Arial" pitchFamily="34" charset="0"/>
                <a:cs typeface="Arial" pitchFamily="34" charset="0"/>
              </a:rPr>
              <a:t>Medical Insurance</a:t>
            </a:r>
          </a:p>
          <a:p>
            <a:pPr marL="1254125" lvl="3" indent="-509588" algn="l">
              <a:lnSpc>
                <a:spcPct val="90000"/>
              </a:lnSpc>
              <a:spcAft>
                <a:spcPts val="300"/>
              </a:spcAft>
              <a:buClr>
                <a:schemeClr val="accent6"/>
              </a:buClr>
              <a:buFont typeface="+mj-lt"/>
              <a:buAutoNum type="arabicPeriod"/>
            </a:pPr>
            <a:r>
              <a:rPr lang="en-US" dirty="0" smtClean="0">
                <a:ln>
                  <a:noFill/>
                </a:ln>
                <a:effectLst/>
                <a:latin typeface="Arial" pitchFamily="34" charset="0"/>
                <a:cs typeface="Arial" pitchFamily="34" charset="0"/>
              </a:rPr>
              <a:t>Non-Traditional </a:t>
            </a:r>
            <a:r>
              <a:rPr lang="en-US" dirty="0">
                <a:ln>
                  <a:noFill/>
                </a:ln>
                <a:effectLst/>
                <a:latin typeface="Arial" pitchFamily="34" charset="0"/>
                <a:cs typeface="Arial" pitchFamily="34" charset="0"/>
              </a:rPr>
              <a:t>Program tuition ($1,200 per year for two </a:t>
            </a:r>
            <a:r>
              <a:rPr lang="en-US" dirty="0" smtClean="0">
                <a:ln>
                  <a:noFill/>
                </a:ln>
                <a:effectLst/>
                <a:latin typeface="Arial" pitchFamily="34" charset="0"/>
                <a:cs typeface="Arial" pitchFamily="34" charset="0"/>
              </a:rPr>
              <a:t>years)</a:t>
            </a:r>
          </a:p>
          <a:p>
            <a:pPr marL="1254125" lvl="3" indent="-509588" algn="l">
              <a:lnSpc>
                <a:spcPct val="90000"/>
              </a:lnSpc>
              <a:spcAft>
                <a:spcPts val="300"/>
              </a:spcAft>
              <a:buClr>
                <a:schemeClr val="accent6"/>
              </a:buClr>
              <a:buFont typeface="+mj-lt"/>
              <a:buAutoNum type="arabicPeriod"/>
            </a:pPr>
            <a:r>
              <a:rPr lang="en-US" dirty="0" smtClean="0">
                <a:ln>
                  <a:noFill/>
                </a:ln>
                <a:effectLst/>
                <a:latin typeface="Arial" pitchFamily="34" charset="0"/>
                <a:cs typeface="Arial" pitchFamily="34" charset="0"/>
              </a:rPr>
              <a:t>Testing </a:t>
            </a:r>
            <a:r>
              <a:rPr lang="en-US" dirty="0" smtClean="0">
                <a:ln>
                  <a:noFill/>
                </a:ln>
                <a:effectLst/>
                <a:latin typeface="Arial" pitchFamily="34" charset="0"/>
                <a:cs typeface="Arial" pitchFamily="34" charset="0"/>
              </a:rPr>
              <a:t>fees</a:t>
            </a:r>
          </a:p>
          <a:p>
            <a:pPr marL="1254125" lvl="3" indent="-509588" algn="l">
              <a:lnSpc>
                <a:spcPct val="90000"/>
              </a:lnSpc>
              <a:spcAft>
                <a:spcPts val="300"/>
              </a:spcAft>
              <a:buClr>
                <a:schemeClr val="accent6"/>
              </a:buClr>
              <a:buFont typeface="+mj-lt"/>
              <a:buAutoNum type="arabicPeriod"/>
            </a:pPr>
            <a:r>
              <a:rPr lang="en-US" dirty="0" err="1">
                <a:ln>
                  <a:noFill/>
                </a:ln>
                <a:effectLst/>
                <a:latin typeface="Arial" pitchFamily="34" charset="0"/>
                <a:cs typeface="Arial" pitchFamily="34" charset="0"/>
              </a:rPr>
              <a:t>HomeLand</a:t>
            </a:r>
            <a:r>
              <a:rPr lang="en-US" dirty="0">
                <a:ln>
                  <a:noFill/>
                </a:ln>
                <a:effectLst/>
                <a:latin typeface="Arial" pitchFamily="34" charset="0"/>
                <a:cs typeface="Arial" pitchFamily="34" charset="0"/>
              </a:rPr>
              <a:t> Security Fee</a:t>
            </a:r>
            <a:endParaRPr lang="en-US" dirty="0">
              <a:ln>
                <a:noFill/>
              </a:ln>
              <a:effectLst/>
              <a:latin typeface="Arial" pitchFamily="34" charset="0"/>
              <a:cs typeface="Arial" pitchFamily="34" charset="0"/>
            </a:endParaRPr>
          </a:p>
          <a:p>
            <a:pPr marL="0" indent="0" algn="l">
              <a:lnSpc>
                <a:spcPct val="90000"/>
              </a:lnSpc>
              <a:spcAft>
                <a:spcPts val="1800"/>
              </a:spcAft>
              <a:buClr>
                <a:schemeClr val="accent6"/>
              </a:buClr>
              <a:buNone/>
            </a:pPr>
            <a:endParaRPr lang="en-US" sz="2800" dirty="0" smtClean="0">
              <a:ln>
                <a:noFill/>
              </a:ln>
              <a:effectLst/>
              <a:latin typeface="Arial" pitchFamily="34" charset="0"/>
              <a:cs typeface="Arial" pitchFamily="34" charset="0"/>
            </a:endParaRPr>
          </a:p>
          <a:p>
            <a:pPr marL="0" indent="0" algn="l">
              <a:lnSpc>
                <a:spcPct val="90000"/>
              </a:lnSpc>
              <a:spcAft>
                <a:spcPts val="1800"/>
              </a:spcAft>
              <a:buClr>
                <a:schemeClr val="accent6"/>
              </a:buClr>
              <a:buNone/>
            </a:pPr>
            <a:endParaRPr lang="en-US" sz="2800" dirty="0">
              <a:ln>
                <a:noFill/>
              </a:ln>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p:cNvSpPr>
          <p:nvPr>
            <p:ph type="title" idx="4294967295"/>
          </p:nvPr>
        </p:nvSpPr>
        <p:spPr bwMode="auto">
          <a:xfrm>
            <a:off x="838200" y="381000"/>
            <a:ext cx="7467600" cy="914400"/>
          </a:xfrm>
          <a:noFill/>
        </p:spPr>
        <p:txBody>
          <a:bodyPr wrap="square" numCol="1" anchorCtr="0" compatLnSpc="1">
            <a:prstTxWarp prst="textNoShape">
              <a:avLst/>
            </a:prstTxWarp>
          </a:bodyPr>
          <a:lstStyle/>
          <a:p>
            <a:r>
              <a:rPr lang="en-US" sz="4000" b="1" dirty="0" smtClean="0">
                <a:ln>
                  <a:noFill/>
                </a:ln>
                <a:effectLst/>
              </a:rPr>
              <a:t>Host  School  District  Responsibilities</a:t>
            </a:r>
          </a:p>
        </p:txBody>
      </p:sp>
      <p:sp>
        <p:nvSpPr>
          <p:cNvPr id="32771" name="Rectangle 3"/>
          <p:cNvSpPr>
            <a:spLocks noGrp="1"/>
          </p:cNvSpPr>
          <p:nvPr>
            <p:ph type="body" idx="4294967295"/>
          </p:nvPr>
        </p:nvSpPr>
        <p:spPr bwMode="auto">
          <a:xfrm>
            <a:off x="228600" y="1752600"/>
            <a:ext cx="8763000" cy="3810000"/>
          </a:xfrm>
          <a:noFill/>
        </p:spPr>
        <p:txBody>
          <a:bodyPr wrap="square" numCol="1" anchor="t" anchorCtr="0" compatLnSpc="1">
            <a:prstTxWarp prst="textNoShape">
              <a:avLst/>
            </a:prstTxWarp>
            <a:noAutofit/>
          </a:bodyPr>
          <a:lstStyle/>
          <a:p>
            <a:pPr algn="l">
              <a:lnSpc>
                <a:spcPct val="90000"/>
              </a:lnSpc>
              <a:spcAft>
                <a:spcPts val="1800"/>
              </a:spcAft>
              <a:buClr>
                <a:schemeClr val="accent6"/>
              </a:buClr>
              <a:buFont typeface="Wingdings" pitchFamily="2" charset="2"/>
              <a:buChar char="§"/>
            </a:pPr>
            <a:r>
              <a:rPr lang="en-US" sz="2800" dirty="0">
                <a:ln>
                  <a:noFill/>
                </a:ln>
                <a:effectLst/>
                <a:latin typeface="Arial" pitchFamily="34" charset="0"/>
                <a:cs typeface="Arial" pitchFamily="34" charset="0"/>
              </a:rPr>
              <a:t>Assign a mentor for two </a:t>
            </a:r>
            <a:r>
              <a:rPr lang="en-US" sz="2800" dirty="0" smtClean="0">
                <a:ln>
                  <a:noFill/>
                </a:ln>
                <a:effectLst/>
                <a:latin typeface="Arial" pitchFamily="34" charset="0"/>
                <a:cs typeface="Arial" pitchFamily="34" charset="0"/>
              </a:rPr>
              <a:t>years</a:t>
            </a:r>
          </a:p>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Provide transportation</a:t>
            </a:r>
            <a:endParaRPr lang="en-US" sz="2800" dirty="0">
              <a:ln>
                <a:noFill/>
              </a:ln>
              <a:effectLst/>
              <a:latin typeface="Arial" pitchFamily="34" charset="0"/>
              <a:cs typeface="Arial" pitchFamily="34" charset="0"/>
            </a:endParaRPr>
          </a:p>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Assist in locating appropriate housing</a:t>
            </a:r>
          </a:p>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Help acclimate the teacher to the community</a:t>
            </a:r>
            <a:endParaRPr lang="en-US" sz="2800" dirty="0">
              <a:ln>
                <a:noFill/>
              </a:ln>
              <a:effectLst/>
              <a:latin typeface="Arial" pitchFamily="34" charset="0"/>
              <a:cs typeface="Arial" pitchFamily="34" charset="0"/>
            </a:endParaRPr>
          </a:p>
          <a:p>
            <a:pPr marL="0" indent="0" algn="l">
              <a:lnSpc>
                <a:spcPct val="90000"/>
              </a:lnSpc>
              <a:spcAft>
                <a:spcPts val="1800"/>
              </a:spcAft>
              <a:buClr>
                <a:schemeClr val="accent6"/>
              </a:buClr>
              <a:buNone/>
            </a:pPr>
            <a:endParaRPr lang="en-US" sz="2800" dirty="0">
              <a:ln>
                <a:noFill/>
              </a:ln>
              <a:effectLst/>
              <a:latin typeface="Arial" pitchFamily="34" charset="0"/>
              <a:cs typeface="Arial" pitchFamily="34" charset="0"/>
            </a:endParaRPr>
          </a:p>
        </p:txBody>
      </p:sp>
    </p:spTree>
    <p:extLst>
      <p:ext uri="{BB962C8B-B14F-4D97-AF65-F5344CB8AC3E}">
        <p14:creationId xmlns:p14="http://schemas.microsoft.com/office/powerpoint/2010/main" val="23371466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1066800"/>
          </a:xfrm>
        </p:spPr>
        <p:txBody>
          <a:bodyPr/>
          <a:lstStyle/>
          <a:p>
            <a:r>
              <a:rPr lang="en-US" sz="4000" dirty="0" smtClean="0">
                <a:ln>
                  <a:noFill/>
                </a:ln>
                <a:effectLst/>
              </a:rPr>
              <a:t>The</a:t>
            </a:r>
            <a:r>
              <a:rPr lang="en-US" sz="4000" b="1" dirty="0" smtClean="0">
                <a:ln>
                  <a:noFill/>
                </a:ln>
                <a:effectLst/>
              </a:rPr>
              <a:t> Hanban Teachers . . .</a:t>
            </a:r>
            <a:endParaRPr lang="en-US" sz="4000" b="1" dirty="0">
              <a:ln>
                <a:noFill/>
              </a:ln>
              <a:effectLst/>
            </a:endParaRPr>
          </a:p>
        </p:txBody>
      </p:sp>
      <p:sp>
        <p:nvSpPr>
          <p:cNvPr id="3" name="Subtitle 2"/>
          <p:cNvSpPr>
            <a:spLocks noGrp="1"/>
          </p:cNvSpPr>
          <p:nvPr>
            <p:ph type="subTitle" idx="1"/>
          </p:nvPr>
        </p:nvSpPr>
        <p:spPr>
          <a:xfrm>
            <a:off x="533400" y="1295400"/>
            <a:ext cx="7772400" cy="4896544"/>
          </a:xfrm>
        </p:spPr>
        <p:txBody>
          <a:bodyPr>
            <a:noAutofit/>
          </a:bodyPr>
          <a:lstStyle/>
          <a:p>
            <a:pPr marL="342900" indent="-342900" algn="l">
              <a:lnSpc>
                <a:spcPct val="80000"/>
              </a:lnSpc>
              <a:spcAft>
                <a:spcPts val="1200"/>
              </a:spcAft>
              <a:buClr>
                <a:schemeClr val="accent6"/>
              </a:buClr>
              <a:buFont typeface="Wingdings" pitchFamily="2" charset="2"/>
              <a:buChar char="§"/>
            </a:pPr>
            <a:r>
              <a:rPr lang="en-US" sz="2800" dirty="0">
                <a:ln>
                  <a:noFill/>
                </a:ln>
                <a:solidFill>
                  <a:schemeClr val="bg1"/>
                </a:solidFill>
                <a:effectLst/>
                <a:latin typeface="Arial" pitchFamily="34" charset="0"/>
                <a:cs typeface="Arial" pitchFamily="34" charset="0"/>
              </a:rPr>
              <a:t>Speak fluent English</a:t>
            </a:r>
          </a:p>
          <a:p>
            <a:pPr marL="342900" indent="-342900" algn="l">
              <a:lnSpc>
                <a:spcPct val="80000"/>
              </a:lnSpc>
              <a:spcAft>
                <a:spcPts val="1200"/>
              </a:spcAft>
              <a:buClr>
                <a:schemeClr val="accent6"/>
              </a:buClr>
              <a:buFont typeface="Wingdings" pitchFamily="2" charset="2"/>
              <a:buChar char="§"/>
            </a:pPr>
            <a:r>
              <a:rPr lang="en-US" sz="2800" dirty="0">
                <a:ln>
                  <a:noFill/>
                </a:ln>
                <a:solidFill>
                  <a:schemeClr val="bg1"/>
                </a:solidFill>
                <a:effectLst/>
                <a:latin typeface="Arial" pitchFamily="34" charset="0"/>
                <a:cs typeface="Arial" pitchFamily="34" charset="0"/>
              </a:rPr>
              <a:t>Have Master Degrees in teaching Chinese as a second language.</a:t>
            </a:r>
          </a:p>
          <a:p>
            <a:pPr marL="342900" indent="-342900" algn="l">
              <a:lnSpc>
                <a:spcPct val="80000"/>
              </a:lnSpc>
              <a:spcAft>
                <a:spcPts val="1200"/>
              </a:spcAft>
              <a:buClr>
                <a:schemeClr val="accent6"/>
              </a:buClr>
              <a:buFont typeface="Wingdings" pitchFamily="2" charset="2"/>
              <a:buChar char="§"/>
            </a:pPr>
            <a:r>
              <a:rPr lang="en-US" sz="2800" dirty="0">
                <a:ln>
                  <a:noFill/>
                </a:ln>
                <a:solidFill>
                  <a:schemeClr val="bg1"/>
                </a:solidFill>
                <a:effectLst/>
                <a:latin typeface="Arial" pitchFamily="34" charset="0"/>
                <a:cs typeface="Arial" pitchFamily="34" charset="0"/>
              </a:rPr>
              <a:t>Have experience teaching Chinese as a second language.</a:t>
            </a:r>
          </a:p>
          <a:p>
            <a:pPr marL="342900" indent="-342900" algn="l">
              <a:lnSpc>
                <a:spcPct val="80000"/>
              </a:lnSpc>
              <a:spcAft>
                <a:spcPts val="1200"/>
              </a:spcAft>
              <a:buClr>
                <a:schemeClr val="accent6"/>
              </a:buClr>
              <a:buFont typeface="Wingdings" pitchFamily="2" charset="2"/>
              <a:buChar char="§"/>
            </a:pPr>
            <a:r>
              <a:rPr lang="en-US" sz="2800" dirty="0">
                <a:ln>
                  <a:noFill/>
                </a:ln>
                <a:solidFill>
                  <a:schemeClr val="bg1"/>
                </a:solidFill>
                <a:effectLst/>
                <a:latin typeface="Arial" pitchFamily="34" charset="0"/>
                <a:cs typeface="Arial" pitchFamily="34" charset="0"/>
              </a:rPr>
              <a:t>Have studied in regards to the American culture</a:t>
            </a:r>
          </a:p>
          <a:p>
            <a:pPr marL="342900" indent="-342900" algn="l">
              <a:lnSpc>
                <a:spcPct val="80000"/>
              </a:lnSpc>
              <a:spcAft>
                <a:spcPts val="1200"/>
              </a:spcAft>
              <a:buClr>
                <a:schemeClr val="accent6"/>
              </a:buClr>
              <a:buFont typeface="Wingdings" pitchFamily="2" charset="2"/>
              <a:buChar char="§"/>
            </a:pPr>
            <a:r>
              <a:rPr lang="en-US" sz="2800" dirty="0">
                <a:ln>
                  <a:noFill/>
                </a:ln>
                <a:solidFill>
                  <a:schemeClr val="bg1"/>
                </a:solidFill>
                <a:effectLst/>
                <a:latin typeface="Arial" pitchFamily="34" charset="0"/>
                <a:cs typeface="Arial" pitchFamily="34" charset="0"/>
              </a:rPr>
              <a:t>Are regarded highly in China as professionals.</a:t>
            </a:r>
          </a:p>
          <a:p>
            <a:pPr marL="342900" indent="-342900" algn="l">
              <a:lnSpc>
                <a:spcPct val="80000"/>
              </a:lnSpc>
              <a:spcAft>
                <a:spcPts val="1200"/>
              </a:spcAft>
              <a:buClr>
                <a:schemeClr val="accent6"/>
              </a:buClr>
              <a:buFont typeface="Wingdings" pitchFamily="2" charset="2"/>
              <a:buChar char="§"/>
            </a:pPr>
            <a:r>
              <a:rPr lang="en-US" sz="2800" dirty="0">
                <a:ln>
                  <a:noFill/>
                </a:ln>
                <a:solidFill>
                  <a:schemeClr val="bg1"/>
                </a:solidFill>
                <a:effectLst/>
                <a:latin typeface="Arial" pitchFamily="34" charset="0"/>
                <a:cs typeface="Arial" pitchFamily="34" charset="0"/>
              </a:rPr>
              <a:t>Are very grateful to receive a teacher’s salary.</a:t>
            </a:r>
          </a:p>
        </p:txBody>
      </p:sp>
    </p:spTree>
    <p:extLst>
      <p:ext uri="{BB962C8B-B14F-4D97-AF65-F5344CB8AC3E}">
        <p14:creationId xmlns:p14="http://schemas.microsoft.com/office/powerpoint/2010/main" val="23169356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p:cNvSpPr>
          <p:nvPr>
            <p:ph type="title" idx="4294967295"/>
          </p:nvPr>
        </p:nvSpPr>
        <p:spPr bwMode="auto">
          <a:xfrm>
            <a:off x="342900" y="228600"/>
            <a:ext cx="8229600" cy="1071563"/>
          </a:xfrm>
          <a:noFill/>
        </p:spPr>
        <p:txBody>
          <a:bodyPr wrap="square" numCol="1" anchorCtr="0" compatLnSpc="1">
            <a:prstTxWarp prst="textNoShape">
              <a:avLst/>
            </a:prstTxWarp>
          </a:bodyPr>
          <a:lstStyle/>
          <a:p>
            <a:r>
              <a:rPr lang="en-US" sz="4000" b="1" dirty="0" smtClean="0">
                <a:ln>
                  <a:noFill/>
                </a:ln>
                <a:effectLst/>
              </a:rPr>
              <a:t>Timeline</a:t>
            </a:r>
          </a:p>
        </p:txBody>
      </p:sp>
      <p:sp>
        <p:nvSpPr>
          <p:cNvPr id="45059" name="Rectangle 3"/>
          <p:cNvSpPr>
            <a:spLocks noGrp="1"/>
          </p:cNvSpPr>
          <p:nvPr>
            <p:ph type="body" idx="4294967295"/>
          </p:nvPr>
        </p:nvSpPr>
        <p:spPr bwMode="auto">
          <a:xfrm>
            <a:off x="279400" y="1371601"/>
            <a:ext cx="7112000" cy="4953000"/>
          </a:xfrm>
          <a:noFill/>
        </p:spPr>
        <p:txBody>
          <a:bodyPr wrap="square" numCol="1" anchor="t" anchorCtr="0" compatLnSpc="1">
            <a:prstTxWarp prst="textNoShape">
              <a:avLst/>
            </a:prstTxWarp>
            <a:noAutofit/>
          </a:bodyPr>
          <a:lstStyle/>
          <a:p>
            <a:pPr algn="l">
              <a:lnSpc>
                <a:spcPct val="90000"/>
              </a:lnSpc>
              <a:spcAft>
                <a:spcPts val="1200"/>
              </a:spcAft>
              <a:buClr>
                <a:schemeClr val="accent6"/>
              </a:buClr>
              <a:buFont typeface="Wingdings" pitchFamily="2" charset="2"/>
              <a:buChar char="§"/>
            </a:pPr>
            <a:r>
              <a:rPr lang="en-US" sz="2400" b="1" dirty="0">
                <a:ln>
                  <a:noFill/>
                </a:ln>
                <a:solidFill>
                  <a:srgbClr val="FF9900"/>
                </a:solidFill>
                <a:effectLst/>
                <a:latin typeface="Arial" pitchFamily="34" charset="0"/>
                <a:cs typeface="Arial" pitchFamily="34" charset="0"/>
              </a:rPr>
              <a:t>November 2011 </a:t>
            </a:r>
            <a:r>
              <a:rPr lang="en-US" sz="2400" dirty="0">
                <a:ln>
                  <a:noFill/>
                </a:ln>
                <a:effectLst/>
                <a:latin typeface="Arial" pitchFamily="34" charset="0"/>
                <a:cs typeface="Arial" pitchFamily="34" charset="0"/>
              </a:rPr>
              <a:t>- Commitments from </a:t>
            </a:r>
            <a:r>
              <a:rPr lang="en-US" sz="2400" dirty="0" smtClean="0">
                <a:ln>
                  <a:noFill/>
                </a:ln>
                <a:effectLst/>
                <a:latin typeface="Arial" pitchFamily="34" charset="0"/>
                <a:cs typeface="Arial" pitchFamily="34" charset="0"/>
              </a:rPr>
              <a:t>5 -</a:t>
            </a:r>
            <a:r>
              <a:rPr lang="en-US" sz="2400" dirty="0">
                <a:ln>
                  <a:noFill/>
                </a:ln>
                <a:effectLst/>
                <a:latin typeface="Arial" pitchFamily="34" charset="0"/>
                <a:cs typeface="Arial" pitchFamily="34" charset="0"/>
              </a:rPr>
              <a:t>13 </a:t>
            </a:r>
            <a:r>
              <a:rPr lang="en-US" sz="2400" dirty="0">
                <a:ln>
                  <a:noFill/>
                </a:ln>
                <a:solidFill>
                  <a:schemeClr val="accent6"/>
                </a:solidFill>
                <a:effectLst/>
                <a:latin typeface="Arial" pitchFamily="34" charset="0"/>
                <a:cs typeface="Arial" pitchFamily="34" charset="0"/>
              </a:rPr>
              <a:t>school districts</a:t>
            </a:r>
          </a:p>
          <a:p>
            <a:pPr algn="l">
              <a:lnSpc>
                <a:spcPct val="90000"/>
              </a:lnSpc>
              <a:spcAft>
                <a:spcPts val="1200"/>
              </a:spcAft>
              <a:buClr>
                <a:schemeClr val="accent6"/>
              </a:buClr>
              <a:buFont typeface="Wingdings" pitchFamily="2" charset="2"/>
              <a:buChar char="§"/>
            </a:pPr>
            <a:r>
              <a:rPr lang="en-US" sz="2400" b="1" dirty="0">
                <a:ln>
                  <a:noFill/>
                </a:ln>
                <a:solidFill>
                  <a:schemeClr val="accent6"/>
                </a:solidFill>
                <a:effectLst/>
                <a:latin typeface="Arial" pitchFamily="34" charset="0"/>
                <a:cs typeface="Arial" pitchFamily="34" charset="0"/>
              </a:rPr>
              <a:t>December 2011 </a:t>
            </a:r>
            <a:r>
              <a:rPr lang="en-US" sz="2400" dirty="0">
                <a:ln>
                  <a:noFill/>
                </a:ln>
                <a:effectLst/>
                <a:latin typeface="Arial" pitchFamily="34" charset="0"/>
                <a:cs typeface="Arial" pitchFamily="34" charset="0"/>
              </a:rPr>
              <a:t>- Dr. Zhuang gets a written commitment from the Chinese government</a:t>
            </a:r>
          </a:p>
          <a:p>
            <a:pPr algn="l">
              <a:lnSpc>
                <a:spcPct val="90000"/>
              </a:lnSpc>
              <a:spcAft>
                <a:spcPts val="1200"/>
              </a:spcAft>
              <a:buClr>
                <a:schemeClr val="accent6"/>
              </a:buClr>
              <a:buFont typeface="Wingdings" pitchFamily="2" charset="2"/>
              <a:buChar char="§"/>
            </a:pPr>
            <a:r>
              <a:rPr lang="en-US" sz="2400" b="1" dirty="0">
                <a:ln>
                  <a:noFill/>
                </a:ln>
                <a:solidFill>
                  <a:schemeClr val="accent6"/>
                </a:solidFill>
                <a:effectLst/>
                <a:latin typeface="Arial" pitchFamily="34" charset="0"/>
                <a:cs typeface="Arial" pitchFamily="34" charset="0"/>
              </a:rPr>
              <a:t>December 2011 </a:t>
            </a:r>
            <a:r>
              <a:rPr lang="en-US" sz="2400" dirty="0">
                <a:ln>
                  <a:noFill/>
                </a:ln>
                <a:effectLst/>
                <a:latin typeface="Arial" pitchFamily="34" charset="0"/>
                <a:cs typeface="Arial" pitchFamily="34" charset="0"/>
              </a:rPr>
              <a:t>- Delegation from Arkansas goes to China to interview prospective teachers</a:t>
            </a:r>
          </a:p>
          <a:p>
            <a:pPr algn="l">
              <a:lnSpc>
                <a:spcPct val="90000"/>
              </a:lnSpc>
              <a:spcAft>
                <a:spcPts val="1200"/>
              </a:spcAft>
              <a:buClr>
                <a:schemeClr val="accent6"/>
              </a:buClr>
              <a:buFont typeface="Wingdings" pitchFamily="2" charset="2"/>
              <a:buChar char="§"/>
            </a:pPr>
            <a:r>
              <a:rPr lang="en-US" sz="2400" b="1" dirty="0">
                <a:ln>
                  <a:noFill/>
                </a:ln>
                <a:solidFill>
                  <a:schemeClr val="accent6"/>
                </a:solidFill>
                <a:effectLst/>
                <a:latin typeface="Arial" pitchFamily="34" charset="0"/>
                <a:cs typeface="Arial" pitchFamily="34" charset="0"/>
              </a:rPr>
              <a:t>June 2012 </a:t>
            </a:r>
            <a:r>
              <a:rPr lang="en-US" sz="2400" dirty="0">
                <a:ln>
                  <a:noFill/>
                </a:ln>
                <a:effectLst/>
                <a:latin typeface="Arial" pitchFamily="34" charset="0"/>
                <a:cs typeface="Arial" pitchFamily="34" charset="0"/>
              </a:rPr>
              <a:t>- Teachers arrive in AR and attend orientation at UCA</a:t>
            </a:r>
          </a:p>
          <a:p>
            <a:pPr algn="l">
              <a:lnSpc>
                <a:spcPct val="90000"/>
              </a:lnSpc>
              <a:spcAft>
                <a:spcPts val="1200"/>
              </a:spcAft>
              <a:buClr>
                <a:schemeClr val="accent6"/>
              </a:buClr>
              <a:buFont typeface="Wingdings" pitchFamily="2" charset="2"/>
              <a:buChar char="§"/>
            </a:pPr>
            <a:r>
              <a:rPr lang="en-US" sz="2400" b="1" dirty="0">
                <a:ln>
                  <a:noFill/>
                </a:ln>
                <a:solidFill>
                  <a:schemeClr val="accent6"/>
                </a:solidFill>
                <a:effectLst/>
                <a:latin typeface="Arial" pitchFamily="34" charset="0"/>
                <a:cs typeface="Arial" pitchFamily="34" charset="0"/>
              </a:rPr>
              <a:t>July 2012 </a:t>
            </a:r>
            <a:r>
              <a:rPr lang="en-US" sz="2400" dirty="0">
                <a:ln>
                  <a:noFill/>
                </a:ln>
                <a:effectLst/>
                <a:latin typeface="Arial" pitchFamily="34" charset="0"/>
                <a:cs typeface="Arial" pitchFamily="34" charset="0"/>
              </a:rPr>
              <a:t>- </a:t>
            </a:r>
            <a:r>
              <a:rPr lang="en-US" sz="2400" dirty="0" smtClean="0">
                <a:ln>
                  <a:noFill/>
                </a:ln>
                <a:effectLst/>
                <a:latin typeface="Arial" pitchFamily="34" charset="0"/>
                <a:cs typeface="Arial" pitchFamily="34" charset="0"/>
              </a:rPr>
              <a:t>Teachers </a:t>
            </a:r>
            <a:r>
              <a:rPr lang="en-US" sz="2400" dirty="0">
                <a:ln>
                  <a:noFill/>
                </a:ln>
                <a:effectLst/>
                <a:latin typeface="Arial" pitchFamily="34" charset="0"/>
                <a:cs typeface="Arial" pitchFamily="34" charset="0"/>
              </a:rPr>
              <a:t>begin NTL training</a:t>
            </a:r>
          </a:p>
          <a:p>
            <a:pPr algn="l">
              <a:lnSpc>
                <a:spcPct val="90000"/>
              </a:lnSpc>
              <a:spcAft>
                <a:spcPts val="1200"/>
              </a:spcAft>
              <a:buClr>
                <a:schemeClr val="accent6"/>
              </a:buClr>
              <a:buFont typeface="Wingdings" pitchFamily="2" charset="2"/>
              <a:buChar char="§"/>
            </a:pPr>
            <a:r>
              <a:rPr lang="en-US" sz="2400" b="1" dirty="0">
                <a:ln>
                  <a:noFill/>
                </a:ln>
                <a:solidFill>
                  <a:schemeClr val="accent6"/>
                </a:solidFill>
                <a:effectLst/>
                <a:latin typeface="Arial" pitchFamily="34" charset="0"/>
                <a:cs typeface="Arial" pitchFamily="34" charset="0"/>
              </a:rPr>
              <a:t>August 2012 </a:t>
            </a:r>
            <a:r>
              <a:rPr lang="en-US" sz="2400" dirty="0">
                <a:ln>
                  <a:noFill/>
                </a:ln>
                <a:effectLst/>
                <a:latin typeface="Arial" pitchFamily="34" charset="0"/>
                <a:cs typeface="Arial" pitchFamily="34" charset="0"/>
              </a:rPr>
              <a:t>- Chinese teachers begin teaching in AR classrooms</a:t>
            </a:r>
          </a:p>
        </p:txBody>
      </p:sp>
      <p:pic>
        <p:nvPicPr>
          <p:cNvPr id="4100"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t="6394"/>
          <a:stretch/>
        </p:blipFill>
        <p:spPr bwMode="auto">
          <a:xfrm>
            <a:off x="7010400" y="1828800"/>
            <a:ext cx="1828800" cy="148852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p:cNvSpPr>
          <p:nvPr>
            <p:ph type="title" idx="4294967295"/>
          </p:nvPr>
        </p:nvSpPr>
        <p:spPr bwMode="auto">
          <a:xfrm>
            <a:off x="457200" y="304800"/>
            <a:ext cx="8229600" cy="1071563"/>
          </a:xfrm>
          <a:noFill/>
        </p:spPr>
        <p:txBody>
          <a:bodyPr wrap="square" numCol="1" anchorCtr="0" compatLnSpc="1">
            <a:prstTxWarp prst="textNoShape">
              <a:avLst/>
            </a:prstTxWarp>
          </a:bodyPr>
          <a:lstStyle/>
          <a:p>
            <a:r>
              <a:rPr lang="en-US" sz="4000" b="1" dirty="0" smtClean="0">
                <a:ln>
                  <a:noFill/>
                </a:ln>
                <a:effectLst/>
              </a:rPr>
              <a:t>Number of Students Taking Chinese by Year</a:t>
            </a:r>
          </a:p>
        </p:txBody>
      </p:sp>
      <p:sp>
        <p:nvSpPr>
          <p:cNvPr id="47107" name="Rectangle 3"/>
          <p:cNvSpPr>
            <a:spLocks noGrp="1"/>
          </p:cNvSpPr>
          <p:nvPr>
            <p:ph type="body" idx="4294967295"/>
          </p:nvPr>
        </p:nvSpPr>
        <p:spPr bwMode="auto">
          <a:xfrm>
            <a:off x="323528" y="1700213"/>
            <a:ext cx="8229600" cy="5157787"/>
          </a:xfrm>
          <a:noFill/>
        </p:spPr>
        <p:txBody>
          <a:bodyPr wrap="square" numCol="1" anchor="t" anchorCtr="0" compatLnSpc="1">
            <a:prstTxWarp prst="textNoShape">
              <a:avLst/>
            </a:prstTxWarp>
            <a:normAutofit/>
          </a:bodyPr>
          <a:lstStyle/>
          <a:p>
            <a:pPr eaLnBrk="1" hangingPunct="1"/>
            <a:endParaRPr lang="en-US" dirty="0" smtClean="0">
              <a:ln>
                <a:noFill/>
              </a:ln>
              <a:effectLst/>
            </a:endParaRPr>
          </a:p>
          <a:p>
            <a:endParaRPr lang="en-US" dirty="0">
              <a:effectLst/>
            </a:endParaRPr>
          </a:p>
          <a:p>
            <a:endParaRPr lang="en-US" dirty="0">
              <a:effectLst/>
            </a:endParaRP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9327"/>
          <a:stretch/>
        </p:blipFill>
        <p:spPr bwMode="auto">
          <a:xfrm>
            <a:off x="1143000" y="1828800"/>
            <a:ext cx="6494721"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2"/>
          <p:cNvSpPr>
            <a:spLocks noGrp="1"/>
          </p:cNvSpPr>
          <p:nvPr>
            <p:ph type="title" idx="4294967295"/>
          </p:nvPr>
        </p:nvSpPr>
        <p:spPr bwMode="auto">
          <a:xfrm>
            <a:off x="381000" y="304800"/>
            <a:ext cx="8001000" cy="1071563"/>
          </a:xfrm>
          <a:noFill/>
        </p:spPr>
        <p:txBody>
          <a:bodyPr wrap="square" numCol="1" anchorCtr="0" compatLnSpc="1">
            <a:prstTxWarp prst="textNoShape">
              <a:avLst/>
            </a:prstTxWarp>
          </a:bodyPr>
          <a:lstStyle/>
          <a:p>
            <a:r>
              <a:rPr lang="en-US" dirty="0" smtClean="0">
                <a:ln>
                  <a:noFill/>
                </a:ln>
                <a:effectLst/>
              </a:rPr>
              <a:t>Students Taking Chinese by School Level (2008-2011)</a:t>
            </a:r>
          </a:p>
        </p:txBody>
      </p:sp>
      <p:graphicFrame>
        <p:nvGraphicFramePr>
          <p:cNvPr id="4" name="Chart 3"/>
          <p:cNvGraphicFramePr/>
          <p:nvPr>
            <p:extLst>
              <p:ext uri="{D42A27DB-BD31-4B8C-83A1-F6EECF244321}">
                <p14:modId xmlns:p14="http://schemas.microsoft.com/office/powerpoint/2010/main" val="3384457108"/>
              </p:ext>
            </p:extLst>
          </p:nvPr>
        </p:nvGraphicFramePr>
        <p:xfrm>
          <a:off x="990600" y="1524000"/>
          <a:ext cx="7315200" cy="474833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304800"/>
            <a:ext cx="6775648" cy="1470025"/>
          </a:xfrm>
        </p:spPr>
        <p:txBody>
          <a:bodyPr/>
          <a:lstStyle/>
          <a:p>
            <a:r>
              <a:rPr lang="en-US" dirty="0">
                <a:ln>
                  <a:noFill/>
                </a:ln>
                <a:effectLst/>
              </a:rPr>
              <a:t>Possible New School Districts for  2012/2013</a:t>
            </a:r>
          </a:p>
        </p:txBody>
      </p:sp>
      <p:sp>
        <p:nvSpPr>
          <p:cNvPr id="3" name="Subtitle 2"/>
          <p:cNvSpPr>
            <a:spLocks noGrp="1"/>
          </p:cNvSpPr>
          <p:nvPr>
            <p:ph type="subTitle" idx="1"/>
          </p:nvPr>
        </p:nvSpPr>
        <p:spPr>
          <a:xfrm>
            <a:off x="838200" y="1905000"/>
            <a:ext cx="7292280" cy="4248472"/>
          </a:xfrm>
        </p:spPr>
        <p:txBody>
          <a:bodyPr>
            <a:normAutofit/>
          </a:bodyPr>
          <a:lstStyle/>
          <a:p>
            <a:pPr marL="514350" indent="-514350" algn="l">
              <a:buClr>
                <a:schemeClr val="accent6"/>
              </a:buClr>
              <a:buFont typeface="+mj-lt"/>
              <a:buAutoNum type="arabicPeriod"/>
            </a:pPr>
            <a:r>
              <a:rPr lang="en-US" sz="2800" b="1" dirty="0">
                <a:ln>
                  <a:noFill/>
                </a:ln>
                <a:solidFill>
                  <a:schemeClr val="bg1"/>
                </a:solidFill>
                <a:effectLst/>
                <a:latin typeface="Arial" pitchFamily="34" charset="0"/>
                <a:cs typeface="Arial" pitchFamily="34" charset="0"/>
              </a:rPr>
              <a:t>Russellville</a:t>
            </a:r>
          </a:p>
          <a:p>
            <a:pPr marL="514350" indent="-514350" algn="l">
              <a:buClr>
                <a:schemeClr val="accent6"/>
              </a:buClr>
              <a:buFont typeface="+mj-lt"/>
              <a:buAutoNum type="arabicPeriod"/>
            </a:pPr>
            <a:r>
              <a:rPr lang="en-US" sz="2800" b="1" dirty="0">
                <a:ln>
                  <a:noFill/>
                </a:ln>
                <a:solidFill>
                  <a:schemeClr val="bg1"/>
                </a:solidFill>
                <a:effectLst/>
                <a:latin typeface="Arial" pitchFamily="34" charset="0"/>
                <a:cs typeface="Arial" pitchFamily="34" charset="0"/>
              </a:rPr>
              <a:t>Springdale</a:t>
            </a:r>
          </a:p>
          <a:p>
            <a:pPr marL="514350" indent="-514350" algn="l">
              <a:buClr>
                <a:schemeClr val="accent6"/>
              </a:buClr>
              <a:buFont typeface="+mj-lt"/>
              <a:buAutoNum type="arabicPeriod"/>
            </a:pPr>
            <a:r>
              <a:rPr lang="en-US" sz="2800" b="1" dirty="0">
                <a:ln>
                  <a:noFill/>
                </a:ln>
                <a:solidFill>
                  <a:schemeClr val="bg1"/>
                </a:solidFill>
                <a:effectLst/>
                <a:latin typeface="Arial" pitchFamily="34" charset="0"/>
                <a:cs typeface="Arial" pitchFamily="34" charset="0"/>
              </a:rPr>
              <a:t>Dover</a:t>
            </a:r>
          </a:p>
          <a:p>
            <a:pPr marL="514350" indent="-514350" algn="l">
              <a:buClr>
                <a:schemeClr val="accent6"/>
              </a:buClr>
              <a:buFont typeface="+mj-lt"/>
              <a:buAutoNum type="arabicPeriod"/>
            </a:pPr>
            <a:r>
              <a:rPr lang="en-US" sz="2800" b="1" dirty="0">
                <a:ln>
                  <a:noFill/>
                </a:ln>
                <a:solidFill>
                  <a:schemeClr val="bg1"/>
                </a:solidFill>
                <a:effectLst/>
                <a:latin typeface="Arial" pitchFamily="34" charset="0"/>
                <a:cs typeface="Arial" pitchFamily="34" charset="0"/>
              </a:rPr>
              <a:t>Jacksonville</a:t>
            </a:r>
          </a:p>
          <a:p>
            <a:pPr marL="514350" indent="-514350" algn="l">
              <a:buClr>
                <a:schemeClr val="accent6"/>
              </a:buClr>
              <a:buFont typeface="+mj-lt"/>
              <a:buAutoNum type="arabicPeriod"/>
            </a:pPr>
            <a:r>
              <a:rPr lang="en-US" sz="2800" b="1" dirty="0">
                <a:ln>
                  <a:noFill/>
                </a:ln>
                <a:solidFill>
                  <a:schemeClr val="bg1"/>
                </a:solidFill>
                <a:effectLst/>
                <a:latin typeface="Arial" pitchFamily="34" charset="0"/>
                <a:cs typeface="Arial" pitchFamily="34" charset="0"/>
              </a:rPr>
              <a:t>Benton</a:t>
            </a:r>
          </a:p>
          <a:p>
            <a:pPr marL="514350" indent="-514350" algn="l">
              <a:buClr>
                <a:schemeClr val="accent6"/>
              </a:buClr>
              <a:buFont typeface="+mj-lt"/>
              <a:buAutoNum type="arabicPeriod"/>
            </a:pPr>
            <a:r>
              <a:rPr lang="en-US" sz="2800" b="1" dirty="0">
                <a:ln>
                  <a:noFill/>
                </a:ln>
                <a:solidFill>
                  <a:schemeClr val="bg1"/>
                </a:solidFill>
                <a:effectLst/>
                <a:latin typeface="Arial" pitchFamily="34" charset="0"/>
                <a:cs typeface="Arial" pitchFamily="34" charset="0"/>
              </a:rPr>
              <a:t>Hazen</a:t>
            </a:r>
          </a:p>
          <a:p>
            <a:pPr marL="514350" indent="-514350" algn="l">
              <a:buClr>
                <a:schemeClr val="accent6"/>
              </a:buClr>
              <a:buFont typeface="+mj-lt"/>
              <a:buAutoNum type="arabicPeriod"/>
            </a:pPr>
            <a:r>
              <a:rPr lang="en-US" sz="2800" b="1" dirty="0">
                <a:ln>
                  <a:noFill/>
                </a:ln>
                <a:solidFill>
                  <a:schemeClr val="bg1"/>
                </a:solidFill>
                <a:effectLst/>
                <a:latin typeface="Arial" pitchFamily="34" charset="0"/>
                <a:cs typeface="Arial" pitchFamily="34" charset="0"/>
              </a:rPr>
              <a:t>Little </a:t>
            </a:r>
            <a:r>
              <a:rPr lang="en-US" sz="2800" b="1" dirty="0" smtClean="0">
                <a:ln>
                  <a:noFill/>
                </a:ln>
                <a:solidFill>
                  <a:schemeClr val="bg1"/>
                </a:solidFill>
                <a:effectLst/>
                <a:latin typeface="Arial" pitchFamily="34" charset="0"/>
                <a:cs typeface="Arial" pitchFamily="34" charset="0"/>
              </a:rPr>
              <a:t>Rock</a:t>
            </a:r>
          </a:p>
          <a:p>
            <a:pPr marL="514350" indent="-514350" algn="l">
              <a:buClr>
                <a:schemeClr val="accent6"/>
              </a:buClr>
              <a:buFont typeface="+mj-lt"/>
              <a:buAutoNum type="arabicPeriod"/>
            </a:pPr>
            <a:r>
              <a:rPr lang="en-US" sz="2800" b="1" dirty="0" smtClean="0">
                <a:ln>
                  <a:noFill/>
                </a:ln>
                <a:solidFill>
                  <a:schemeClr val="bg1"/>
                </a:solidFill>
                <a:effectLst/>
                <a:latin typeface="Arial" pitchFamily="34" charset="0"/>
                <a:cs typeface="Arial" pitchFamily="34" charset="0"/>
              </a:rPr>
              <a:t>Rogers</a:t>
            </a:r>
          </a:p>
          <a:p>
            <a:pPr algn="l">
              <a:buClr>
                <a:schemeClr val="accent6"/>
              </a:buClr>
            </a:pPr>
            <a:endParaRPr lang="en-US" sz="2800" b="1" dirty="0">
              <a:ln>
                <a:noFill/>
              </a:ln>
              <a:solidFill>
                <a:schemeClr val="bg1"/>
              </a:solidFill>
              <a:effectLst/>
              <a:latin typeface="Arial" pitchFamily="34" charset="0"/>
              <a:cs typeface="Arial" pitchFamily="34" charset="0"/>
            </a:endParaRPr>
          </a:p>
        </p:txBody>
      </p:sp>
      <p:pic>
        <p:nvPicPr>
          <p:cNvPr id="5122" name="Picture 2" descr="C:\Documents and Settings\rlovato\Local Settings\Temporary Internet Files\Content.IE5\682OGG6D\MC90002737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29200" y="2874910"/>
            <a:ext cx="1981200" cy="1530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20198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543800" cy="1470025"/>
          </a:xfrm>
        </p:spPr>
        <p:txBody>
          <a:bodyPr/>
          <a:lstStyle/>
          <a:p>
            <a:r>
              <a:rPr lang="en-US" dirty="0" smtClean="0">
                <a:ln>
                  <a:noFill/>
                </a:ln>
                <a:effectLst/>
              </a:rPr>
              <a:t>Additional</a:t>
            </a:r>
            <a:r>
              <a:rPr lang="en-US" dirty="0" smtClean="0">
                <a:ln>
                  <a:noFill/>
                </a:ln>
                <a:effectLst/>
              </a:rPr>
              <a:t> Request &amp;</a:t>
            </a:r>
            <a:r>
              <a:rPr lang="en-US" dirty="0" smtClean="0">
                <a:ln>
                  <a:noFill/>
                </a:ln>
                <a:effectLst/>
              </a:rPr>
              <a:t> </a:t>
            </a:r>
            <a:r>
              <a:rPr lang="en-US" dirty="0" smtClean="0">
                <a:ln>
                  <a:noFill/>
                </a:ln>
                <a:effectLst/>
              </a:rPr>
              <a:t>Replacements</a:t>
            </a:r>
            <a:endParaRPr lang="en-US" dirty="0">
              <a:ln>
                <a:noFill/>
              </a:ln>
              <a:effectLst/>
            </a:endParaRPr>
          </a:p>
        </p:txBody>
      </p:sp>
      <p:sp>
        <p:nvSpPr>
          <p:cNvPr id="3" name="Subtitle 2"/>
          <p:cNvSpPr>
            <a:spLocks noGrp="1"/>
          </p:cNvSpPr>
          <p:nvPr>
            <p:ph type="subTitle" idx="1"/>
          </p:nvPr>
        </p:nvSpPr>
        <p:spPr>
          <a:xfrm>
            <a:off x="838200" y="1905000"/>
            <a:ext cx="7292280" cy="4248472"/>
          </a:xfrm>
        </p:spPr>
        <p:txBody>
          <a:bodyPr>
            <a:normAutofit/>
          </a:bodyPr>
          <a:lstStyle/>
          <a:p>
            <a:pPr marL="514350" indent="-514350" algn="l">
              <a:buClr>
                <a:schemeClr val="accent6"/>
              </a:buClr>
              <a:buFont typeface="Wingdings" pitchFamily="2" charset="2"/>
              <a:buChar char="§"/>
            </a:pPr>
            <a:r>
              <a:rPr lang="en-US" sz="2800" b="1" dirty="0" smtClean="0">
                <a:ln>
                  <a:noFill/>
                </a:ln>
                <a:solidFill>
                  <a:schemeClr val="bg1"/>
                </a:solidFill>
                <a:effectLst/>
                <a:latin typeface="Arial" pitchFamily="34" charset="0"/>
                <a:cs typeface="Arial" pitchFamily="34" charset="0"/>
              </a:rPr>
              <a:t>Pulaski County – needs a second teacher  </a:t>
            </a:r>
          </a:p>
          <a:p>
            <a:pPr marL="514350" indent="-514350" algn="l">
              <a:buClr>
                <a:schemeClr val="accent6"/>
              </a:buClr>
              <a:buFont typeface="Wingdings" pitchFamily="2" charset="2"/>
              <a:buChar char="§"/>
            </a:pPr>
            <a:r>
              <a:rPr lang="en-US" sz="2800" b="1" dirty="0" smtClean="0">
                <a:ln>
                  <a:noFill/>
                </a:ln>
                <a:solidFill>
                  <a:schemeClr val="bg1"/>
                </a:solidFill>
                <a:effectLst/>
                <a:latin typeface="Arial" pitchFamily="34" charset="0"/>
                <a:cs typeface="Arial" pitchFamily="34" charset="0"/>
              </a:rPr>
              <a:t>Northwest </a:t>
            </a:r>
            <a:r>
              <a:rPr lang="en-US" sz="2800" b="1" dirty="0">
                <a:ln>
                  <a:noFill/>
                </a:ln>
                <a:solidFill>
                  <a:schemeClr val="bg1"/>
                </a:solidFill>
                <a:effectLst/>
                <a:latin typeface="Arial" pitchFamily="34" charset="0"/>
                <a:cs typeface="Arial" pitchFamily="34" charset="0"/>
              </a:rPr>
              <a:t>Arkansas Educational Cooperative </a:t>
            </a:r>
            <a:r>
              <a:rPr lang="en-US" sz="2800" b="1" dirty="0" smtClean="0">
                <a:ln>
                  <a:noFill/>
                </a:ln>
                <a:solidFill>
                  <a:schemeClr val="bg1"/>
                </a:solidFill>
                <a:effectLst/>
                <a:latin typeface="Arial" pitchFamily="34" charset="0"/>
                <a:cs typeface="Arial" pitchFamily="34" charset="0"/>
              </a:rPr>
              <a:t>– 2</a:t>
            </a:r>
          </a:p>
          <a:p>
            <a:pPr marL="514350" indent="-514350" algn="l">
              <a:buClr>
                <a:schemeClr val="accent6"/>
              </a:buClr>
              <a:buFont typeface="Wingdings" pitchFamily="2" charset="2"/>
              <a:buChar char="§"/>
            </a:pPr>
            <a:r>
              <a:rPr lang="en-US" sz="2800" b="1" dirty="0" smtClean="0">
                <a:ln>
                  <a:noFill/>
                </a:ln>
                <a:solidFill>
                  <a:schemeClr val="bg1"/>
                </a:solidFill>
                <a:effectLst/>
                <a:latin typeface="Arial" pitchFamily="34" charset="0"/>
                <a:cs typeface="Arial" pitchFamily="34" charset="0"/>
              </a:rPr>
              <a:t>Wynne</a:t>
            </a:r>
          </a:p>
          <a:p>
            <a:pPr marL="514350" indent="-514350" algn="l">
              <a:buClr>
                <a:schemeClr val="accent6"/>
              </a:buClr>
              <a:buFont typeface="Wingdings" pitchFamily="2" charset="2"/>
              <a:buChar char="§"/>
            </a:pPr>
            <a:r>
              <a:rPr lang="en-US" sz="2800" b="1" dirty="0" smtClean="0">
                <a:ln>
                  <a:noFill/>
                </a:ln>
                <a:solidFill>
                  <a:schemeClr val="bg1"/>
                </a:solidFill>
                <a:effectLst/>
                <a:latin typeface="Arial" pitchFamily="34" charset="0"/>
                <a:cs typeface="Arial" pitchFamily="34" charset="0"/>
              </a:rPr>
              <a:t>Bentonville - </a:t>
            </a:r>
            <a:r>
              <a:rPr lang="en-US" sz="2800" b="1" dirty="0" smtClean="0">
                <a:ln>
                  <a:noFill/>
                </a:ln>
                <a:solidFill>
                  <a:schemeClr val="bg1"/>
                </a:solidFill>
                <a:effectLst/>
                <a:latin typeface="Arial" pitchFamily="34" charset="0"/>
                <a:cs typeface="Arial" pitchFamily="34" charset="0"/>
              </a:rPr>
              <a:t>needs one more teacher</a:t>
            </a:r>
          </a:p>
        </p:txBody>
      </p:sp>
    </p:spTree>
    <p:extLst>
      <p:ext uri="{BB962C8B-B14F-4D97-AF65-F5344CB8AC3E}">
        <p14:creationId xmlns:p14="http://schemas.microsoft.com/office/powerpoint/2010/main" val="41378808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543800" cy="1470025"/>
          </a:xfrm>
        </p:spPr>
        <p:txBody>
          <a:bodyPr/>
          <a:lstStyle/>
          <a:p>
            <a:r>
              <a:rPr lang="en-US" dirty="0" smtClean="0">
                <a:ln>
                  <a:noFill/>
                </a:ln>
                <a:effectLst/>
              </a:rPr>
              <a:t>Contact Information</a:t>
            </a:r>
            <a:endParaRPr lang="en-US" dirty="0">
              <a:ln>
                <a:noFill/>
              </a:ln>
              <a:effectLst/>
            </a:endParaRPr>
          </a:p>
        </p:txBody>
      </p:sp>
      <p:sp>
        <p:nvSpPr>
          <p:cNvPr id="3" name="Subtitle 2"/>
          <p:cNvSpPr>
            <a:spLocks noGrp="1"/>
          </p:cNvSpPr>
          <p:nvPr>
            <p:ph type="subTitle" idx="1"/>
          </p:nvPr>
        </p:nvSpPr>
        <p:spPr>
          <a:xfrm>
            <a:off x="838200" y="1905000"/>
            <a:ext cx="7292280" cy="4248472"/>
          </a:xfrm>
        </p:spPr>
        <p:txBody>
          <a:bodyPr>
            <a:normAutofit/>
          </a:bodyPr>
          <a:lstStyle/>
          <a:p>
            <a:pPr>
              <a:buClr>
                <a:schemeClr val="accent6"/>
              </a:buClr>
            </a:pPr>
            <a:r>
              <a:rPr lang="en-US" sz="2800" b="1" dirty="0">
                <a:ln>
                  <a:noFill/>
                </a:ln>
                <a:solidFill>
                  <a:schemeClr val="bg1"/>
                </a:solidFill>
                <a:effectLst/>
                <a:latin typeface="Arial" pitchFamily="34" charset="0"/>
                <a:cs typeface="Arial" pitchFamily="34" charset="0"/>
              </a:rPr>
              <a:t>Barbara Culpepper</a:t>
            </a:r>
          </a:p>
          <a:p>
            <a:pPr>
              <a:buClr>
                <a:schemeClr val="accent6"/>
              </a:buClr>
            </a:pPr>
            <a:r>
              <a:rPr lang="en-US" sz="2800" b="1" dirty="0">
                <a:ln>
                  <a:noFill/>
                </a:ln>
                <a:solidFill>
                  <a:schemeClr val="bg1"/>
                </a:solidFill>
                <a:effectLst/>
                <a:latin typeface="Arial" pitchFamily="34" charset="0"/>
                <a:cs typeface="Arial" pitchFamily="34" charset="0"/>
              </a:rPr>
              <a:t>501 Woodlane St. Suite 220-C</a:t>
            </a:r>
          </a:p>
          <a:p>
            <a:pPr>
              <a:buClr>
                <a:schemeClr val="accent6"/>
              </a:buClr>
            </a:pPr>
            <a:r>
              <a:rPr lang="en-US" sz="2800" b="1" dirty="0">
                <a:ln>
                  <a:noFill/>
                </a:ln>
                <a:solidFill>
                  <a:schemeClr val="bg1"/>
                </a:solidFill>
                <a:effectLst/>
                <a:latin typeface="Arial" pitchFamily="34" charset="0"/>
                <a:cs typeface="Arial" pitchFamily="34" charset="0"/>
              </a:rPr>
              <a:t>Little Rock, AR 72201</a:t>
            </a:r>
          </a:p>
          <a:p>
            <a:pPr>
              <a:buClr>
                <a:schemeClr val="accent6"/>
              </a:buClr>
            </a:pPr>
            <a:r>
              <a:rPr lang="en-US" sz="2800" b="1" dirty="0" smtClean="0">
                <a:ln>
                  <a:noFill/>
                </a:ln>
                <a:solidFill>
                  <a:schemeClr val="bg1"/>
                </a:solidFill>
                <a:effectLst/>
                <a:latin typeface="Arial" pitchFamily="34" charset="0"/>
                <a:cs typeface="Arial" pitchFamily="34" charset="0"/>
              </a:rPr>
              <a:t>501-682-4311</a:t>
            </a:r>
            <a:endParaRPr lang="en-US" sz="2800" b="1" dirty="0">
              <a:ln>
                <a:noFill/>
              </a:ln>
              <a:solidFill>
                <a:schemeClr val="bg1"/>
              </a:solidFill>
              <a:effectLst/>
              <a:latin typeface="Arial" pitchFamily="34" charset="0"/>
              <a:cs typeface="Arial" pitchFamily="34" charset="0"/>
            </a:endParaRPr>
          </a:p>
          <a:p>
            <a:pPr>
              <a:buClr>
                <a:schemeClr val="accent6"/>
              </a:buClr>
            </a:pPr>
            <a:r>
              <a:rPr lang="en-US" sz="2800" b="1" dirty="0">
                <a:ln>
                  <a:noFill/>
                </a:ln>
                <a:solidFill>
                  <a:schemeClr val="bg1"/>
                </a:solidFill>
                <a:effectLst/>
                <a:latin typeface="Arial" pitchFamily="34" charset="0"/>
                <a:cs typeface="Arial" pitchFamily="34" charset="0"/>
              </a:rPr>
              <a:t>Fax: 501-682-5118</a:t>
            </a:r>
          </a:p>
          <a:p>
            <a:pPr>
              <a:buClr>
                <a:schemeClr val="accent6"/>
              </a:buClr>
            </a:pPr>
            <a:r>
              <a:rPr lang="en-US" sz="2800" b="1" dirty="0" smtClean="0">
                <a:ln>
                  <a:noFill/>
                </a:ln>
                <a:solidFill>
                  <a:schemeClr val="bg1"/>
                </a:solidFill>
                <a:effectLst/>
                <a:latin typeface="Arial" pitchFamily="34" charset="0"/>
                <a:cs typeface="Arial" pitchFamily="34" charset="0"/>
              </a:rPr>
              <a:t>b</a:t>
            </a:r>
            <a:r>
              <a:rPr lang="en-US" sz="2800" b="1" dirty="0" smtClean="0">
                <a:ln>
                  <a:noFill/>
                </a:ln>
                <a:solidFill>
                  <a:schemeClr val="bg1"/>
                </a:solidFill>
                <a:effectLst/>
                <a:latin typeface="Arial" pitchFamily="34" charset="0"/>
                <a:cs typeface="Arial" pitchFamily="34" charset="0"/>
              </a:rPr>
              <a:t>arbara.culpepper@arkansas.gov</a:t>
            </a:r>
            <a:endParaRPr lang="en-US" sz="2800" b="1" dirty="0">
              <a:ln>
                <a:noFill/>
              </a:ln>
              <a:solidFill>
                <a:schemeClr val="bg1"/>
              </a:solidFill>
              <a:effectLst/>
              <a:latin typeface="Arial" pitchFamily="34" charset="0"/>
              <a:cs typeface="Arial" pitchFamily="34" charset="0"/>
            </a:endParaRPr>
          </a:p>
        </p:txBody>
      </p:sp>
    </p:spTree>
    <p:extLst>
      <p:ext uri="{BB962C8B-B14F-4D97-AF65-F5344CB8AC3E}">
        <p14:creationId xmlns:p14="http://schemas.microsoft.com/office/powerpoint/2010/main" val="1451283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idx="4294967295"/>
          </p:nvPr>
        </p:nvSpPr>
        <p:spPr bwMode="auto">
          <a:xfrm>
            <a:off x="228600" y="838200"/>
            <a:ext cx="8229600" cy="1071563"/>
          </a:xfrm>
          <a:noFill/>
        </p:spPr>
        <p:txBody>
          <a:bodyPr wrap="square" numCol="1" anchorCtr="0" compatLnSpc="1">
            <a:prstTxWarp prst="textNoShape">
              <a:avLst/>
            </a:prstTxWarp>
          </a:bodyPr>
          <a:lstStyle/>
          <a:p>
            <a:r>
              <a:rPr lang="en-US" sz="4800" b="1" dirty="0" smtClean="0">
                <a:ln>
                  <a:noFill/>
                </a:ln>
                <a:effectLst/>
              </a:rPr>
              <a:t>MANDARIN  CHINESE</a:t>
            </a:r>
          </a:p>
        </p:txBody>
      </p:sp>
      <p:sp>
        <p:nvSpPr>
          <p:cNvPr id="19459" name="Rectangle 3"/>
          <p:cNvSpPr>
            <a:spLocks noGrp="1"/>
          </p:cNvSpPr>
          <p:nvPr>
            <p:ph type="body" idx="4294967295"/>
          </p:nvPr>
        </p:nvSpPr>
        <p:spPr bwMode="auto">
          <a:xfrm>
            <a:off x="762000" y="2438400"/>
            <a:ext cx="4945360" cy="3128962"/>
          </a:xfrm>
          <a:noFill/>
        </p:spPr>
        <p:txBody>
          <a:bodyPr wrap="square" numCol="1" anchor="t" anchorCtr="0" compatLnSpc="1">
            <a:prstTxWarp prst="textNoShape">
              <a:avLst/>
            </a:prstTxWarp>
          </a:bodyPr>
          <a:lstStyle/>
          <a:p>
            <a:pPr algn="ctr" eaLnBrk="1" hangingPunct="1">
              <a:buFont typeface="Arial" charset="0"/>
              <a:buNone/>
            </a:pPr>
            <a:r>
              <a:rPr lang="en-US" sz="3200" dirty="0" smtClean="0">
                <a:ln>
                  <a:noFill/>
                </a:ln>
                <a:effectLst/>
              </a:rPr>
              <a:t>PREPARING </a:t>
            </a:r>
          </a:p>
          <a:p>
            <a:pPr algn="ctr" eaLnBrk="1" hangingPunct="1">
              <a:buFont typeface="Arial" charset="0"/>
              <a:buNone/>
            </a:pPr>
            <a:r>
              <a:rPr lang="en-US" sz="3200" dirty="0" smtClean="0">
                <a:ln>
                  <a:noFill/>
                </a:ln>
                <a:effectLst/>
              </a:rPr>
              <a:t>ARKANSAS CHILDREN</a:t>
            </a:r>
          </a:p>
          <a:p>
            <a:pPr algn="ctr" eaLnBrk="1" hangingPunct="1">
              <a:buFont typeface="Arial" charset="0"/>
              <a:buNone/>
            </a:pPr>
            <a:r>
              <a:rPr lang="en-US" sz="3200" dirty="0">
                <a:ln>
                  <a:noFill/>
                </a:ln>
                <a:effectLst/>
              </a:rPr>
              <a:t>f</a:t>
            </a:r>
            <a:r>
              <a:rPr lang="en-US" sz="3200" dirty="0" smtClean="0">
                <a:ln>
                  <a:noFill/>
                </a:ln>
                <a:effectLst/>
              </a:rPr>
              <a:t>or a </a:t>
            </a:r>
          </a:p>
          <a:p>
            <a:pPr algn="ctr" eaLnBrk="1" hangingPunct="1">
              <a:buFont typeface="Arial" charset="0"/>
              <a:buNone/>
            </a:pPr>
            <a:r>
              <a:rPr lang="en-US" sz="3200" dirty="0" smtClean="0">
                <a:ln>
                  <a:noFill/>
                </a:ln>
                <a:effectLst/>
              </a:rPr>
              <a:t>GLOBAL WORKFORCE</a:t>
            </a:r>
          </a:p>
          <a:p>
            <a:endParaRPr lang="en-US" dirty="0" smtClean="0">
              <a:ln>
                <a:noFill/>
              </a:ln>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p:cNvSpPr>
          <p:nvPr/>
        </p:nvSpPr>
        <p:spPr bwMode="auto">
          <a:xfrm>
            <a:off x="428625" y="76200"/>
            <a:ext cx="8229600" cy="1071563"/>
          </a:xfrm>
          <a:prstGeom prst="rect">
            <a:avLst/>
          </a:prstGeom>
          <a:noFill/>
        </p:spPr>
        <p:txBody>
          <a:bodyPr vert="horz" wrap="square" lIns="91440" tIns="45720" rIns="91440" bIns="45720" numCol="1" rtlCol="0" anchor="ctr" anchorCtr="0" compatLnSpc="1">
            <a:prstTxWarp prst="textNoShape">
              <a:avLst/>
            </a:prstTxWarp>
            <a:noAutofit/>
          </a:bodyPr>
          <a:lstStyle>
            <a:lvl1pPr algn="ctr" rtl="0" eaLnBrk="1" fontAlgn="base" hangingPunct="1">
              <a:spcBef>
                <a:spcPct val="0"/>
              </a:spcBef>
              <a:spcAft>
                <a:spcPct val="0"/>
              </a:spcAft>
              <a:defRPr sz="3600" kern="1200">
                <a:ln>
                  <a:solidFill>
                    <a:sysClr val="windowText" lastClr="000000"/>
                  </a:solidFill>
                </a:ln>
                <a:solidFill>
                  <a:srgbClr val="FF9900"/>
                </a:solidFill>
                <a:effectLst>
                  <a:outerShdw blurRad="50800" dist="38100" dir="18900000" algn="bl" rotWithShape="0">
                    <a:prstClr val="black"/>
                  </a:outerShdw>
                </a:effectLst>
                <a:latin typeface="+mj-lt"/>
                <a:ea typeface="+mj-ea"/>
                <a:cs typeface="+mj-cs"/>
              </a:defRPr>
            </a:lvl1pPr>
            <a:lvl2pPr algn="ctr" rtl="0" eaLnBrk="1" fontAlgn="base" hangingPunct="1">
              <a:spcBef>
                <a:spcPct val="0"/>
              </a:spcBef>
              <a:spcAft>
                <a:spcPct val="0"/>
              </a:spcAft>
              <a:defRPr sz="3600">
                <a:solidFill>
                  <a:srgbClr val="FF9900"/>
                </a:solidFill>
                <a:latin typeface="Eras Demi ITC" pitchFamily="34" charset="0"/>
              </a:defRPr>
            </a:lvl2pPr>
            <a:lvl3pPr algn="ctr" rtl="0" eaLnBrk="1" fontAlgn="base" hangingPunct="1">
              <a:spcBef>
                <a:spcPct val="0"/>
              </a:spcBef>
              <a:spcAft>
                <a:spcPct val="0"/>
              </a:spcAft>
              <a:defRPr sz="3600">
                <a:solidFill>
                  <a:srgbClr val="FF9900"/>
                </a:solidFill>
                <a:latin typeface="Eras Demi ITC" pitchFamily="34" charset="0"/>
              </a:defRPr>
            </a:lvl3pPr>
            <a:lvl4pPr algn="ctr" rtl="0" eaLnBrk="1" fontAlgn="base" hangingPunct="1">
              <a:spcBef>
                <a:spcPct val="0"/>
              </a:spcBef>
              <a:spcAft>
                <a:spcPct val="0"/>
              </a:spcAft>
              <a:defRPr sz="3600">
                <a:solidFill>
                  <a:srgbClr val="FF9900"/>
                </a:solidFill>
                <a:latin typeface="Eras Demi ITC" pitchFamily="34" charset="0"/>
              </a:defRPr>
            </a:lvl4pPr>
            <a:lvl5pPr algn="ctr" rtl="0" eaLnBrk="1" fontAlgn="base" hangingPunct="1">
              <a:spcBef>
                <a:spcPct val="0"/>
              </a:spcBef>
              <a:spcAft>
                <a:spcPct val="0"/>
              </a:spcAft>
              <a:defRPr sz="3600">
                <a:solidFill>
                  <a:srgbClr val="FF9900"/>
                </a:solidFill>
                <a:latin typeface="Eras Demi ITC" pitchFamily="34" charset="0"/>
              </a:defRPr>
            </a:lvl5pPr>
            <a:lvl6pPr marL="457200" algn="ctr" rtl="0" eaLnBrk="1" fontAlgn="base" hangingPunct="1">
              <a:spcBef>
                <a:spcPct val="0"/>
              </a:spcBef>
              <a:spcAft>
                <a:spcPct val="0"/>
              </a:spcAft>
              <a:defRPr sz="3600">
                <a:solidFill>
                  <a:srgbClr val="FF9900"/>
                </a:solidFill>
                <a:latin typeface="Eras Demi ITC" pitchFamily="34" charset="0"/>
              </a:defRPr>
            </a:lvl6pPr>
            <a:lvl7pPr marL="914400" algn="ctr" rtl="0" eaLnBrk="1" fontAlgn="base" hangingPunct="1">
              <a:spcBef>
                <a:spcPct val="0"/>
              </a:spcBef>
              <a:spcAft>
                <a:spcPct val="0"/>
              </a:spcAft>
              <a:defRPr sz="3600">
                <a:solidFill>
                  <a:srgbClr val="FF9900"/>
                </a:solidFill>
                <a:latin typeface="Eras Demi ITC" pitchFamily="34" charset="0"/>
              </a:defRPr>
            </a:lvl7pPr>
            <a:lvl8pPr marL="1371600" algn="ctr" rtl="0" eaLnBrk="1" fontAlgn="base" hangingPunct="1">
              <a:spcBef>
                <a:spcPct val="0"/>
              </a:spcBef>
              <a:spcAft>
                <a:spcPct val="0"/>
              </a:spcAft>
              <a:defRPr sz="3600">
                <a:solidFill>
                  <a:srgbClr val="FF9900"/>
                </a:solidFill>
                <a:latin typeface="Eras Demi ITC" pitchFamily="34" charset="0"/>
              </a:defRPr>
            </a:lvl8pPr>
            <a:lvl9pPr marL="1828800" algn="ctr" rtl="0" eaLnBrk="1" fontAlgn="base" hangingPunct="1">
              <a:spcBef>
                <a:spcPct val="0"/>
              </a:spcBef>
              <a:spcAft>
                <a:spcPct val="0"/>
              </a:spcAft>
              <a:defRPr sz="3600">
                <a:solidFill>
                  <a:srgbClr val="FF9900"/>
                </a:solidFill>
                <a:latin typeface="Eras Demi ITC" pitchFamily="34" charset="0"/>
              </a:defRPr>
            </a:lvl9pPr>
          </a:lstStyle>
          <a:p>
            <a:r>
              <a:rPr lang="en-US" sz="4000" b="1" dirty="0" smtClean="0">
                <a:ln>
                  <a:noFill/>
                </a:ln>
                <a:effectLst/>
              </a:rPr>
              <a:t>Why Mandarin Chinese?</a:t>
            </a:r>
          </a:p>
        </p:txBody>
      </p:sp>
      <p:sp>
        <p:nvSpPr>
          <p:cNvPr id="7" name="Rectangle 3"/>
          <p:cNvSpPr>
            <a:spLocks noGrp="1"/>
          </p:cNvSpPr>
          <p:nvPr>
            <p:ph type="body" idx="4294967295"/>
          </p:nvPr>
        </p:nvSpPr>
        <p:spPr bwMode="auto">
          <a:xfrm>
            <a:off x="428624" y="1140423"/>
            <a:ext cx="7800975" cy="1069378"/>
          </a:xfrm>
          <a:noFill/>
        </p:spPr>
        <p:txBody>
          <a:bodyPr wrap="square" numCol="1" anchor="t" anchorCtr="0" compatLnSpc="1">
            <a:prstTxWarp prst="textNoShape">
              <a:avLst/>
            </a:prstTxWarp>
            <a:normAutofit/>
          </a:bodyPr>
          <a:lstStyle/>
          <a:p>
            <a:pPr marL="0" indent="0" algn="l">
              <a:buClr>
                <a:schemeClr val="accent6"/>
              </a:buClr>
              <a:buNone/>
            </a:pPr>
            <a:r>
              <a:rPr lang="en-US" sz="2800" dirty="0" smtClean="0">
                <a:ln>
                  <a:noFill/>
                </a:ln>
                <a:effectLst>
                  <a:outerShdw blurRad="38100" dist="38100" dir="2700000" algn="tl">
                    <a:srgbClr val="000000">
                      <a:alpha val="43137"/>
                    </a:srgbClr>
                  </a:outerShdw>
                </a:effectLst>
              </a:rPr>
              <a:t>In an increasingly global, technological economy, experts say,</a:t>
            </a:r>
          </a:p>
        </p:txBody>
      </p:sp>
      <p:sp>
        <p:nvSpPr>
          <p:cNvPr id="8" name="Rectangle 3"/>
          <p:cNvSpPr>
            <a:spLocks noGrp="1"/>
          </p:cNvSpPr>
          <p:nvPr>
            <p:ph type="body" idx="4294967295"/>
          </p:nvPr>
        </p:nvSpPr>
        <p:spPr bwMode="auto">
          <a:xfrm>
            <a:off x="685800" y="2286000"/>
            <a:ext cx="5257799" cy="4267200"/>
          </a:xfrm>
          <a:noFill/>
        </p:spPr>
        <p:txBody>
          <a:bodyPr wrap="square" numCol="1" anchor="t" anchorCtr="0" compatLnSpc="1">
            <a:prstTxWarp prst="textNoShape">
              <a:avLst/>
            </a:prstTxWarp>
            <a:noAutofit/>
          </a:bodyPr>
          <a:lstStyle/>
          <a:p>
            <a:pPr marL="0" indent="0" algn="l">
              <a:buClr>
                <a:schemeClr val="accent6"/>
              </a:buClr>
              <a:buNone/>
            </a:pPr>
            <a:r>
              <a:rPr lang="en-US" sz="2400" dirty="0">
                <a:ln>
                  <a:noFill/>
                </a:ln>
                <a:solidFill>
                  <a:srgbClr val="FF9900"/>
                </a:solidFill>
                <a:effectLst>
                  <a:outerShdw blurRad="38100" dist="38100" dir="2700000" algn="tl">
                    <a:srgbClr val="000000">
                      <a:alpha val="43137"/>
                    </a:srgbClr>
                  </a:outerShdw>
                </a:effectLst>
              </a:rPr>
              <a:t>“It isn’t enough to be academically strong. Young people must also be able to work comfortably with people from other cultures, solve problems creatively, write and speak well, think in a multidisciplinary way, and evaluate information critically.”</a:t>
            </a:r>
          </a:p>
        </p:txBody>
      </p:sp>
      <p:pic>
        <p:nvPicPr>
          <p:cNvPr id="2051" name="Picture 3" descr="C:\Documents and Settings\rlovato\Local Settings\Temporary Internet Files\Content.IE5\0PAFKHAJ\MP900437185[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3600" y="2514600"/>
            <a:ext cx="2638208" cy="263569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44064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p:cNvSpPr>
          <p:nvPr>
            <p:ph type="title" idx="4294967295"/>
          </p:nvPr>
        </p:nvSpPr>
        <p:spPr bwMode="auto">
          <a:xfrm>
            <a:off x="457200" y="76200"/>
            <a:ext cx="8229600" cy="1071563"/>
          </a:xfrm>
          <a:noFill/>
        </p:spPr>
        <p:txBody>
          <a:bodyPr wrap="square" numCol="1" anchorCtr="0" compatLnSpc="1">
            <a:prstTxWarp prst="textNoShape">
              <a:avLst/>
            </a:prstTxWarp>
          </a:bodyPr>
          <a:lstStyle/>
          <a:p>
            <a:r>
              <a:rPr lang="en-US" sz="4000" b="1" dirty="0">
                <a:ln>
                  <a:noFill/>
                </a:ln>
                <a:effectLst/>
              </a:rPr>
              <a:t>Why Mandarin Chinese?</a:t>
            </a:r>
          </a:p>
        </p:txBody>
      </p:sp>
      <p:sp>
        <p:nvSpPr>
          <p:cNvPr id="26627" name="Rectangle 3"/>
          <p:cNvSpPr>
            <a:spLocks noGrp="1"/>
          </p:cNvSpPr>
          <p:nvPr>
            <p:ph type="body" idx="4294967295"/>
          </p:nvPr>
        </p:nvSpPr>
        <p:spPr bwMode="auto">
          <a:xfrm>
            <a:off x="457200" y="1219200"/>
            <a:ext cx="7924800" cy="2362200"/>
          </a:xfrm>
          <a:noFill/>
        </p:spPr>
        <p:txBody>
          <a:bodyPr wrap="square" numCol="1" anchor="t" anchorCtr="0" compatLnSpc="1">
            <a:prstTxWarp prst="textNoShape">
              <a:avLst/>
            </a:prstTxWarp>
            <a:noAutofit/>
          </a:bodyPr>
          <a:lstStyle/>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Philadelphia, Houston, New York City and </a:t>
            </a:r>
            <a:r>
              <a:rPr lang="en-US" sz="2800" dirty="0" smtClean="0">
                <a:ln>
                  <a:noFill/>
                </a:ln>
                <a:effectLst/>
                <a:latin typeface="Arial" pitchFamily="34" charset="0"/>
                <a:cs typeface="Arial" pitchFamily="34" charset="0"/>
              </a:rPr>
              <a:t>Portland </a:t>
            </a:r>
            <a:r>
              <a:rPr lang="en-US" sz="2800" dirty="0" smtClean="0">
                <a:ln>
                  <a:noFill/>
                </a:ln>
                <a:effectLst/>
                <a:latin typeface="Arial" pitchFamily="34" charset="0"/>
                <a:cs typeface="Arial" pitchFamily="34" charset="0"/>
              </a:rPr>
              <a:t>are poised to launch Chinese programs. </a:t>
            </a:r>
          </a:p>
          <a:p>
            <a:pPr algn="l">
              <a:lnSpc>
                <a:spcPct val="90000"/>
              </a:lnSpc>
              <a:buClr>
                <a:schemeClr val="accent6"/>
              </a:buClr>
              <a:buFont typeface="Wingdings" pitchFamily="2" charset="2"/>
              <a:buChar char="§"/>
            </a:pPr>
            <a:r>
              <a:rPr lang="en-US" sz="2800" dirty="0" smtClean="0">
                <a:ln>
                  <a:noFill/>
                </a:ln>
                <a:effectLst/>
                <a:latin typeface="Arial" pitchFamily="34" charset="0"/>
                <a:cs typeface="Arial" pitchFamily="34" charset="0"/>
              </a:rPr>
              <a:t>Chicago has more than 3,500 students in the largest program in the nation.</a:t>
            </a:r>
          </a:p>
          <a:p>
            <a:pPr marL="0" indent="0" algn="l">
              <a:lnSpc>
                <a:spcPct val="80000"/>
              </a:lnSpc>
              <a:buClr>
                <a:schemeClr val="accent6"/>
              </a:buClr>
              <a:buNone/>
            </a:pPr>
            <a:endParaRPr lang="en-US" sz="2000" dirty="0" smtClean="0">
              <a:ln>
                <a:noFill/>
              </a:ln>
              <a:effectLst/>
              <a:latin typeface="Arial" pitchFamily="34" charset="0"/>
              <a:cs typeface="Arial" pitchFamily="34" charset="0"/>
            </a:endParaRPr>
          </a:p>
        </p:txBody>
      </p:sp>
      <p:sp>
        <p:nvSpPr>
          <p:cNvPr id="9" name="Rectangle 3"/>
          <p:cNvSpPr txBox="1">
            <a:spLocks/>
          </p:cNvSpPr>
          <p:nvPr/>
        </p:nvSpPr>
        <p:spPr bwMode="auto">
          <a:xfrm>
            <a:off x="457200" y="3733800"/>
            <a:ext cx="6400800" cy="2774197"/>
          </a:xfrm>
          <a:prstGeom prst="rect">
            <a:avLst/>
          </a:prstGeom>
          <a:noFill/>
        </p:spPr>
        <p:txBody>
          <a:bodyPr vert="horz" wrap="square" lIns="91440" tIns="45720" rIns="91440" bIns="45720" numCol="1" rtlCol="0" anchor="t" anchorCtr="0" compatLnSpc="1">
            <a:prstTxWarp prst="textNoShape">
              <a:avLst/>
            </a:prstTxWarp>
            <a:noAutofit/>
          </a:bodyPr>
          <a:lstStyle>
            <a:lvl1pPr marL="342900" indent="-342900" algn="just" rtl="0" eaLnBrk="1" fontAlgn="base" hangingPunct="1">
              <a:spcBef>
                <a:spcPct val="20000"/>
              </a:spcBef>
              <a:spcAft>
                <a:spcPct val="0"/>
              </a:spcAft>
              <a:buFont typeface="Arial" charset="0"/>
              <a:buChar char="•"/>
              <a:defRPr sz="2600" kern="1200">
                <a:ln>
                  <a:solidFill>
                    <a:sysClr val="windowText" lastClr="000000"/>
                  </a:solidFill>
                </a:ln>
                <a:solidFill>
                  <a:schemeClr val="bg1"/>
                </a:solidFill>
                <a:effectLst>
                  <a:outerShdw blurRad="50800" dist="38100" algn="l" rotWithShape="0">
                    <a:prstClr val="black"/>
                  </a:outerShdw>
                </a:effectLst>
                <a:latin typeface="+mn-lt"/>
                <a:ea typeface="+mn-ea"/>
                <a:cs typeface="+mn-cs"/>
              </a:defRPr>
            </a:lvl1pPr>
            <a:lvl2pPr marL="742950" indent="-285750" algn="just" rtl="0" eaLnBrk="1" fontAlgn="base" hangingPunct="1">
              <a:spcBef>
                <a:spcPct val="20000"/>
              </a:spcBef>
              <a:spcAft>
                <a:spcPct val="0"/>
              </a:spcAft>
              <a:buFont typeface="Arial" charset="0"/>
              <a:buChar char="–"/>
              <a:defRPr sz="2400" kern="1200">
                <a:ln>
                  <a:solidFill>
                    <a:sysClr val="windowText" lastClr="000000"/>
                  </a:solidFill>
                </a:ln>
                <a:solidFill>
                  <a:schemeClr val="bg1"/>
                </a:solidFill>
                <a:effectLst>
                  <a:outerShdw blurRad="50800" dist="38100" dir="18900000" algn="bl" rotWithShape="0">
                    <a:prstClr val="black"/>
                  </a:outerShdw>
                </a:effectLst>
                <a:latin typeface="+mn-lt"/>
                <a:ea typeface="+mn-ea"/>
                <a:cs typeface="+mn-cs"/>
              </a:defRPr>
            </a:lvl2pPr>
            <a:lvl3pPr marL="1143000" indent="-228600" algn="just" rtl="0" eaLnBrk="1" fontAlgn="base" hangingPunct="1">
              <a:spcBef>
                <a:spcPct val="20000"/>
              </a:spcBef>
              <a:spcAft>
                <a:spcPct val="0"/>
              </a:spcAft>
              <a:buFont typeface="Arial" charset="0"/>
              <a:buChar char="•"/>
              <a:defRPr sz="2200" kern="1200">
                <a:ln>
                  <a:solidFill>
                    <a:sysClr val="windowText" lastClr="000000"/>
                  </a:solidFill>
                </a:ln>
                <a:solidFill>
                  <a:schemeClr val="bg1"/>
                </a:solidFill>
                <a:effectLst>
                  <a:outerShdw blurRad="50800" dist="38100" dir="18900000" algn="bl" rotWithShape="0">
                    <a:prstClr val="black"/>
                  </a:outerShdw>
                </a:effectLst>
                <a:latin typeface="+mn-lt"/>
                <a:ea typeface="+mn-ea"/>
                <a:cs typeface="+mn-cs"/>
              </a:defRPr>
            </a:lvl3pPr>
            <a:lvl4pPr marL="1600200" indent="-228600" algn="just" rtl="0" eaLnBrk="1" fontAlgn="base" hangingPunct="1">
              <a:spcBef>
                <a:spcPct val="20000"/>
              </a:spcBef>
              <a:spcAft>
                <a:spcPct val="0"/>
              </a:spcAft>
              <a:buFont typeface="Arial" charset="0"/>
              <a:buChar char="–"/>
              <a:defRPr sz="2000" kern="1200">
                <a:ln>
                  <a:solidFill>
                    <a:sysClr val="windowText" lastClr="000000"/>
                  </a:solidFill>
                </a:ln>
                <a:solidFill>
                  <a:schemeClr val="bg1"/>
                </a:solidFill>
                <a:effectLst>
                  <a:outerShdw blurRad="50800" dist="38100" dir="18900000" algn="bl" rotWithShape="0">
                    <a:prstClr val="black"/>
                  </a:outerShdw>
                </a:effectLst>
                <a:latin typeface="+mn-lt"/>
                <a:ea typeface="+mn-ea"/>
                <a:cs typeface="+mn-cs"/>
              </a:defRPr>
            </a:lvl4pPr>
            <a:lvl5pPr marL="2057400" indent="-228600" algn="just" rtl="0" eaLnBrk="1" fontAlgn="base" hangingPunct="1">
              <a:spcBef>
                <a:spcPct val="20000"/>
              </a:spcBef>
              <a:spcAft>
                <a:spcPct val="0"/>
              </a:spcAft>
              <a:buFont typeface="Arial" charset="0"/>
              <a:buChar char="»"/>
              <a:defRPr sz="2000" kern="1200">
                <a:ln>
                  <a:solidFill>
                    <a:sysClr val="windowText" lastClr="000000"/>
                  </a:solidFill>
                </a:ln>
                <a:solidFill>
                  <a:schemeClr val="bg1"/>
                </a:solidFill>
                <a:effectLst>
                  <a:outerShdw blurRad="50800" dist="38100" dir="18900000" algn="bl" rotWithShape="0">
                    <a:prstClr val="black"/>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l">
              <a:lnSpc>
                <a:spcPct val="90000"/>
              </a:lnSpc>
              <a:spcAft>
                <a:spcPts val="200"/>
              </a:spcAft>
              <a:buClr>
                <a:schemeClr val="accent6"/>
              </a:buClr>
              <a:buFont typeface="Wingdings" pitchFamily="2" charset="2"/>
              <a:buChar char="§"/>
            </a:pPr>
            <a:r>
              <a:rPr lang="en-US" sz="2800" dirty="0" smtClean="0">
                <a:ln>
                  <a:noFill/>
                </a:ln>
                <a:effectLst/>
                <a:latin typeface="Arial" pitchFamily="34" charset="0"/>
                <a:cs typeface="Arial" pitchFamily="34" charset="0"/>
              </a:rPr>
              <a:t>Non-Asian children are attending the Lansing Chinese School in Michigan because “an ambitious feeling on the part of the parents” who are “interested in China’s playing an important role in the world”.</a:t>
            </a:r>
          </a:p>
        </p:txBody>
      </p:sp>
      <p:pic>
        <p:nvPicPr>
          <p:cNvPr id="2056" name="Picture 8" descr="C:\Documents and Settings\rlovato\Local Settings\Temporary Internet Files\Content.IE5\0PAFKHAJ\MP90043950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0" y="3817103"/>
            <a:ext cx="1828800" cy="232474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Grp="1"/>
          </p:cNvSpPr>
          <p:nvPr>
            <p:ph type="title" idx="4294967295"/>
          </p:nvPr>
        </p:nvSpPr>
        <p:spPr bwMode="auto">
          <a:xfrm>
            <a:off x="304800" y="228600"/>
            <a:ext cx="8229600" cy="1071563"/>
          </a:xfrm>
          <a:noFill/>
        </p:spPr>
        <p:txBody>
          <a:bodyPr wrap="square" numCol="1" anchorCtr="0" compatLnSpc="1">
            <a:prstTxWarp prst="textNoShape">
              <a:avLst/>
            </a:prstTxWarp>
          </a:bodyPr>
          <a:lstStyle/>
          <a:p>
            <a:r>
              <a:rPr lang="en-US" b="1" dirty="0">
                <a:ln>
                  <a:noFill/>
                </a:ln>
                <a:effectLst/>
              </a:rPr>
              <a:t>Why Mandarin Chinese?</a:t>
            </a:r>
            <a:endParaRPr lang="en-US" b="1" dirty="0" smtClean="0">
              <a:ln>
                <a:noFill/>
              </a:ln>
              <a:effectLst/>
            </a:endParaRPr>
          </a:p>
        </p:txBody>
      </p:sp>
      <p:sp>
        <p:nvSpPr>
          <p:cNvPr id="51203" name="Rectangle 3"/>
          <p:cNvSpPr>
            <a:spLocks noGrp="1"/>
          </p:cNvSpPr>
          <p:nvPr>
            <p:ph type="body" idx="4294967295"/>
          </p:nvPr>
        </p:nvSpPr>
        <p:spPr bwMode="auto">
          <a:xfrm>
            <a:off x="304800" y="1676400"/>
            <a:ext cx="6477000" cy="4314800"/>
          </a:xfrm>
          <a:noFill/>
        </p:spPr>
        <p:txBody>
          <a:bodyPr wrap="square" numCol="1" anchor="t" anchorCtr="0" compatLnSpc="1">
            <a:prstTxWarp prst="textNoShape">
              <a:avLst/>
            </a:prstTxWarp>
            <a:normAutofit/>
          </a:bodyPr>
          <a:lstStyle/>
          <a:p>
            <a:pPr algn="l">
              <a:lnSpc>
                <a:spcPct val="80000"/>
              </a:lnSpc>
              <a:spcAft>
                <a:spcPts val="1800"/>
              </a:spcAft>
              <a:buClr>
                <a:schemeClr val="accent6"/>
              </a:buClr>
              <a:buFont typeface="Wingdings" pitchFamily="2" charset="2"/>
              <a:buChar char="§"/>
            </a:pPr>
            <a:r>
              <a:rPr lang="en-US" sz="2800" dirty="0">
                <a:ln>
                  <a:noFill/>
                </a:ln>
                <a:effectLst/>
                <a:latin typeface="Arial" pitchFamily="34" charset="0"/>
                <a:cs typeface="Arial" pitchFamily="34" charset="0"/>
              </a:rPr>
              <a:t>The </a:t>
            </a:r>
            <a:r>
              <a:rPr lang="en-US" sz="2800" dirty="0" smtClean="0">
                <a:ln>
                  <a:noFill/>
                </a:ln>
                <a:effectLst/>
                <a:latin typeface="Arial" pitchFamily="34" charset="0"/>
                <a:cs typeface="Arial" pitchFamily="34" charset="0"/>
              </a:rPr>
              <a:t>National </a:t>
            </a:r>
            <a:r>
              <a:rPr lang="en-US" sz="2800" dirty="0">
                <a:ln>
                  <a:noFill/>
                </a:ln>
                <a:effectLst/>
                <a:latin typeface="Arial" pitchFamily="34" charset="0"/>
                <a:cs typeface="Arial" pitchFamily="34" charset="0"/>
              </a:rPr>
              <a:t>Security Education Program offers college students $20,000 to $30,000 a year to study less-taught, critical languages in the countries where the languages are </a:t>
            </a:r>
            <a:r>
              <a:rPr lang="en-US" sz="2800" dirty="0" smtClean="0">
                <a:ln>
                  <a:noFill/>
                </a:ln>
                <a:effectLst/>
                <a:latin typeface="Arial" pitchFamily="34" charset="0"/>
                <a:cs typeface="Arial" pitchFamily="34" charset="0"/>
              </a:rPr>
              <a:t>spoken.</a:t>
            </a:r>
            <a:endParaRPr lang="en-US" sz="2800" dirty="0">
              <a:ln>
                <a:noFill/>
              </a:ln>
              <a:effectLst/>
              <a:latin typeface="Arial" pitchFamily="34" charset="0"/>
              <a:cs typeface="Arial" pitchFamily="34" charset="0"/>
            </a:endParaRPr>
          </a:p>
          <a:p>
            <a:pPr algn="l">
              <a:lnSpc>
                <a:spcPct val="80000"/>
              </a:lnSpc>
              <a:spcAft>
                <a:spcPts val="1800"/>
              </a:spcAft>
              <a:buClr>
                <a:schemeClr val="accent6"/>
              </a:buClr>
              <a:buFont typeface="Wingdings" pitchFamily="2" charset="2"/>
              <a:buChar char="§"/>
            </a:pPr>
            <a:r>
              <a:rPr lang="en-US" sz="2800" dirty="0">
                <a:ln>
                  <a:noFill/>
                </a:ln>
                <a:effectLst/>
                <a:latin typeface="Arial" pitchFamily="34" charset="0"/>
                <a:cs typeface="Arial" pitchFamily="34" charset="0"/>
              </a:rPr>
              <a:t>Mandarin Chinese </a:t>
            </a:r>
            <a:r>
              <a:rPr lang="en-US" sz="2800" dirty="0" smtClean="0">
                <a:ln>
                  <a:noFill/>
                </a:ln>
                <a:effectLst/>
                <a:latin typeface="Arial" pitchFamily="34" charset="0"/>
                <a:cs typeface="Arial" pitchFamily="34" charset="0"/>
              </a:rPr>
              <a:t>is </a:t>
            </a:r>
            <a:r>
              <a:rPr lang="en-US" sz="2800" dirty="0">
                <a:ln>
                  <a:noFill/>
                </a:ln>
                <a:effectLst/>
                <a:latin typeface="Arial" pitchFamily="34" charset="0"/>
                <a:cs typeface="Arial" pitchFamily="34" charset="0"/>
              </a:rPr>
              <a:t>listed by the U.S. Department of Education as a less-taught, critical language at secondary and college levels.</a:t>
            </a:r>
          </a:p>
        </p:txBody>
      </p:sp>
      <p:pic>
        <p:nvPicPr>
          <p:cNvPr id="1027" name="Picture 3" descr="C:\Documents and Settings\rlovato\Local Settings\Temporary Internet Files\Content.IE5\Y85Y29WU\MP90044236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2209800"/>
            <a:ext cx="1879600" cy="2819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p:cNvSpPr>
          <p:nvPr>
            <p:ph type="title" idx="4294967295"/>
          </p:nvPr>
        </p:nvSpPr>
        <p:spPr bwMode="auto">
          <a:xfrm>
            <a:off x="1428762" y="387921"/>
            <a:ext cx="6400800" cy="1071563"/>
          </a:xfrm>
          <a:noFill/>
        </p:spPr>
        <p:txBody>
          <a:bodyPr wrap="square" numCol="1" anchorCtr="0" compatLnSpc="1">
            <a:prstTxWarp prst="textNoShape">
              <a:avLst/>
            </a:prstTxWarp>
          </a:bodyPr>
          <a:lstStyle/>
          <a:p>
            <a:r>
              <a:rPr lang="en-US" sz="3200" b="1" dirty="0" smtClean="0">
                <a:ln>
                  <a:noFill/>
                </a:ln>
                <a:effectLst/>
              </a:rPr>
              <a:t>Working with the University of Central Arkansas</a:t>
            </a:r>
          </a:p>
        </p:txBody>
      </p:sp>
      <p:sp>
        <p:nvSpPr>
          <p:cNvPr id="28675" name="Rectangle 3"/>
          <p:cNvSpPr>
            <a:spLocks noGrp="1"/>
          </p:cNvSpPr>
          <p:nvPr>
            <p:ph type="body" idx="4294967295"/>
          </p:nvPr>
        </p:nvSpPr>
        <p:spPr bwMode="auto">
          <a:xfrm>
            <a:off x="304800" y="1905000"/>
            <a:ext cx="8620898" cy="3276600"/>
          </a:xfrm>
          <a:noFill/>
        </p:spPr>
        <p:txBody>
          <a:bodyPr wrap="square" numCol="1" anchor="t" anchorCtr="0" compatLnSpc="1">
            <a:prstTxWarp prst="textNoShape">
              <a:avLst/>
            </a:prstTxWarp>
            <a:noAutofit/>
          </a:bodyPr>
          <a:lstStyle/>
          <a:p>
            <a:pPr marL="342900" lvl="1" indent="-342900" algn="l">
              <a:lnSpc>
                <a:spcPct val="90000"/>
              </a:lnSpc>
              <a:spcAft>
                <a:spcPts val="1800"/>
              </a:spcAft>
              <a:buClr>
                <a:schemeClr val="accent6"/>
              </a:buClr>
              <a:buFont typeface="Wingdings" pitchFamily="2" charset="2"/>
              <a:buChar char="§"/>
            </a:pPr>
            <a:r>
              <a:rPr lang="en-US" sz="2700" dirty="0">
                <a:ln>
                  <a:noFill/>
                </a:ln>
                <a:effectLst/>
                <a:latin typeface="Arial" pitchFamily="34" charset="0"/>
                <a:cs typeface="Arial" pitchFamily="34" charset="0"/>
              </a:rPr>
              <a:t>UCA works with the Office of Chinese Language Council International (Hanban) under the Chinese Ministry of Education to provide resources for Chinese instruction.</a:t>
            </a:r>
          </a:p>
          <a:p>
            <a:pPr marL="342900" lvl="1" indent="-342900" algn="l">
              <a:lnSpc>
                <a:spcPct val="90000"/>
              </a:lnSpc>
              <a:spcAft>
                <a:spcPts val="1200"/>
              </a:spcAft>
              <a:buClr>
                <a:schemeClr val="accent6"/>
              </a:buClr>
              <a:buFont typeface="Wingdings" pitchFamily="2" charset="2"/>
              <a:buChar char="§"/>
            </a:pPr>
            <a:r>
              <a:rPr lang="en-US" sz="2700" dirty="0">
                <a:ln>
                  <a:noFill/>
                </a:ln>
                <a:effectLst/>
                <a:latin typeface="Arial" pitchFamily="34" charset="0"/>
                <a:cs typeface="Arial" pitchFamily="34" charset="0"/>
              </a:rPr>
              <a:t>Hanban can supply a minimum of </a:t>
            </a:r>
            <a:r>
              <a:rPr lang="en-US" sz="2700" dirty="0" smtClean="0">
                <a:ln>
                  <a:noFill/>
                </a:ln>
                <a:effectLst/>
                <a:latin typeface="Arial" pitchFamily="34" charset="0"/>
                <a:cs typeface="Arial" pitchFamily="34" charset="0"/>
              </a:rPr>
              <a:t>five (</a:t>
            </a:r>
            <a:r>
              <a:rPr lang="en-US" sz="2700" dirty="0">
                <a:ln>
                  <a:noFill/>
                </a:ln>
                <a:effectLst/>
                <a:latin typeface="Arial" pitchFamily="34" charset="0"/>
                <a:cs typeface="Arial" pitchFamily="34" charset="0"/>
              </a:rPr>
              <a:t>5</a:t>
            </a:r>
            <a:r>
              <a:rPr lang="en-US" sz="2700" dirty="0" smtClean="0">
                <a:ln>
                  <a:noFill/>
                </a:ln>
                <a:effectLst/>
                <a:latin typeface="Arial" pitchFamily="34" charset="0"/>
                <a:cs typeface="Arial" pitchFamily="34" charset="0"/>
              </a:rPr>
              <a:t>) </a:t>
            </a:r>
            <a:r>
              <a:rPr lang="en-US" sz="2700" dirty="0">
                <a:ln>
                  <a:noFill/>
                </a:ln>
                <a:effectLst/>
                <a:latin typeface="Arial" pitchFamily="34" charset="0"/>
                <a:cs typeface="Arial" pitchFamily="34" charset="0"/>
              </a:rPr>
              <a:t>teachers for the </a:t>
            </a:r>
            <a:r>
              <a:rPr lang="en-US" sz="2700" dirty="0" smtClean="0">
                <a:ln>
                  <a:noFill/>
                </a:ln>
                <a:effectLst/>
                <a:latin typeface="Arial" pitchFamily="34" charset="0"/>
                <a:cs typeface="Arial" pitchFamily="34" charset="0"/>
              </a:rPr>
              <a:t>2012/2013 </a:t>
            </a:r>
            <a:r>
              <a:rPr lang="en-US" sz="2700" dirty="0">
                <a:ln>
                  <a:noFill/>
                </a:ln>
                <a:effectLst/>
                <a:latin typeface="Arial" pitchFamily="34" charset="0"/>
                <a:cs typeface="Arial" pitchFamily="34" charset="0"/>
              </a:rPr>
              <a:t>school year.</a:t>
            </a:r>
          </a:p>
          <a:p>
            <a:pPr marL="1314450" lvl="4" indent="0" algn="l">
              <a:lnSpc>
                <a:spcPct val="90000"/>
              </a:lnSpc>
              <a:spcAft>
                <a:spcPts val="0"/>
              </a:spcAft>
              <a:buClr>
                <a:schemeClr val="accent6"/>
              </a:buClr>
              <a:buNone/>
            </a:pPr>
            <a:endParaRPr lang="en-US" sz="1800" dirty="0" smtClean="0">
              <a:ln>
                <a:noFill/>
              </a:ln>
              <a:effectLst/>
              <a:latin typeface="Arial" pitchFamily="34" charset="0"/>
              <a:cs typeface="Arial" pitchFamily="34" charset="0"/>
            </a:endParaRPr>
          </a:p>
          <a:p>
            <a:pPr marL="1314450" lvl="4" indent="0" algn="l">
              <a:lnSpc>
                <a:spcPct val="90000"/>
              </a:lnSpc>
              <a:spcAft>
                <a:spcPts val="0"/>
              </a:spcAft>
              <a:buClr>
                <a:schemeClr val="accent6"/>
              </a:buClr>
              <a:buNone/>
            </a:pPr>
            <a:endParaRPr lang="en-US" sz="1800" dirty="0" smtClean="0">
              <a:ln>
                <a:noFill/>
              </a:ln>
              <a:effectLst/>
              <a:latin typeface="Arial" pitchFamily="34" charset="0"/>
              <a:cs typeface="Arial"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01000" y="463076"/>
            <a:ext cx="772298" cy="961836"/>
          </a:xfrm>
          <a:prstGeom prst="rect">
            <a:avLst/>
          </a:prstGeom>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800" y="463076"/>
            <a:ext cx="990600" cy="983708"/>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p:cNvSpPr>
          <p:nvPr>
            <p:ph type="title" idx="4294967295"/>
          </p:nvPr>
        </p:nvSpPr>
        <p:spPr bwMode="auto">
          <a:xfrm>
            <a:off x="1428762" y="387921"/>
            <a:ext cx="6400800" cy="1071563"/>
          </a:xfrm>
          <a:noFill/>
        </p:spPr>
        <p:txBody>
          <a:bodyPr wrap="square" numCol="1" anchorCtr="0" compatLnSpc="1">
            <a:prstTxWarp prst="textNoShape">
              <a:avLst/>
            </a:prstTxWarp>
          </a:bodyPr>
          <a:lstStyle/>
          <a:p>
            <a:r>
              <a:rPr lang="en-US" sz="3200" b="1" dirty="0" smtClean="0">
                <a:ln>
                  <a:noFill/>
                </a:ln>
                <a:effectLst/>
              </a:rPr>
              <a:t>Working with the University of Central Arkansas</a:t>
            </a:r>
          </a:p>
        </p:txBody>
      </p:sp>
      <p:sp>
        <p:nvSpPr>
          <p:cNvPr id="28675" name="Rectangle 3"/>
          <p:cNvSpPr>
            <a:spLocks noGrp="1"/>
          </p:cNvSpPr>
          <p:nvPr>
            <p:ph type="body" idx="4294967295"/>
          </p:nvPr>
        </p:nvSpPr>
        <p:spPr bwMode="auto">
          <a:xfrm>
            <a:off x="304800" y="1752600"/>
            <a:ext cx="8839200" cy="5181600"/>
          </a:xfrm>
          <a:noFill/>
        </p:spPr>
        <p:txBody>
          <a:bodyPr wrap="square" numCol="1" anchor="t" anchorCtr="0" compatLnSpc="1">
            <a:prstTxWarp prst="textNoShape">
              <a:avLst/>
            </a:prstTxWarp>
            <a:noAutofit/>
          </a:bodyPr>
          <a:lstStyle/>
          <a:p>
            <a:pPr marL="0" lvl="1" indent="0" algn="l">
              <a:lnSpc>
                <a:spcPct val="90000"/>
              </a:lnSpc>
              <a:spcAft>
                <a:spcPts val="1200"/>
              </a:spcAft>
              <a:buClr>
                <a:schemeClr val="accent6"/>
              </a:buClr>
              <a:buNone/>
            </a:pPr>
            <a:r>
              <a:rPr lang="en-US" sz="2800" dirty="0" smtClean="0">
                <a:ln>
                  <a:noFill/>
                </a:ln>
                <a:effectLst/>
                <a:latin typeface="Arial" pitchFamily="34" charset="0"/>
                <a:cs typeface="Arial" pitchFamily="34" charset="0"/>
              </a:rPr>
              <a:t>UCA is responsible for the following:</a:t>
            </a:r>
            <a:r>
              <a:rPr lang="en-US" sz="2700" dirty="0" smtClean="0">
                <a:ln>
                  <a:noFill/>
                </a:ln>
                <a:effectLst/>
                <a:latin typeface="Arial" pitchFamily="34" charset="0"/>
                <a:cs typeface="Arial" pitchFamily="34" charset="0"/>
              </a:rPr>
              <a:t>	</a:t>
            </a:r>
            <a:endParaRPr lang="en-US" sz="2700" dirty="0" smtClean="0">
              <a:ln>
                <a:noFill/>
              </a:ln>
              <a:effectLst/>
              <a:latin typeface="Arial" pitchFamily="34" charset="0"/>
              <a:cs typeface="Arial" pitchFamily="34" charset="0"/>
            </a:endParaRPr>
          </a:p>
          <a:p>
            <a:pPr marL="914400" lvl="2" indent="-514350" algn="l">
              <a:lnSpc>
                <a:spcPct val="90000"/>
              </a:lnSpc>
              <a:spcAft>
                <a:spcPts val="0"/>
              </a:spcAft>
              <a:buClr>
                <a:schemeClr val="accent6"/>
              </a:buClr>
              <a:buAutoNum type="arabicPeriod"/>
            </a:pPr>
            <a:r>
              <a:rPr lang="en-US" sz="2400" dirty="0" smtClean="0">
                <a:ln>
                  <a:noFill/>
                </a:ln>
                <a:effectLst/>
                <a:latin typeface="Arial" pitchFamily="34" charset="0"/>
                <a:cs typeface="Arial" pitchFamily="34" charset="0"/>
              </a:rPr>
              <a:t>Processes Visas</a:t>
            </a:r>
          </a:p>
          <a:p>
            <a:pPr marL="914400" lvl="2" indent="-514350" algn="l">
              <a:lnSpc>
                <a:spcPct val="90000"/>
              </a:lnSpc>
              <a:spcAft>
                <a:spcPts val="0"/>
              </a:spcAft>
              <a:buClr>
                <a:schemeClr val="accent6"/>
              </a:buClr>
              <a:buAutoNum type="arabicPeriod"/>
            </a:pPr>
            <a:r>
              <a:rPr lang="en-US" sz="2400" dirty="0" smtClean="0">
                <a:ln>
                  <a:noFill/>
                </a:ln>
                <a:effectLst/>
                <a:latin typeface="Arial" pitchFamily="34" charset="0"/>
                <a:cs typeface="Arial" pitchFamily="34" charset="0"/>
              </a:rPr>
              <a:t>Enter </a:t>
            </a:r>
            <a:r>
              <a:rPr lang="en-US" sz="2400" dirty="0" smtClean="0">
                <a:ln>
                  <a:noFill/>
                </a:ln>
                <a:effectLst/>
                <a:latin typeface="Arial" pitchFamily="34" charset="0"/>
                <a:cs typeface="Arial" pitchFamily="34" charset="0"/>
              </a:rPr>
              <a:t>into the INA </a:t>
            </a:r>
            <a:r>
              <a:rPr lang="en-US" sz="2400" dirty="0" smtClean="0">
                <a:ln>
                  <a:noFill/>
                </a:ln>
                <a:effectLst/>
                <a:latin typeface="Arial" pitchFamily="34" charset="0"/>
                <a:cs typeface="Arial" pitchFamily="34" charset="0"/>
              </a:rPr>
              <a:t>database</a:t>
            </a:r>
          </a:p>
          <a:p>
            <a:pPr marL="914400" lvl="2" indent="-514350" algn="l">
              <a:lnSpc>
                <a:spcPct val="90000"/>
              </a:lnSpc>
              <a:spcAft>
                <a:spcPts val="0"/>
              </a:spcAft>
              <a:buClr>
                <a:schemeClr val="accent6"/>
              </a:buClr>
              <a:buAutoNum type="arabicPeriod"/>
            </a:pPr>
            <a:r>
              <a:rPr lang="en-US" sz="2400" dirty="0" smtClean="0">
                <a:ln>
                  <a:noFill/>
                </a:ln>
                <a:effectLst/>
                <a:latin typeface="Arial" pitchFamily="34" charset="0"/>
                <a:cs typeface="Arial" pitchFamily="34" charset="0"/>
              </a:rPr>
              <a:t>Background checks</a:t>
            </a:r>
          </a:p>
          <a:p>
            <a:pPr marL="914400" lvl="2" indent="-514350" algn="l">
              <a:lnSpc>
                <a:spcPct val="90000"/>
              </a:lnSpc>
              <a:spcAft>
                <a:spcPts val="0"/>
              </a:spcAft>
              <a:buClr>
                <a:schemeClr val="accent6"/>
              </a:buClr>
              <a:buAutoNum type="arabicPeriod"/>
            </a:pPr>
            <a:r>
              <a:rPr lang="en-US" sz="2400" dirty="0" smtClean="0">
                <a:ln>
                  <a:noFill/>
                </a:ln>
                <a:effectLst/>
                <a:latin typeface="Arial" pitchFamily="34" charset="0"/>
                <a:cs typeface="Arial" pitchFamily="34" charset="0"/>
              </a:rPr>
              <a:t>Greet </a:t>
            </a:r>
            <a:r>
              <a:rPr lang="en-US" sz="2400" dirty="0" smtClean="0">
                <a:ln>
                  <a:noFill/>
                </a:ln>
                <a:effectLst/>
                <a:latin typeface="Arial" pitchFamily="34" charset="0"/>
                <a:cs typeface="Arial" pitchFamily="34" charset="0"/>
              </a:rPr>
              <a:t>at </a:t>
            </a:r>
            <a:r>
              <a:rPr lang="en-US" sz="2400" dirty="0" smtClean="0">
                <a:ln>
                  <a:noFill/>
                </a:ln>
                <a:effectLst/>
                <a:latin typeface="Arial" pitchFamily="34" charset="0"/>
                <a:cs typeface="Arial" pitchFamily="34" charset="0"/>
              </a:rPr>
              <a:t>airport</a:t>
            </a:r>
          </a:p>
          <a:p>
            <a:pPr marL="914400" lvl="2" indent="-514350" algn="l">
              <a:lnSpc>
                <a:spcPct val="90000"/>
              </a:lnSpc>
              <a:spcAft>
                <a:spcPts val="0"/>
              </a:spcAft>
              <a:buClr>
                <a:schemeClr val="accent6"/>
              </a:buClr>
              <a:buAutoNum type="arabicPeriod"/>
            </a:pPr>
            <a:r>
              <a:rPr lang="en-US" sz="2400" dirty="0" smtClean="0">
                <a:ln>
                  <a:noFill/>
                </a:ln>
                <a:effectLst/>
                <a:latin typeface="Arial" pitchFamily="34" charset="0"/>
                <a:cs typeface="Arial" pitchFamily="34" charset="0"/>
              </a:rPr>
              <a:t>Provide </a:t>
            </a:r>
            <a:r>
              <a:rPr lang="en-US" sz="2400" dirty="0" smtClean="0">
                <a:ln>
                  <a:noFill/>
                </a:ln>
                <a:effectLst/>
                <a:latin typeface="Arial" pitchFamily="34" charset="0"/>
                <a:cs typeface="Arial" pitchFamily="34" charset="0"/>
              </a:rPr>
              <a:t>5 day orientation</a:t>
            </a:r>
          </a:p>
          <a:p>
            <a:pPr marL="914400" lvl="2" indent="-514350" algn="l">
              <a:lnSpc>
                <a:spcPct val="90000"/>
              </a:lnSpc>
              <a:spcAft>
                <a:spcPts val="0"/>
              </a:spcAft>
              <a:buClr>
                <a:schemeClr val="accent6"/>
              </a:buClr>
              <a:buFont typeface="+mj-lt"/>
              <a:buAutoNum type="arabicPeriod"/>
            </a:pPr>
            <a:r>
              <a:rPr lang="en-US" sz="2400" dirty="0" smtClean="0">
                <a:ln>
                  <a:noFill/>
                </a:ln>
                <a:effectLst/>
                <a:latin typeface="Arial" pitchFamily="34" charset="0"/>
                <a:cs typeface="Arial" pitchFamily="34" charset="0"/>
              </a:rPr>
              <a:t>Transport </a:t>
            </a:r>
            <a:r>
              <a:rPr lang="en-US" sz="2400" dirty="0" smtClean="0">
                <a:ln>
                  <a:noFill/>
                </a:ln>
                <a:effectLst/>
                <a:latin typeface="Arial" pitchFamily="34" charset="0"/>
                <a:cs typeface="Arial" pitchFamily="34" charset="0"/>
              </a:rPr>
              <a:t>each day to Non-Traditional Training (3 weeks</a:t>
            </a:r>
            <a:r>
              <a:rPr lang="en-US" sz="2400" dirty="0" smtClean="0">
                <a:ln>
                  <a:noFill/>
                </a:ln>
                <a:effectLst/>
                <a:latin typeface="Arial" pitchFamily="34" charset="0"/>
                <a:cs typeface="Arial" pitchFamily="34" charset="0"/>
              </a:rPr>
              <a:t>)</a:t>
            </a:r>
          </a:p>
          <a:p>
            <a:pPr marL="400050" lvl="2" indent="0" algn="l">
              <a:lnSpc>
                <a:spcPct val="90000"/>
              </a:lnSpc>
              <a:spcAft>
                <a:spcPts val="0"/>
              </a:spcAft>
              <a:buClr>
                <a:schemeClr val="accent6"/>
              </a:buClr>
              <a:buNone/>
            </a:pPr>
            <a:endParaRPr lang="en-US" dirty="0" smtClean="0">
              <a:ln>
                <a:noFill/>
              </a:ln>
              <a:effectLst/>
              <a:latin typeface="Arial" pitchFamily="34" charset="0"/>
              <a:cs typeface="Arial" pitchFamily="34" charset="0"/>
            </a:endParaRPr>
          </a:p>
          <a:p>
            <a:pPr marL="509588" lvl="2" indent="-109538" algn="l">
              <a:lnSpc>
                <a:spcPct val="90000"/>
              </a:lnSpc>
              <a:spcAft>
                <a:spcPts val="0"/>
              </a:spcAft>
              <a:buClr>
                <a:schemeClr val="accent6"/>
              </a:buClr>
              <a:buNone/>
            </a:pPr>
            <a:r>
              <a:rPr lang="en-US" sz="2000" dirty="0" smtClean="0">
                <a:ln>
                  <a:noFill/>
                </a:ln>
                <a:effectLst/>
                <a:latin typeface="Arial" pitchFamily="34" charset="0"/>
                <a:cs typeface="Arial" pitchFamily="34" charset="0"/>
              </a:rPr>
              <a:t>*</a:t>
            </a:r>
            <a:r>
              <a:rPr lang="en-US" sz="2000" dirty="0">
                <a:ln>
                  <a:noFill/>
                </a:ln>
                <a:solidFill>
                  <a:schemeClr val="accent6"/>
                </a:solidFill>
                <a:effectLst/>
                <a:latin typeface="Arial" pitchFamily="34" charset="0"/>
                <a:cs typeface="Arial" pitchFamily="34" charset="0"/>
              </a:rPr>
              <a:t>Five percent (5%) of the teacher’s salary per year is paid to UCA as a management fee.</a:t>
            </a:r>
          </a:p>
          <a:p>
            <a:pPr marL="1314450" lvl="4" indent="0" algn="l">
              <a:lnSpc>
                <a:spcPct val="90000"/>
              </a:lnSpc>
              <a:spcAft>
                <a:spcPts val="0"/>
              </a:spcAft>
              <a:buClr>
                <a:schemeClr val="accent6"/>
              </a:buClr>
              <a:buNone/>
            </a:pPr>
            <a:endParaRPr lang="en-US" sz="1800" dirty="0" smtClean="0">
              <a:ln>
                <a:noFill/>
              </a:ln>
              <a:effectLst/>
              <a:latin typeface="Arial" pitchFamily="34" charset="0"/>
              <a:cs typeface="Arial" pitchFamily="34" charset="0"/>
            </a:endParaRPr>
          </a:p>
          <a:p>
            <a:pPr marL="1314450" lvl="4" indent="0" algn="l">
              <a:lnSpc>
                <a:spcPct val="90000"/>
              </a:lnSpc>
              <a:spcAft>
                <a:spcPts val="0"/>
              </a:spcAft>
              <a:buClr>
                <a:schemeClr val="accent6"/>
              </a:buClr>
              <a:buNone/>
            </a:pPr>
            <a:endParaRPr lang="en-US" sz="1800" dirty="0" smtClean="0">
              <a:ln>
                <a:noFill/>
              </a:ln>
              <a:effectLst/>
              <a:latin typeface="Arial" pitchFamily="34" charset="0"/>
              <a:cs typeface="Arial"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01000" y="463076"/>
            <a:ext cx="772298" cy="961836"/>
          </a:xfrm>
          <a:prstGeom prst="rect">
            <a:avLst/>
          </a:prstGeom>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4800" y="463076"/>
            <a:ext cx="990600" cy="983708"/>
          </a:xfrm>
          <a:prstGeom prst="rect">
            <a:avLst/>
          </a:prstGeom>
        </p:spPr>
      </p:pic>
    </p:spTree>
    <p:extLst>
      <p:ext uri="{BB962C8B-B14F-4D97-AF65-F5344CB8AC3E}">
        <p14:creationId xmlns:p14="http://schemas.microsoft.com/office/powerpoint/2010/main" val="36594960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p:cNvSpPr>
          <p:nvPr>
            <p:ph type="title" idx="4294967295"/>
          </p:nvPr>
        </p:nvSpPr>
        <p:spPr bwMode="auto">
          <a:xfrm>
            <a:off x="457200" y="152400"/>
            <a:ext cx="8229600" cy="1071563"/>
          </a:xfrm>
          <a:noFill/>
        </p:spPr>
        <p:txBody>
          <a:bodyPr wrap="square" numCol="1" anchorCtr="0" compatLnSpc="1">
            <a:prstTxWarp prst="textNoShape">
              <a:avLst/>
            </a:prstTxWarp>
          </a:bodyPr>
          <a:lstStyle/>
          <a:p>
            <a:r>
              <a:rPr lang="en-US" b="1" dirty="0" smtClean="0">
                <a:ln>
                  <a:noFill/>
                </a:ln>
                <a:effectLst/>
              </a:rPr>
              <a:t>Hanban’s Responsibilities </a:t>
            </a:r>
          </a:p>
        </p:txBody>
      </p:sp>
      <p:sp>
        <p:nvSpPr>
          <p:cNvPr id="34819" name="Rectangle 3"/>
          <p:cNvSpPr>
            <a:spLocks noGrp="1"/>
          </p:cNvSpPr>
          <p:nvPr>
            <p:ph type="body" idx="4294967295"/>
          </p:nvPr>
        </p:nvSpPr>
        <p:spPr bwMode="auto">
          <a:xfrm>
            <a:off x="179512" y="1196752"/>
            <a:ext cx="8431088" cy="5544616"/>
          </a:xfrm>
          <a:noFill/>
        </p:spPr>
        <p:txBody>
          <a:bodyPr wrap="square" numCol="1" anchor="t" anchorCtr="0" compatLnSpc="1">
            <a:prstTxWarp prst="textNoShape">
              <a:avLst/>
            </a:prstTxWarp>
            <a:normAutofit/>
          </a:bodyPr>
          <a:lstStyle/>
          <a:p>
            <a:pPr marL="914400" lvl="2" indent="0" algn="l" eaLnBrk="1" hangingPunct="1">
              <a:buClr>
                <a:srgbClr val="FF9900"/>
              </a:buClr>
              <a:buNone/>
            </a:pPr>
            <a:endParaRPr lang="en-US" dirty="0" smtClean="0">
              <a:ln>
                <a:noFill/>
              </a:ln>
              <a:effectLst/>
            </a:endParaRPr>
          </a:p>
          <a:p>
            <a:pPr algn="l">
              <a:lnSpc>
                <a:spcPct val="90000"/>
              </a:lnSpc>
              <a:spcAft>
                <a:spcPts val="1800"/>
              </a:spcAft>
              <a:buClr>
                <a:schemeClr val="accent6"/>
              </a:buClr>
              <a:buFont typeface="Wingdings" pitchFamily="2" charset="2"/>
              <a:buChar char="§"/>
            </a:pPr>
            <a:r>
              <a:rPr lang="en-US" sz="2800" dirty="0">
                <a:ln>
                  <a:noFill/>
                </a:ln>
                <a:effectLst/>
                <a:latin typeface="Arial" pitchFamily="34" charset="0"/>
                <a:cs typeface="Arial" pitchFamily="34" charset="0"/>
              </a:rPr>
              <a:t>Provide transportation and </a:t>
            </a:r>
            <a:r>
              <a:rPr lang="en-US" sz="2800" dirty="0" smtClean="0">
                <a:ln>
                  <a:noFill/>
                </a:ln>
                <a:effectLst/>
                <a:latin typeface="Arial" pitchFamily="34" charset="0"/>
                <a:cs typeface="Arial" pitchFamily="34" charset="0"/>
              </a:rPr>
              <a:t>cover expenses </a:t>
            </a:r>
            <a:r>
              <a:rPr lang="en-US" sz="2800" dirty="0">
                <a:ln>
                  <a:noFill/>
                </a:ln>
                <a:effectLst/>
                <a:latin typeface="Arial" pitchFamily="34" charset="0"/>
                <a:cs typeface="Arial" pitchFamily="34" charset="0"/>
              </a:rPr>
              <a:t>involved </a:t>
            </a:r>
            <a:r>
              <a:rPr lang="en-US" sz="2800" dirty="0" smtClean="0">
                <a:ln>
                  <a:noFill/>
                </a:ln>
                <a:effectLst/>
                <a:latin typeface="Arial" pitchFamily="34" charset="0"/>
                <a:cs typeface="Arial" pitchFamily="34" charset="0"/>
              </a:rPr>
              <a:t>with traveling between </a:t>
            </a:r>
            <a:r>
              <a:rPr lang="en-US" sz="2800" dirty="0">
                <a:ln>
                  <a:noFill/>
                </a:ln>
                <a:effectLst/>
                <a:latin typeface="Arial" pitchFamily="34" charset="0"/>
                <a:cs typeface="Arial" pitchFamily="34" charset="0"/>
              </a:rPr>
              <a:t>China </a:t>
            </a:r>
            <a:r>
              <a:rPr lang="en-US" sz="2800" dirty="0" smtClean="0">
                <a:ln>
                  <a:noFill/>
                </a:ln>
                <a:effectLst/>
                <a:latin typeface="Arial" pitchFamily="34" charset="0"/>
                <a:cs typeface="Arial" pitchFamily="34" charset="0"/>
              </a:rPr>
              <a:t>and</a:t>
            </a:r>
            <a:r>
              <a:rPr lang="en-US" sz="2800" dirty="0" smtClean="0">
                <a:ln>
                  <a:noFill/>
                </a:ln>
                <a:effectLst/>
                <a:latin typeface="Arial" pitchFamily="34" charset="0"/>
                <a:cs typeface="Arial" pitchFamily="34" charset="0"/>
              </a:rPr>
              <a:t> Arkansas.</a:t>
            </a:r>
            <a:endParaRPr lang="en-US" sz="2800" dirty="0">
              <a:ln>
                <a:noFill/>
              </a:ln>
              <a:effectLst/>
              <a:latin typeface="Arial" pitchFamily="34" charset="0"/>
              <a:cs typeface="Arial" pitchFamily="34" charset="0"/>
            </a:endParaRPr>
          </a:p>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Provide </a:t>
            </a:r>
            <a:r>
              <a:rPr lang="en-US" sz="2800" dirty="0">
                <a:ln>
                  <a:noFill/>
                </a:ln>
                <a:effectLst/>
                <a:latin typeface="Arial" pitchFamily="34" charset="0"/>
                <a:cs typeface="Arial" pitchFamily="34" charset="0"/>
              </a:rPr>
              <a:t>the stipend for the teacher on a two-year contract. ($12,000 per year)</a:t>
            </a:r>
          </a:p>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Pay </a:t>
            </a:r>
            <a:r>
              <a:rPr lang="en-US" sz="2800" dirty="0">
                <a:ln>
                  <a:noFill/>
                </a:ln>
                <a:effectLst/>
                <a:latin typeface="Arial" pitchFamily="34" charset="0"/>
                <a:cs typeface="Arial" pitchFamily="34" charset="0"/>
              </a:rPr>
              <a:t>transportation costs for the teachers to travel home during the summer and the return trip to Arkansas.</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81000"/>
            <a:ext cx="9271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p:cNvSpPr>
          <p:nvPr>
            <p:ph type="title" idx="4294967295"/>
          </p:nvPr>
        </p:nvSpPr>
        <p:spPr bwMode="auto">
          <a:xfrm>
            <a:off x="304800" y="228600"/>
            <a:ext cx="8305800" cy="1071563"/>
          </a:xfrm>
          <a:noFill/>
        </p:spPr>
        <p:txBody>
          <a:bodyPr wrap="square" numCol="1" anchorCtr="0" compatLnSpc="1">
            <a:prstTxWarp prst="textNoShape">
              <a:avLst/>
            </a:prstTxWarp>
          </a:bodyPr>
          <a:lstStyle/>
          <a:p>
            <a:r>
              <a:rPr lang="en-US" sz="4000" b="1" dirty="0" smtClean="0">
                <a:ln>
                  <a:noFill/>
                </a:ln>
                <a:effectLst/>
              </a:rPr>
              <a:t>ADE Responsibilities</a:t>
            </a:r>
          </a:p>
        </p:txBody>
      </p:sp>
      <p:sp>
        <p:nvSpPr>
          <p:cNvPr id="36867" name="Rectangle 3"/>
          <p:cNvSpPr>
            <a:spLocks noGrp="1"/>
          </p:cNvSpPr>
          <p:nvPr>
            <p:ph type="body" idx="4294967295"/>
          </p:nvPr>
        </p:nvSpPr>
        <p:spPr bwMode="auto">
          <a:xfrm>
            <a:off x="228600" y="1676400"/>
            <a:ext cx="8305800" cy="4343400"/>
          </a:xfrm>
          <a:noFill/>
        </p:spPr>
        <p:txBody>
          <a:bodyPr wrap="square" numCol="1" anchor="t" anchorCtr="0" compatLnSpc="1">
            <a:prstTxWarp prst="textNoShape">
              <a:avLst/>
            </a:prstTxWarp>
            <a:noAutofit/>
          </a:bodyPr>
          <a:lstStyle/>
          <a:p>
            <a:pPr algn="l">
              <a:lnSpc>
                <a:spcPct val="90000"/>
              </a:lnSpc>
              <a:spcAft>
                <a:spcPts val="1800"/>
              </a:spcAft>
              <a:buClr>
                <a:schemeClr val="accent6"/>
              </a:buClr>
              <a:buFont typeface="Wingdings" pitchFamily="2" charset="2"/>
              <a:buChar char="§"/>
            </a:pPr>
            <a:r>
              <a:rPr lang="en-US" sz="2800" dirty="0">
                <a:ln>
                  <a:noFill/>
                </a:ln>
                <a:effectLst/>
                <a:latin typeface="Arial" pitchFamily="34" charset="0"/>
                <a:cs typeface="Arial" pitchFamily="34" charset="0"/>
              </a:rPr>
              <a:t>Process all documentation </a:t>
            </a:r>
            <a:r>
              <a:rPr lang="en-US" sz="2800" dirty="0" smtClean="0">
                <a:ln>
                  <a:noFill/>
                </a:ln>
                <a:effectLst/>
                <a:latin typeface="Arial" pitchFamily="34" charset="0"/>
                <a:cs typeface="Arial" pitchFamily="34" charset="0"/>
              </a:rPr>
              <a:t>required</a:t>
            </a:r>
            <a:r>
              <a:rPr lang="en-US" sz="2800" dirty="0" smtClean="0">
                <a:ln>
                  <a:noFill/>
                </a:ln>
                <a:effectLst/>
                <a:latin typeface="Arial" pitchFamily="34" charset="0"/>
                <a:cs typeface="Arial" pitchFamily="34" charset="0"/>
              </a:rPr>
              <a:t> </a:t>
            </a:r>
            <a:r>
              <a:rPr lang="en-US" sz="2800" dirty="0">
                <a:ln>
                  <a:noFill/>
                </a:ln>
                <a:effectLst/>
                <a:latin typeface="Arial" pitchFamily="34" charset="0"/>
                <a:cs typeface="Arial" pitchFamily="34" charset="0"/>
              </a:rPr>
              <a:t>for the Chinese Teachers to enter the NTLP </a:t>
            </a:r>
            <a:r>
              <a:rPr lang="en-US" sz="2800" dirty="0" smtClean="0">
                <a:ln>
                  <a:noFill/>
                </a:ln>
                <a:effectLst/>
                <a:latin typeface="Arial" pitchFamily="34" charset="0"/>
                <a:cs typeface="Arial" pitchFamily="34" charset="0"/>
              </a:rPr>
              <a:t>plus</a:t>
            </a:r>
            <a:r>
              <a:rPr lang="en-US" sz="2800" dirty="0" smtClean="0">
                <a:ln>
                  <a:noFill/>
                </a:ln>
                <a:effectLst/>
                <a:latin typeface="Arial" pitchFamily="34" charset="0"/>
                <a:cs typeface="Arial" pitchFamily="34" charset="0"/>
              </a:rPr>
              <a:t> </a:t>
            </a:r>
            <a:r>
              <a:rPr lang="en-US" sz="2800" dirty="0">
                <a:ln>
                  <a:noFill/>
                </a:ln>
                <a:effectLst/>
                <a:latin typeface="Arial" pitchFamily="34" charset="0"/>
                <a:cs typeface="Arial" pitchFamily="34" charset="0"/>
              </a:rPr>
              <a:t>assist with Arkansas Licensure </a:t>
            </a:r>
            <a:r>
              <a:rPr lang="en-US" sz="2800" dirty="0" smtClean="0">
                <a:ln>
                  <a:noFill/>
                </a:ln>
                <a:effectLst/>
                <a:latin typeface="Arial" pitchFamily="34" charset="0"/>
                <a:cs typeface="Arial" pitchFamily="34" charset="0"/>
              </a:rPr>
              <a:t>rules</a:t>
            </a:r>
            <a:r>
              <a:rPr lang="en-US" sz="2800" dirty="0" smtClean="0">
                <a:ln>
                  <a:noFill/>
                </a:ln>
                <a:effectLst/>
                <a:latin typeface="Arial" pitchFamily="34" charset="0"/>
                <a:cs typeface="Arial" pitchFamily="34" charset="0"/>
              </a:rPr>
              <a:t>.</a:t>
            </a:r>
            <a:endParaRPr lang="en-US" sz="2800" dirty="0">
              <a:ln>
                <a:noFill/>
              </a:ln>
              <a:effectLst/>
              <a:latin typeface="Arial" pitchFamily="34" charset="0"/>
              <a:cs typeface="Arial" pitchFamily="34" charset="0"/>
            </a:endParaRPr>
          </a:p>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Provide </a:t>
            </a:r>
            <a:r>
              <a:rPr lang="en-US" sz="2800" dirty="0">
                <a:ln>
                  <a:noFill/>
                </a:ln>
                <a:effectLst/>
                <a:latin typeface="Arial" pitchFamily="34" charset="0"/>
                <a:cs typeface="Arial" pitchFamily="34" charset="0"/>
              </a:rPr>
              <a:t>information and assistance regarding any </a:t>
            </a:r>
            <a:r>
              <a:rPr lang="en-US" sz="2800" dirty="0" smtClean="0">
                <a:ln>
                  <a:noFill/>
                </a:ln>
                <a:effectLst/>
                <a:latin typeface="Arial" pitchFamily="34" charset="0"/>
                <a:cs typeface="Arial" pitchFamily="34" charset="0"/>
              </a:rPr>
              <a:t>required Praxis </a:t>
            </a:r>
            <a:r>
              <a:rPr lang="en-US" sz="2800" dirty="0">
                <a:ln>
                  <a:noFill/>
                </a:ln>
                <a:effectLst/>
                <a:latin typeface="Arial" pitchFamily="34" charset="0"/>
                <a:cs typeface="Arial" pitchFamily="34" charset="0"/>
              </a:rPr>
              <a:t>II content </a:t>
            </a:r>
            <a:r>
              <a:rPr lang="en-US" sz="2800" dirty="0" smtClean="0">
                <a:ln>
                  <a:noFill/>
                </a:ln>
                <a:effectLst/>
                <a:latin typeface="Arial" pitchFamily="34" charset="0"/>
                <a:cs typeface="Arial" pitchFamily="34" charset="0"/>
              </a:rPr>
              <a:t>tests.</a:t>
            </a:r>
            <a:endParaRPr lang="en-US" sz="2800" dirty="0">
              <a:ln>
                <a:noFill/>
              </a:ln>
              <a:effectLst/>
              <a:latin typeface="Arial" pitchFamily="34" charset="0"/>
              <a:cs typeface="Arial" pitchFamily="34" charset="0"/>
            </a:endParaRPr>
          </a:p>
          <a:p>
            <a:pPr algn="l">
              <a:lnSpc>
                <a:spcPct val="90000"/>
              </a:lnSpc>
              <a:spcAft>
                <a:spcPts val="1800"/>
              </a:spcAft>
              <a:buClr>
                <a:schemeClr val="accent6"/>
              </a:buClr>
              <a:buFont typeface="Wingdings" pitchFamily="2" charset="2"/>
              <a:buChar char="§"/>
            </a:pPr>
            <a:r>
              <a:rPr lang="en-US" sz="2800" dirty="0" smtClean="0">
                <a:ln>
                  <a:noFill/>
                </a:ln>
                <a:effectLst/>
                <a:latin typeface="Arial" pitchFamily="34" charset="0"/>
                <a:cs typeface="Arial" pitchFamily="34" charset="0"/>
              </a:rPr>
              <a:t>Ensure </a:t>
            </a:r>
            <a:r>
              <a:rPr lang="en-US" sz="2800" dirty="0">
                <a:ln>
                  <a:noFill/>
                </a:ln>
                <a:effectLst/>
                <a:latin typeface="Arial" pitchFamily="34" charset="0"/>
                <a:cs typeface="Arial" pitchFamily="34" charset="0"/>
              </a:rPr>
              <a:t>all teachers have taken and passed the Oral Proficiency Inventory (OPI). (May be administered in China)</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0" y="263254"/>
            <a:ext cx="990600" cy="983708"/>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hinese PP for Legislative Committe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ema de Office">
      <a:majorFont>
        <a:latin typeface="Eras Demi ITC"/>
        <a:ea typeface=""/>
        <a:cs typeface=""/>
      </a:majorFont>
      <a:minorFont>
        <a:latin typeface="Eras Demi IT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IconOverlay xmlns="http://schemas.microsoft.com/sharepoint/v4" xsi:nil="true"/>
  </documentManagement>
</p:properties>
</file>

<file path=customXml/itemProps1.xml><?xml version="1.0" encoding="utf-8"?>
<ds:datastoreItem xmlns:ds="http://schemas.openxmlformats.org/officeDocument/2006/customXml" ds:itemID="{970B34AB-558F-4F04-8F50-7C10898E37FE}"/>
</file>

<file path=customXml/itemProps2.xml><?xml version="1.0" encoding="utf-8"?>
<ds:datastoreItem xmlns:ds="http://schemas.openxmlformats.org/officeDocument/2006/customXml" ds:itemID="{CAB267B9-B324-4FC7-91EB-E35E2C2DA63A}"/>
</file>

<file path=customXml/itemProps3.xml><?xml version="1.0" encoding="utf-8"?>
<ds:datastoreItem xmlns:ds="http://schemas.openxmlformats.org/officeDocument/2006/customXml" ds:itemID="{2938BFEE-C76D-43A9-9D87-1A8D87559793}"/>
</file>

<file path=docProps/app.xml><?xml version="1.0" encoding="utf-8"?>
<Properties xmlns="http://schemas.openxmlformats.org/officeDocument/2006/extended-properties" xmlns:vt="http://schemas.openxmlformats.org/officeDocument/2006/docPropsVTypes">
  <Template>Chinese PP for Legislative Committee</Template>
  <TotalTime>609</TotalTime>
  <Words>792</Words>
  <Application>Microsoft Office PowerPoint</Application>
  <PresentationFormat>On-screen Show (4:3)</PresentationFormat>
  <Paragraphs>104</Paragraphs>
  <Slides>19</Slides>
  <Notes>15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Chinese PP for Legislative Committee</vt:lpstr>
      <vt:lpstr>PowerPoint Presentation</vt:lpstr>
      <vt:lpstr>MANDARIN  CHINESE</vt:lpstr>
      <vt:lpstr>PowerPoint Presentation</vt:lpstr>
      <vt:lpstr>Why Mandarin Chinese?</vt:lpstr>
      <vt:lpstr>Why Mandarin Chinese?</vt:lpstr>
      <vt:lpstr>Working with the University of Central Arkansas</vt:lpstr>
      <vt:lpstr>Working with the University of Central Arkansas</vt:lpstr>
      <vt:lpstr>Hanban’s Responsibilities </vt:lpstr>
      <vt:lpstr>ADE Responsibilities</vt:lpstr>
      <vt:lpstr>ADE Responsibilities (cont’d)</vt:lpstr>
      <vt:lpstr>Host  School  District  Monetary Responsibilities</vt:lpstr>
      <vt:lpstr>Host  School  District  Responsibilities</vt:lpstr>
      <vt:lpstr>The Hanban Teachers . . .</vt:lpstr>
      <vt:lpstr>Timeline</vt:lpstr>
      <vt:lpstr>Number of Students Taking Chinese by Year</vt:lpstr>
      <vt:lpstr>Students Taking Chinese by School Level (2008-2011)</vt:lpstr>
      <vt:lpstr>Possible New School Districts for  2012/2013</vt:lpstr>
      <vt:lpstr>Additional Request &amp; Replacements</vt:lpstr>
      <vt:lpstr>Contact Information</vt:lpstr>
    </vt:vector>
  </TitlesOfParts>
  <Company>Arkansas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Rosemarie Lovato (ADE)</dc:creator>
  <cp:keywords/>
  <dc:description/>
  <cp:lastModifiedBy>Barbara Culpepper (ADE)</cp:lastModifiedBy>
  <cp:revision>59</cp:revision>
  <cp:lastPrinted>2011-10-27T18:55:05Z</cp:lastPrinted>
  <dcterms:created xsi:type="dcterms:W3CDTF">2011-10-26T16:51:19Z</dcterms:created>
  <dcterms:modified xsi:type="dcterms:W3CDTF">2011-10-27T19:56:14Z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TC300095259990</vt:lpwstr>
  </property>
  <property fmtid="{D5CDD505-2E9C-101B-9397-08002B2CF9AE}" pid="3" name="ContentTypeId">
    <vt:lpwstr>0x01010082B2ED57DFC55F42BB00BB5B4AB0CA42</vt:lpwstr>
  </property>
  <property fmtid="{D5CDD505-2E9C-101B-9397-08002B2CF9AE}" pid="4" name="Order">
    <vt:r8>2275000</vt:r8>
  </property>
  <property fmtid="{D5CDD505-2E9C-101B-9397-08002B2CF9AE}" pid="5" name="TemplateUrl">
    <vt:lpwstr/>
  </property>
  <property fmtid="{D5CDD505-2E9C-101B-9397-08002B2CF9AE}" pid="6" name="_SourceUrl">
    <vt:lpwstr/>
  </property>
  <property fmtid="{D5CDD505-2E9C-101B-9397-08002B2CF9AE}" pid="7" name="_SharedFileIndex">
    <vt:lpwstr/>
  </property>
  <property fmtid="{D5CDD505-2E9C-101B-9397-08002B2CF9AE}" pid="8" name="xd_Signature">
    <vt:bool>false</vt:bool>
  </property>
  <property fmtid="{D5CDD505-2E9C-101B-9397-08002B2CF9AE}" pid="9" name="xd_ProgID">
    <vt:lpwstr/>
  </property>
  <property fmtid="{D5CDD505-2E9C-101B-9397-08002B2CF9AE}" pid="10" name="URL">
    <vt:lpwstr/>
  </property>
</Properties>
</file>