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22"/>
  </p:notesMasterIdLst>
  <p:sldIdLst>
    <p:sldId id="256" r:id="rId2"/>
    <p:sldId id="274" r:id="rId3"/>
    <p:sldId id="300" r:id="rId4"/>
    <p:sldId id="311" r:id="rId5"/>
    <p:sldId id="310" r:id="rId6"/>
    <p:sldId id="301" r:id="rId7"/>
    <p:sldId id="302" r:id="rId8"/>
    <p:sldId id="317" r:id="rId9"/>
    <p:sldId id="303" r:id="rId10"/>
    <p:sldId id="304" r:id="rId11"/>
    <p:sldId id="305" r:id="rId12"/>
    <p:sldId id="308" r:id="rId13"/>
    <p:sldId id="307" r:id="rId14"/>
    <p:sldId id="318" r:id="rId15"/>
    <p:sldId id="306" r:id="rId16"/>
    <p:sldId id="312" r:id="rId17"/>
    <p:sldId id="313" r:id="rId18"/>
    <p:sldId id="314" r:id="rId19"/>
    <p:sldId id="315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86522" autoAdjust="0"/>
  </p:normalViewPr>
  <p:slideViewPr>
    <p:cSldViewPr>
      <p:cViewPr>
        <p:scale>
          <a:sx n="70" d="100"/>
          <a:sy n="70" d="100"/>
        </p:scale>
        <p:origin x="-15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E3325-4F4D-48DC-B19E-15DE47C5D7F2}" type="datetimeFigureOut">
              <a:rPr lang="en-US" smtClean="0"/>
              <a:pPr/>
              <a:t>07/23/2013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0B6F8-2C14-40E7-A0C9-67DAF3799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1095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0B6F8-2C14-40E7-A0C9-67DAF3799D06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0B6F8-2C14-40E7-A0C9-67DAF3799D0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50B6F8-2C14-40E7-A0C9-67DAF3799D0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6292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D2C5-D4C6-44DC-938D-9AD4280E02D4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9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4B9C6-83ED-4BBF-A4B9-CF8484E46707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050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6AE57-0236-4BDE-8DC1-648CAB2FE471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8994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A85E7-8A75-4902-A1CD-4A954DB3D9C0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9241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12C67-A238-4D84-A4CC-8E21405F5290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6894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CF9F-0116-45D1-B09D-9AB6CA2B0F85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389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BC03B-1E9F-4862-9FF8-CAB3E2795684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205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E9D7-9D29-40F9-B683-9C2B54BAB95E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2284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EB76-65FE-4F7A-935E-BD74B53BAB27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2249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8994D-638E-4723-98F0-2F35A6E1EA05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509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9A160-08D5-449C-B71B-F92ABD618F9F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6276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D0232-57CC-47A9-BE33-E78B2D52BF1F}" type="datetime1">
              <a:rPr lang="en-US" smtClean="0"/>
              <a:pPr/>
              <a:t>07/23/2013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939D3-2C7D-44D9-8651-82201E7BF7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16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ark.edu/ua/oep/policy_briefs/2008/Time_Spent_on_Testing.pd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restandards.org/ELA-Literacy/RI/4/2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restandards.org/Math/Content/6/EE/A/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ark.edu/ua/oep/AER/9_1_NAEP_2011_Analysis.pdf" TargetMode="Externa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298" y="1524000"/>
            <a:ext cx="7772400" cy="2590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Common Core: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What should we like and dislike?  And what don’t we need to worry about …</a:t>
            </a:r>
            <a:br>
              <a:rPr lang="en-US" dirty="0" smtClean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548196" y="446843"/>
            <a:ext cx="8138604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629400" cy="2209800"/>
          </a:xfrm>
        </p:spPr>
        <p:txBody>
          <a:bodyPr>
            <a:normAutofit fontScale="92500" lnSpcReduction="20000"/>
          </a:bodyPr>
          <a:lstStyle/>
          <a:p>
            <a:r>
              <a:rPr lang="en-US" sz="2500" dirty="0" smtClean="0">
                <a:solidFill>
                  <a:srgbClr val="800000"/>
                </a:solidFill>
              </a:rPr>
              <a:t>Gary W. Ritter</a:t>
            </a:r>
          </a:p>
          <a:p>
            <a:r>
              <a:rPr lang="en-US" sz="2500" dirty="0" smtClean="0">
                <a:solidFill>
                  <a:srgbClr val="800000"/>
                </a:solidFill>
              </a:rPr>
              <a:t>University of Arkansas</a:t>
            </a:r>
          </a:p>
          <a:p>
            <a:endParaRPr lang="en-US" sz="2500" dirty="0" smtClean="0">
              <a:solidFill>
                <a:srgbClr val="800000"/>
              </a:solidFill>
            </a:endParaRPr>
          </a:p>
          <a:p>
            <a:r>
              <a:rPr lang="en-US" sz="2500" dirty="0" smtClean="0">
                <a:solidFill>
                  <a:srgbClr val="800000"/>
                </a:solidFill>
              </a:rPr>
              <a:t>Joint House and Senate Education Committee</a:t>
            </a:r>
          </a:p>
          <a:p>
            <a:r>
              <a:rPr lang="en-US" sz="2500" dirty="0" smtClean="0">
                <a:solidFill>
                  <a:srgbClr val="800000"/>
                </a:solidFill>
              </a:rPr>
              <a:t>Arkansas General Assembly</a:t>
            </a:r>
          </a:p>
          <a:p>
            <a:r>
              <a:rPr lang="en-US" sz="2500" dirty="0" smtClean="0">
                <a:solidFill>
                  <a:srgbClr val="800000"/>
                </a:solidFill>
              </a:rPr>
              <a:t>July 23, 2013</a:t>
            </a:r>
            <a:endParaRPr lang="en-US" sz="25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2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Other Possible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Computer-based exams (PARCC) can return results more quickly so that teachers can use</a:t>
            </a:r>
          </a:p>
          <a:p>
            <a:pPr marL="914400" lvl="1" indent="-514350">
              <a:lnSpc>
                <a:spcPct val="120000"/>
              </a:lnSpc>
            </a:pPr>
            <a:r>
              <a:rPr lang="en-US" dirty="0"/>
              <a:t>This gives incentives for state and districts to make the proper technology investments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/>
              <a:t>2.   Many teachers and schools are well on way to adopting</a:t>
            </a:r>
          </a:p>
          <a:p>
            <a:pPr marL="914400" lvl="1" indent="-514350">
              <a:lnSpc>
                <a:spcPct val="120000"/>
              </a:lnSpc>
            </a:pPr>
            <a:r>
              <a:rPr lang="en-US" dirty="0" smtClean="0"/>
              <a:t>The reception has generally been positive</a:t>
            </a:r>
          </a:p>
          <a:p>
            <a:pPr marL="914400" lvl="1" indent="-514350">
              <a:lnSpc>
                <a:spcPct val="120000"/>
              </a:lnSpc>
            </a:pPr>
            <a:r>
              <a:rPr lang="en-US" dirty="0" smtClean="0"/>
              <a:t>Many of the curricular aspects are quite similar to current standards</a:t>
            </a:r>
          </a:p>
          <a:p>
            <a:pPr marL="400050" lvl="1" indent="0">
              <a:buNone/>
            </a:pPr>
            <a:endParaRPr lang="en-US" dirty="0" smtClean="0"/>
          </a:p>
          <a:p>
            <a:pPr marL="914400" lvl="1" indent="-514350"/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98370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Potential Concerns with CCSS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191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Not as rigorous as advertised</a:t>
            </a:r>
          </a:p>
          <a:p>
            <a:pPr marL="914400" lvl="1" indent="-514350"/>
            <a:r>
              <a:rPr lang="en-US" dirty="0" smtClean="0"/>
              <a:t>Dr. </a:t>
            </a:r>
            <a:r>
              <a:rPr lang="en-US" dirty="0" err="1" smtClean="0"/>
              <a:t>Stotsky</a:t>
            </a:r>
            <a:r>
              <a:rPr lang="en-US" dirty="0" smtClean="0"/>
              <a:t> - ELA</a:t>
            </a:r>
            <a:endParaRPr lang="en-US" dirty="0"/>
          </a:p>
          <a:p>
            <a:pPr marL="914400" lvl="1" indent="-514350"/>
            <a:r>
              <a:rPr lang="en-US" dirty="0" smtClean="0"/>
              <a:t>Dr. Milligram – Math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Concern with placing one body in charge of many state standards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Implementation Challenges are Numerous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889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Standards Overseen by One </a:t>
            </a:r>
            <a:r>
              <a:rPr lang="en-US" dirty="0" smtClean="0">
                <a:solidFill>
                  <a:schemeClr val="tx2"/>
                </a:solidFill>
              </a:rPr>
              <a:t>Body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467600" cy="4191000"/>
          </a:xfrm>
        </p:spPr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Entities that develop standards are not subject to same democratic accountability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More clarity is needed on the ability of states to modify the standards.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Even if we like these standards, what if next set of standards from organization are less good?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Could we set similarly high standards without central group?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75993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Implementation</a:t>
            </a:r>
            <a:r>
              <a:rPr lang="en-US" dirty="0" smtClean="0">
                <a:solidFill>
                  <a:schemeClr val="tx2"/>
                </a:solidFill>
              </a:rPr>
              <a:t>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467600" cy="4191000"/>
          </a:xfrm>
        </p:spPr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Perhaps need more time for accountability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Currently in a difficult transition with students taught to CCS standards and tested via benchmark exams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Challenges with broadband needs associated with computer-based testing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Challenges with computers and classroom space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3727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we shouldn’t worry about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24000"/>
            <a:ext cx="7162800" cy="3840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 my view, several of the issues  discussed over the past many hours of testimony are:</a:t>
            </a:r>
          </a:p>
          <a:p>
            <a:pPr marL="857250" lvl="1" indent="-457200"/>
            <a:r>
              <a:rPr lang="en-US" dirty="0" smtClean="0"/>
              <a:t>Not problems that are associated with Common Core, or …</a:t>
            </a:r>
          </a:p>
          <a:p>
            <a:pPr marL="857250" lvl="1" indent="-457200"/>
            <a:r>
              <a:rPr lang="en-US" dirty="0" smtClean="0"/>
              <a:t>Not problems at all.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20987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we shouldn’t worry about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CCS represents </a:t>
            </a:r>
            <a:r>
              <a:rPr lang="en-US" i="1" dirty="0"/>
              <a:t>e</a:t>
            </a:r>
            <a:r>
              <a:rPr lang="en-US" i="1" dirty="0" smtClean="0"/>
              <a:t>xcessive regulation and over-reach by centralized group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lvl="1"/>
            <a:r>
              <a:rPr lang="en-US" dirty="0" smtClean="0"/>
              <a:t>In fact, standards were created by a relatively small group and then </a:t>
            </a:r>
            <a:r>
              <a:rPr lang="en-US" dirty="0" err="1" smtClean="0"/>
              <a:t>OK’ed</a:t>
            </a:r>
            <a:r>
              <a:rPr lang="en-US" dirty="0" smtClean="0"/>
              <a:t> by states, not unlike the way state standards generally are developed in most states (like AR)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06201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we shouldn’t worry about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2"/>
            </a:pPr>
            <a:r>
              <a:rPr lang="en-US" i="1" dirty="0" smtClean="0"/>
              <a:t>CCS will lead to breaches of data privacy</a:t>
            </a:r>
            <a:r>
              <a:rPr lang="en-US" dirty="0" smtClean="0"/>
              <a:t>. </a:t>
            </a:r>
          </a:p>
          <a:p>
            <a:pPr marL="514350" indent="-514350">
              <a:buAutoNum type="arabicPeriod" startAt="2"/>
            </a:pPr>
            <a:endParaRPr lang="en-US" dirty="0"/>
          </a:p>
          <a:p>
            <a:pPr lvl="1"/>
            <a:r>
              <a:rPr lang="en-US" dirty="0" smtClean="0"/>
              <a:t>No one is asking for “extra information” (religious affiliation, exact income, voter status)</a:t>
            </a:r>
          </a:p>
          <a:p>
            <a:pPr lvl="1"/>
            <a:r>
              <a:rPr lang="en-US" dirty="0" smtClean="0"/>
              <a:t>Very difficult to get permission to access to de-identified student data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7123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we shouldn’t worry about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2672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 startAt="3"/>
            </a:pPr>
            <a:r>
              <a:rPr lang="en-US" i="1" dirty="0" smtClean="0"/>
              <a:t>CCS are being adopted without any track record of proven success.</a:t>
            </a:r>
          </a:p>
          <a:p>
            <a:pPr marL="514350" indent="-514350">
              <a:buAutoNum type="arabicPeriod" startAt="3"/>
            </a:pPr>
            <a:endParaRPr lang="en-US" dirty="0" smtClean="0"/>
          </a:p>
          <a:p>
            <a:pPr lvl="1"/>
            <a:r>
              <a:rPr lang="en-US" dirty="0" smtClean="0"/>
              <a:t>This is the case with most of what we do in schools (and in most institutions for that matter)</a:t>
            </a:r>
          </a:p>
          <a:p>
            <a:pPr lvl="1"/>
            <a:r>
              <a:rPr lang="en-US" dirty="0" smtClean="0"/>
              <a:t>There’s also no proof that whatever else we might do instead of CCS would work</a:t>
            </a:r>
          </a:p>
          <a:p>
            <a:pPr lvl="1"/>
            <a:r>
              <a:rPr lang="en-US" dirty="0" smtClean="0"/>
              <a:t>There was no proof ahead of time that ACTAAP standards would work.</a:t>
            </a:r>
          </a:p>
          <a:p>
            <a:pPr lvl="1"/>
            <a:r>
              <a:rPr lang="en-US" dirty="0" smtClean="0"/>
              <a:t>But .. good caution that we should evaluate.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4731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we shouldn’t worry about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43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 startAt="4"/>
            </a:pPr>
            <a:r>
              <a:rPr lang="en-US" i="1" dirty="0" smtClean="0"/>
              <a:t> CCS will lead to lots of standardized testing that is hurting our kids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 smtClean="0"/>
              <a:t>No evidence that we will have more testing.</a:t>
            </a:r>
          </a:p>
          <a:p>
            <a:pPr lvl="1"/>
            <a:r>
              <a:rPr lang="en-US" dirty="0" smtClean="0"/>
              <a:t>No justification that state tests are too burdensome</a:t>
            </a:r>
          </a:p>
          <a:p>
            <a:pPr lvl="1"/>
            <a:r>
              <a:rPr lang="en-US" dirty="0" smtClean="0"/>
              <a:t>How else do we answer legislative questions about effectiveness?</a:t>
            </a:r>
          </a:p>
          <a:p>
            <a:pPr lvl="1"/>
            <a:r>
              <a:rPr lang="en-US" dirty="0" smtClean="0"/>
              <a:t>At most, students spend 12 hours/</a:t>
            </a:r>
            <a:r>
              <a:rPr lang="en-US" dirty="0" err="1" smtClean="0"/>
              <a:t>yr</a:t>
            </a:r>
            <a:r>
              <a:rPr lang="en-US" dirty="0" smtClean="0"/>
              <a:t> (2 school days) taking standardized tests</a:t>
            </a:r>
          </a:p>
          <a:p>
            <a:pPr lvl="2"/>
            <a:r>
              <a:rPr lang="en-US" dirty="0">
                <a:hlinkClick r:id="rId2"/>
              </a:rPr>
              <a:t>http://www.uark.edu/ua/oep/policy_briefs/2008/Time_Spent_on_Testing.pdf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3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4731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we shouldn’t worry about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 startAt="5"/>
            </a:pPr>
            <a:r>
              <a:rPr lang="en-US" i="1" dirty="0" smtClean="0"/>
              <a:t> With CCS, our teachers will have to force our students to abandon traditional algorithms and engage in “fuzzy math.”</a:t>
            </a:r>
          </a:p>
          <a:p>
            <a:pPr marL="514350" indent="-514350">
              <a:buAutoNum type="arabicPeriod" startAt="5"/>
            </a:pPr>
            <a:endParaRPr lang="en-US" dirty="0"/>
          </a:p>
          <a:p>
            <a:pPr lvl="1"/>
            <a:r>
              <a:rPr lang="en-US" dirty="0" smtClean="0"/>
              <a:t>Common Core does not tell teachers how to teach</a:t>
            </a:r>
          </a:p>
          <a:p>
            <a:pPr lvl="1"/>
            <a:r>
              <a:rPr lang="en-US" dirty="0" smtClean="0"/>
              <a:t>Some of these anecdotes are occurring, and did occur well before CCS</a:t>
            </a:r>
          </a:p>
          <a:p>
            <a:pPr lvl="1"/>
            <a:r>
              <a:rPr lang="en-US" dirty="0" smtClean="0"/>
              <a:t>Agree that we should certainly not force students to forego traditional problem solving strategies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4731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are CCSS?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should we be pleased with the AR adoption of the Common Core?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should we be hesitant about the AR adoption of the Common Core?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are some criticisms that we don’t need to worry about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66613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01" y="1051956"/>
            <a:ext cx="8229600" cy="35353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Questions?</a:t>
            </a:r>
            <a:r>
              <a:rPr lang="en-US" dirty="0">
                <a:solidFill>
                  <a:schemeClr val="tx2"/>
                </a:solidFill>
              </a:rPr>
              <a:t/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/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sz="2400" dirty="0" smtClean="0"/>
              <a:t>Thank you for your inviting the input of the OEP.</a:t>
            </a: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153888" y="5772834"/>
            <a:ext cx="2704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Dr. Gary Ritter</a:t>
            </a:r>
          </a:p>
          <a:p>
            <a:pPr algn="ctr"/>
            <a:r>
              <a:rPr lang="en-US" dirty="0" smtClean="0"/>
              <a:t>www.uark.edu/ua/oep</a:t>
            </a:r>
            <a:endParaRPr lang="en-US" dirty="0"/>
          </a:p>
        </p:txBody>
      </p:sp>
      <p:pic>
        <p:nvPicPr>
          <p:cNvPr id="7" name="Picture 6" descr="oep_banner_dark"/>
          <p:cNvPicPr/>
          <p:nvPr/>
        </p:nvPicPr>
        <p:blipFill>
          <a:blip r:embed="rId3" cstate="print">
            <a:lum bright="4000"/>
          </a:blip>
          <a:srcRect/>
          <a:stretch>
            <a:fillRect/>
          </a:stretch>
        </p:blipFill>
        <p:spPr bwMode="auto">
          <a:xfrm>
            <a:off x="520487" y="322613"/>
            <a:ext cx="8138604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8330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Clarity: Common 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Standards, not curriculum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Developed by NGA, incentivized by DOE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Continuation of State Standards that currently exist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Not actually a very big shift (jump up one level of aggregation)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03338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Example: </a:t>
            </a:r>
            <a:r>
              <a:rPr lang="en-US" b="1" dirty="0" smtClean="0">
                <a:solidFill>
                  <a:schemeClr val="tx2"/>
                </a:solidFill>
              </a:rPr>
              <a:t>ELA</a:t>
            </a:r>
            <a:r>
              <a:rPr lang="en-US" dirty="0" smtClean="0">
                <a:solidFill>
                  <a:schemeClr val="tx2"/>
                </a:solidFill>
              </a:rPr>
              <a:t> Grade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3886200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Summarize </a:t>
            </a:r>
            <a:r>
              <a:rPr lang="en-US" i="1" dirty="0"/>
              <a:t>content of </a:t>
            </a:r>
          </a:p>
          <a:p>
            <a:pPr marL="0" indent="0">
              <a:buNone/>
            </a:pPr>
            <a:r>
              <a:rPr lang="en-US" i="1" dirty="0"/>
              <a:t>selection, identifying </a:t>
            </a:r>
          </a:p>
          <a:p>
            <a:pPr marL="0" indent="0">
              <a:buNone/>
            </a:pPr>
            <a:r>
              <a:rPr lang="en-US" i="1" dirty="0"/>
              <a:t>important ideas and </a:t>
            </a:r>
          </a:p>
          <a:p>
            <a:pPr marL="0" indent="0">
              <a:buNone/>
            </a:pPr>
            <a:r>
              <a:rPr lang="en-US" i="1" dirty="0"/>
              <a:t>providing details for </a:t>
            </a:r>
          </a:p>
          <a:p>
            <a:pPr marL="0" indent="0">
              <a:buNone/>
            </a:pPr>
            <a:r>
              <a:rPr lang="en-US" i="1" dirty="0"/>
              <a:t>each important idea</a:t>
            </a:r>
            <a:endParaRPr lang="en-US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800600" y="2286000"/>
            <a:ext cx="3657600" cy="34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/>
              <a:t>Determine the main idea of a text and explain how it is supported by key details; summarize the text.</a:t>
            </a:r>
            <a:endParaRPr lang="en-US" i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800600" y="12954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  <a:hlinkClick r:id="rId3"/>
              </a:rPr>
              <a:t>CCSS.ELA-Literacy.RI.4.2</a:t>
            </a:r>
            <a:r>
              <a:rPr lang="en-US" dirty="0">
                <a:solidFill>
                  <a:srgbClr val="800000"/>
                </a:solidFill>
              </a:rPr>
              <a:t>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295400"/>
            <a:ext cx="3886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800000"/>
                </a:solidFill>
              </a:rPr>
              <a:t>AR Curriculum Frameworks R.9.4.12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8813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Example: </a:t>
            </a:r>
            <a:r>
              <a:rPr lang="en-US" b="1" dirty="0" smtClean="0">
                <a:solidFill>
                  <a:schemeClr val="tx2"/>
                </a:solidFill>
              </a:rPr>
              <a:t>Math</a:t>
            </a:r>
            <a:r>
              <a:rPr lang="en-US" dirty="0" smtClean="0">
                <a:solidFill>
                  <a:schemeClr val="tx2"/>
                </a:solidFill>
              </a:rPr>
              <a:t> Grade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2438400"/>
            <a:ext cx="3657600" cy="3459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Apply </a:t>
            </a:r>
            <a:r>
              <a:rPr lang="en-US" i="1" dirty="0"/>
              <a:t>the properties of operations to generate equivalent expressions.</a:t>
            </a:r>
            <a:endParaRPr lang="en-US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906505" y="2057400"/>
            <a:ext cx="3657600" cy="376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 smtClean="0"/>
              <a:t>Apply </a:t>
            </a:r>
            <a:r>
              <a:rPr lang="en-US" i="1" dirty="0"/>
              <a:t>the distributive </a:t>
            </a:r>
            <a:r>
              <a:rPr lang="en-US" i="1" dirty="0" smtClean="0"/>
              <a:t>property of multiplication over addition to simplify computations </a:t>
            </a:r>
            <a:r>
              <a:rPr lang="en-US" i="1" dirty="0"/>
              <a:t>with </a:t>
            </a:r>
            <a:r>
              <a:rPr lang="en-US" i="1" dirty="0" smtClean="0"/>
              <a:t> whole </a:t>
            </a:r>
            <a:r>
              <a:rPr lang="en-US" i="1" dirty="0"/>
              <a:t>numbers</a:t>
            </a:r>
            <a:endParaRPr lang="en-US" i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800600" y="1143000"/>
            <a:ext cx="3886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rgbClr val="800000"/>
                </a:solidFill>
              </a:rPr>
              <a:t>AR Curriculum Frameworks NO.2.6.2 </a:t>
            </a:r>
          </a:p>
          <a:p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1351002"/>
            <a:ext cx="3733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hlinkClick r:id="rId3"/>
              </a:rPr>
              <a:t>CCSS.Math</a:t>
            </a:r>
            <a:r>
              <a:rPr lang="en-US" sz="2400" b="1" u="sng" dirty="0" smtClean="0">
                <a:hlinkClick r:id="rId3"/>
              </a:rPr>
              <a:t>. Content</a:t>
            </a:r>
            <a:r>
              <a:rPr lang="en-US" sz="2400" b="1" u="sng" dirty="0">
                <a:hlinkClick r:id="rId3"/>
              </a:rPr>
              <a:t>.6.EE.A.3</a:t>
            </a:r>
            <a:r>
              <a:rPr lang="en-US" sz="2400" b="1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43037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Potential Pluses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Potentially improved rigor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Cross-State</a:t>
            </a:r>
          </a:p>
          <a:p>
            <a:pPr marL="914400" lvl="1" indent="-514350"/>
            <a:r>
              <a:rPr lang="en-US" dirty="0" smtClean="0"/>
              <a:t>cross-state comparison</a:t>
            </a:r>
          </a:p>
          <a:p>
            <a:pPr marL="914400" lvl="1" indent="-514350"/>
            <a:r>
              <a:rPr lang="en-US" dirty="0" smtClean="0"/>
              <a:t>competitiveness of our students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Computer-based exams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Many teachers and schools are well on way to adopting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84428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Rigorous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95800"/>
          </a:xfrm>
        </p:spPr>
        <p:txBody>
          <a:bodyPr>
            <a:normAutofit fontScale="85000" lnSpcReduction="20000"/>
          </a:bodyPr>
          <a:lstStyle/>
          <a:p>
            <a:pPr marL="514350" lvl="1" indent="-514350">
              <a:lnSpc>
                <a:spcPct val="12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n-US" sz="3000" dirty="0" smtClean="0"/>
              <a:t>Recent </a:t>
            </a:r>
            <a:r>
              <a:rPr lang="en-US" sz="3000" i="1" dirty="0" smtClean="0"/>
              <a:t>Education Next </a:t>
            </a:r>
            <a:r>
              <a:rPr lang="en-US" sz="3000" dirty="0" smtClean="0"/>
              <a:t>study found AR proficiency cutoffs 43</a:t>
            </a:r>
            <a:r>
              <a:rPr lang="en-US" sz="3000" baseline="30000" dirty="0" smtClean="0"/>
              <a:t>rd</a:t>
            </a:r>
            <a:r>
              <a:rPr lang="en-US" sz="3000" dirty="0" smtClean="0"/>
              <a:t> in USA: </a:t>
            </a:r>
          </a:p>
          <a:p>
            <a:pPr marL="857250" lvl="1" indent="-457200">
              <a:lnSpc>
                <a:spcPct val="120000"/>
              </a:lnSpc>
              <a:spcBef>
                <a:spcPts val="0"/>
              </a:spcBef>
            </a:pPr>
            <a:r>
              <a:rPr lang="en-US" sz="2600" dirty="0" smtClean="0"/>
              <a:t>Great difference between proficiency rate on AR state exams and on national NAEP exams</a:t>
            </a:r>
          </a:p>
          <a:p>
            <a:pPr marL="857250" lvl="1" indent="-457200">
              <a:lnSpc>
                <a:spcPct val="120000"/>
              </a:lnSpc>
              <a:spcBef>
                <a:spcPts val="600"/>
              </a:spcBef>
            </a:pPr>
            <a:r>
              <a:rPr lang="en-US" sz="2600" dirty="0" smtClean="0"/>
              <a:t>Dropping since 2003</a:t>
            </a:r>
          </a:p>
          <a:p>
            <a:pPr marL="857250" lvl="1" indent="-457200">
              <a:lnSpc>
                <a:spcPct val="120000"/>
              </a:lnSpc>
              <a:spcBef>
                <a:spcPts val="0"/>
              </a:spcBef>
            </a:pPr>
            <a:endParaRPr lang="en-US" sz="2600" dirty="0" smtClean="0"/>
          </a:p>
          <a:p>
            <a:pPr marL="514350" indent="-514350">
              <a:lnSpc>
                <a:spcPct val="120000"/>
              </a:lnSpc>
              <a:buFont typeface="+mj-lt"/>
              <a:buAutoNum type="arabicPeriod" startAt="2"/>
            </a:pPr>
            <a:r>
              <a:rPr lang="en-US" sz="3100" dirty="0" smtClean="0"/>
              <a:t>Fordham Foundation (2010) report </a:t>
            </a:r>
            <a:r>
              <a:rPr lang="en-US" sz="3100" i="1" dirty="0" smtClean="0"/>
              <a:t>(clarity / specificity and content/rigor)</a:t>
            </a:r>
            <a:r>
              <a:rPr lang="en-US" sz="3100" dirty="0" smtClean="0"/>
              <a:t> found:</a:t>
            </a:r>
          </a:p>
          <a:p>
            <a:pPr marL="914400" lvl="1" indent="-514350">
              <a:lnSpc>
                <a:spcPct val="120000"/>
              </a:lnSpc>
            </a:pPr>
            <a:r>
              <a:rPr lang="en-US" sz="2400" dirty="0" smtClean="0"/>
              <a:t>ELA: CCS = B+ 	AR = D</a:t>
            </a:r>
          </a:p>
          <a:p>
            <a:pPr marL="914400" lvl="1" indent="-514350">
              <a:lnSpc>
                <a:spcPct val="120000"/>
              </a:lnSpc>
            </a:pPr>
            <a:r>
              <a:rPr lang="en-US" sz="2400" dirty="0" smtClean="0"/>
              <a:t>Math: CCS = A-	AR = C</a:t>
            </a:r>
          </a:p>
          <a:p>
            <a:pPr marL="914400" lvl="1" indent="-514350">
              <a:lnSpc>
                <a:spcPct val="120000"/>
              </a:lnSpc>
            </a:pPr>
            <a:r>
              <a:rPr lang="en-US" sz="2400" dirty="0" smtClean="0"/>
              <a:t>In each case, AR standards “clearly inferior”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3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4966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ACTAAP Standards =&gt; Growth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3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3400" y="1371600"/>
            <a:ext cx="7224000" cy="38227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66800" y="5181600"/>
            <a:ext cx="7010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>
                <a:solidFill>
                  <a:srgbClr val="800000"/>
                </a:solidFill>
              </a:rPr>
              <a:t>ANALYZING THE 2011 NAEP RESULTS: WHERE DOES ARKANSAS STAND NOW?</a:t>
            </a:r>
            <a:endParaRPr lang="en-US" sz="1400" i="1" dirty="0">
              <a:solidFill>
                <a:srgbClr val="800000"/>
              </a:solidFill>
            </a:endParaRPr>
          </a:p>
          <a:p>
            <a:r>
              <a:rPr lang="en-US" sz="1400" b="1" i="1" dirty="0">
                <a:solidFill>
                  <a:srgbClr val="800000"/>
                </a:solidFill>
              </a:rPr>
              <a:t>Misty Newcomb Gary Ritter (March 7, 2012)</a:t>
            </a:r>
            <a:endParaRPr lang="en-US" sz="1400" i="1" dirty="0">
              <a:solidFill>
                <a:srgbClr val="800000"/>
              </a:solidFill>
            </a:endParaRPr>
          </a:p>
          <a:p>
            <a:r>
              <a:rPr lang="en-US" sz="1400" dirty="0" smtClean="0">
                <a:hlinkClick r:id="rId5"/>
              </a:rPr>
              <a:t>http</a:t>
            </a:r>
            <a:r>
              <a:rPr lang="en-US" sz="1400" dirty="0">
                <a:hlinkClick r:id="rId5"/>
              </a:rPr>
              <a:t>://www.uark.edu/ua/oep/AER/</a:t>
            </a:r>
            <a:r>
              <a:rPr lang="en-US" sz="1400" dirty="0" smtClean="0">
                <a:hlinkClick r:id="rId5"/>
              </a:rPr>
              <a:t>9_1_NAEP_2011_Analysis.pdf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971800" y="2819400"/>
            <a:ext cx="4267200" cy="91440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239000" y="2438400"/>
            <a:ext cx="160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srgbClr val="800000"/>
                </a:solidFill>
              </a:rPr>
              <a:t>2000</a:t>
            </a:r>
            <a:r>
              <a:rPr lang="en-US" dirty="0" smtClean="0">
                <a:solidFill>
                  <a:srgbClr val="800000"/>
                </a:solidFill>
              </a:rPr>
              <a:t>: 12 </a:t>
            </a:r>
            <a:r>
              <a:rPr lang="en-US" dirty="0" err="1" smtClean="0">
                <a:solidFill>
                  <a:srgbClr val="800000"/>
                </a:solidFill>
              </a:rPr>
              <a:t>pt</a:t>
            </a:r>
            <a:r>
              <a:rPr lang="en-US" dirty="0" smtClean="0">
                <a:solidFill>
                  <a:srgbClr val="800000"/>
                </a:solidFill>
              </a:rPr>
              <a:t> AR-US gap</a:t>
            </a:r>
          </a:p>
          <a:p>
            <a:endParaRPr lang="en-US" dirty="0" smtClean="0">
              <a:solidFill>
                <a:srgbClr val="800000"/>
              </a:solidFill>
            </a:endParaRPr>
          </a:p>
          <a:p>
            <a:r>
              <a:rPr lang="en-US" b="1" u="sng" dirty="0" smtClean="0">
                <a:solidFill>
                  <a:srgbClr val="800000"/>
                </a:solidFill>
              </a:rPr>
              <a:t>2005</a:t>
            </a:r>
            <a:r>
              <a:rPr lang="en-US" dirty="0" smtClean="0">
                <a:solidFill>
                  <a:srgbClr val="800000"/>
                </a:solidFill>
              </a:rPr>
              <a:t>: gap closed</a:t>
            </a:r>
            <a:endParaRPr lang="en-US" dirty="0">
              <a:solidFill>
                <a:srgbClr val="800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4343400" y="2971800"/>
            <a:ext cx="2971800" cy="68580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651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Cross State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2672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 smtClean="0"/>
              <a:t>We can </a:t>
            </a:r>
            <a:r>
              <a:rPr lang="en-US" u="sng" dirty="0" smtClean="0"/>
              <a:t>compare school and district results across states</a:t>
            </a:r>
            <a:r>
              <a:rPr lang="en-US" dirty="0" smtClean="0"/>
              <a:t>; in the absence of national standards and exam, NAEP only allowed state-vs.-state comparisons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C</a:t>
            </a:r>
            <a:r>
              <a:rPr lang="en-US" dirty="0" smtClean="0"/>
              <a:t>ollege</a:t>
            </a:r>
            <a:r>
              <a:rPr lang="en-US" dirty="0"/>
              <a:t>-</a:t>
            </a:r>
            <a:r>
              <a:rPr lang="en-US" dirty="0" smtClean="0"/>
              <a:t>level admissions: </a:t>
            </a:r>
            <a:r>
              <a:rPr lang="en-US" u="sng" dirty="0" smtClean="0"/>
              <a:t>AR students </a:t>
            </a:r>
            <a:r>
              <a:rPr lang="en-US" u="sng" dirty="0"/>
              <a:t>may be more able to compete at a national-level </a:t>
            </a:r>
            <a:r>
              <a:rPr lang="en-US" dirty="0"/>
              <a:t>because held to same educational standards as students across country</a:t>
            </a:r>
          </a:p>
          <a:p>
            <a:pPr marL="514350" indent="-514350">
              <a:lnSpc>
                <a:spcPct val="12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/>
              <a:t>Theoretical support: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Today: “Hot Springs” math </a:t>
            </a:r>
            <a:r>
              <a:rPr lang="en-US" dirty="0"/>
              <a:t> </a:t>
            </a:r>
            <a:r>
              <a:rPr lang="en-US" dirty="0" smtClean="0"/>
              <a:t>= “Heber Springs” math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CCS: “New Jersey” </a:t>
            </a:r>
            <a:r>
              <a:rPr lang="en-US" dirty="0"/>
              <a:t>math </a:t>
            </a:r>
            <a:r>
              <a:rPr lang="en-US" dirty="0" smtClean="0"/>
              <a:t>= “New Mexico” math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Can add state specific details if needed (15%)</a:t>
            </a:r>
            <a:endParaRPr lang="en-US" dirty="0"/>
          </a:p>
          <a:p>
            <a:pPr marL="914400" lvl="1" indent="-514350">
              <a:lnSpc>
                <a:spcPct val="120000"/>
              </a:lnSpc>
              <a:spcBef>
                <a:spcPts val="1200"/>
              </a:spcBef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oep_banner_dark"/>
          <p:cNvPicPr/>
          <p:nvPr/>
        </p:nvPicPr>
        <p:blipFill>
          <a:blip r:embed="rId2" cstate="print">
            <a:lum bright="4000"/>
          </a:blip>
          <a:srcRect/>
          <a:stretch>
            <a:fillRect/>
          </a:stretch>
        </p:blipFill>
        <p:spPr bwMode="auto">
          <a:xfrm>
            <a:off x="457200" y="6096000"/>
            <a:ext cx="8229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250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EP">
      <a:dk1>
        <a:sysClr val="windowText" lastClr="000000"/>
      </a:dk1>
      <a:lt1>
        <a:sysClr val="window" lastClr="FFFFFF"/>
      </a:lt1>
      <a:dk2>
        <a:srgbClr val="005000"/>
      </a:dk2>
      <a:lt2>
        <a:srgbClr val="EEECE1"/>
      </a:lt2>
      <a:accent1>
        <a:srgbClr val="005000"/>
      </a:accent1>
      <a:accent2>
        <a:srgbClr val="000000"/>
      </a:accent2>
      <a:accent3>
        <a:srgbClr val="7F7F7F"/>
      </a:accent3>
      <a:accent4>
        <a:srgbClr val="C4BD97"/>
      </a:accent4>
      <a:accent5>
        <a:srgbClr val="D7E3BC"/>
      </a:accent5>
      <a:accent6>
        <a:srgbClr val="494429"/>
      </a:accent6>
      <a:hlink>
        <a:srgbClr val="3F3F3F"/>
      </a:hlink>
      <a:folHlink>
        <a:srgbClr val="000000"/>
      </a:folHlink>
    </a:clrScheme>
    <a:fontScheme name="OEP - 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007B071F-73F7-482B-85D2-ABE2ADDE02D4}"/>
</file>

<file path=customXml/itemProps2.xml><?xml version="1.0" encoding="utf-8"?>
<ds:datastoreItem xmlns:ds="http://schemas.openxmlformats.org/officeDocument/2006/customXml" ds:itemID="{C8ADA88B-2B73-4F5F-A040-A457812448C8}"/>
</file>

<file path=customXml/itemProps3.xml><?xml version="1.0" encoding="utf-8"?>
<ds:datastoreItem xmlns:ds="http://schemas.openxmlformats.org/officeDocument/2006/customXml" ds:itemID="{A9A78F7C-184E-44B6-B713-302F899392D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3201</TotalTime>
  <Words>936</Words>
  <Application>Microsoft Office PowerPoint</Application>
  <PresentationFormat>On-screen Show (4:3)</PresentationFormat>
  <Paragraphs>125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Common Core:  What should we like and dislike?  And what don’t we need to worry about … </vt:lpstr>
      <vt:lpstr>Presentation Outline</vt:lpstr>
      <vt:lpstr>Clarity: Common Core</vt:lpstr>
      <vt:lpstr>Example: ELA Grade 4</vt:lpstr>
      <vt:lpstr>Example: Math Grade 6</vt:lpstr>
      <vt:lpstr>Potential Pluses</vt:lpstr>
      <vt:lpstr>Rigorous Standards</vt:lpstr>
      <vt:lpstr>ACTAAP Standards =&gt; Growth</vt:lpstr>
      <vt:lpstr>Cross State Information</vt:lpstr>
      <vt:lpstr>Other Possible Benefits</vt:lpstr>
      <vt:lpstr>Potential Concerns with CCSS</vt:lpstr>
      <vt:lpstr>Standards Overseen by One Body</vt:lpstr>
      <vt:lpstr>Implementation Challenges</vt:lpstr>
      <vt:lpstr>What we shouldn’t worry about …</vt:lpstr>
      <vt:lpstr>What we shouldn’t worry about …</vt:lpstr>
      <vt:lpstr>What we shouldn’t worry about …</vt:lpstr>
      <vt:lpstr>What we shouldn’t worry about …</vt:lpstr>
      <vt:lpstr>What we shouldn’t worry about …</vt:lpstr>
      <vt:lpstr>What we shouldn’t worry about …</vt:lpstr>
      <vt:lpstr>Questions?  Thank you for your inviting the input of the OEP.</vt:lpstr>
    </vt:vector>
  </TitlesOfParts>
  <Company>University of Arkansas - COEHP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Juanita C. Giles</cp:lastModifiedBy>
  <cp:revision>107</cp:revision>
  <dcterms:created xsi:type="dcterms:W3CDTF">2013-03-08T20:55:12Z</dcterms:created>
  <dcterms:modified xsi:type="dcterms:W3CDTF">2013-07-23T12:56:44Z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2019700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