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customXml/itemProps1.xml" ContentType="application/vnd.openxmlformats-officedocument.customXmlPropertie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customXml/itemProps2.xml" ContentType="application/vnd.openxmlformats-officedocument.customXmlPropertie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4"/>
  </p:notesMasterIdLst>
  <p:handoutMasterIdLst>
    <p:handoutMasterId r:id="rId15"/>
  </p:handoutMasterIdLst>
  <p:sldIdLst>
    <p:sldId id="256" r:id="rId2"/>
    <p:sldId id="277" r:id="rId3"/>
    <p:sldId id="261" r:id="rId4"/>
    <p:sldId id="265" r:id="rId5"/>
    <p:sldId id="267" r:id="rId6"/>
    <p:sldId id="271" r:id="rId7"/>
    <p:sldId id="272" r:id="rId8"/>
    <p:sldId id="268" r:id="rId9"/>
    <p:sldId id="273" r:id="rId10"/>
    <p:sldId id="276" r:id="rId11"/>
    <p:sldId id="274" r:id="rId12"/>
    <p:sldId id="275" r:id="rId13"/>
  </p:sldIdLst>
  <p:sldSz cx="9144000" cy="6858000" type="screen4x3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customXml" Target="../customXml/item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lrussell\AppData\Local\Microsoft\Windows\Temporary%20Internet%20Files\Content.Outlook\A4O0ZLC9\ABC%20Number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lrussell\AppData\Local\Microsoft\Windows\Temporary%20Internet%20Files\Content.Outlook\A4O0ZLC9\ABC%20Number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9"/>
  <c:chart>
    <c:title>
      <c:tx>
        <c:rich>
          <a:bodyPr/>
          <a:lstStyle/>
          <a:p>
            <a:pPr>
              <a:defRPr/>
            </a:pPr>
            <a:r>
              <a:rPr lang="en-US"/>
              <a:t>Arkansas</a:t>
            </a:r>
            <a:r>
              <a:rPr lang="en-US" baseline="0"/>
              <a:t> Pre-K Funding</a:t>
            </a:r>
            <a:endParaRPr lang="en-US"/>
          </a:p>
        </c:rich>
      </c:tx>
      <c:layout/>
    </c:title>
    <c:plotArea>
      <c:layout/>
      <c:lineChart>
        <c:grouping val="stacked"/>
        <c:ser>
          <c:idx val="1"/>
          <c:order val="0"/>
          <c:tx>
            <c:strRef>
              <c:f>Sheet1!$C$1</c:f>
              <c:strCache>
                <c:ptCount val="1"/>
                <c:pt idx="0">
                  <c:v>Funding</c:v>
                </c:pt>
              </c:strCache>
            </c:strRef>
          </c:tx>
          <c:dLbls>
            <c:dLbl>
              <c:idx val="2"/>
              <c:layout>
                <c:manualLayout>
                  <c:x val="-1.3744164332399649E-2"/>
                  <c:y val="4.435955836098987E-2"/>
                </c:manualLayout>
              </c:layout>
              <c:dLblPos val="r"/>
              <c:showVal val="1"/>
            </c:dLbl>
            <c:dLbl>
              <c:idx val="3"/>
              <c:delete val="1"/>
            </c:dLbl>
            <c:dLbl>
              <c:idx val="4"/>
              <c:layout>
                <c:manualLayout>
                  <c:x val="0.12157789099891926"/>
                  <c:y val="3.8849916487711911E-2"/>
                </c:manualLayout>
              </c:layout>
              <c:dLblPos val="r"/>
              <c:showVal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numFmt formatCode="&quot;$&quot;#,##0" sourceLinked="0"/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b"/>
            <c:showVal val="1"/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</c:numCache>
            </c:numRef>
          </c:cat>
          <c:val>
            <c:numRef>
              <c:f>Sheet1!$C$2:$C$10</c:f>
              <c:numCache>
                <c:formatCode>_("$"* #,##0.00_);_("$"* \(#,##0.00\);_("$"* "-"??_);_(@_)</c:formatCode>
                <c:ptCount val="9"/>
                <c:pt idx="0">
                  <c:v>13000000</c:v>
                </c:pt>
                <c:pt idx="1">
                  <c:v>51166500</c:v>
                </c:pt>
                <c:pt idx="2">
                  <c:v>71166500</c:v>
                </c:pt>
                <c:pt idx="3">
                  <c:v>71166500</c:v>
                </c:pt>
                <c:pt idx="4">
                  <c:v>111000000</c:v>
                </c:pt>
                <c:pt idx="5">
                  <c:v>111000000</c:v>
                </c:pt>
                <c:pt idx="6">
                  <c:v>111000000</c:v>
                </c:pt>
                <c:pt idx="7">
                  <c:v>111000000</c:v>
                </c:pt>
                <c:pt idx="8">
                  <c:v>111000000</c:v>
                </c:pt>
              </c:numCache>
            </c:numRef>
          </c:val>
        </c:ser>
        <c:marker val="1"/>
        <c:axId val="89840640"/>
        <c:axId val="93455488"/>
      </c:lineChart>
      <c:catAx>
        <c:axId val="89840640"/>
        <c:scaling>
          <c:orientation val="minMax"/>
        </c:scaling>
        <c:delete val="1"/>
        <c:axPos val="b"/>
        <c:numFmt formatCode="General" sourceLinked="1"/>
        <c:tickLblPos val="none"/>
        <c:crossAx val="93455488"/>
        <c:crosses val="autoZero"/>
        <c:auto val="1"/>
        <c:lblAlgn val="ctr"/>
        <c:lblOffset val="100"/>
      </c:catAx>
      <c:valAx>
        <c:axId val="93455488"/>
        <c:scaling>
          <c:orientation val="minMax"/>
        </c:scaling>
        <c:axPos val="l"/>
        <c:majorGridlines/>
        <c:numFmt formatCode="&quot;$&quot;#,##0" sourceLinked="0"/>
        <c:tickLblPos val="nextTo"/>
        <c:crossAx val="89840640"/>
        <c:crosses val="autoZero"/>
        <c:crossBetween val="between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0"/>
  <c:chart>
    <c:title>
      <c:tx>
        <c:rich>
          <a:bodyPr/>
          <a:lstStyle/>
          <a:p>
            <a:pPr>
              <a:defRPr/>
            </a:pPr>
            <a:r>
              <a:rPr lang="en-US"/>
              <a:t>Children Served in Arkansas Pre-K</a:t>
            </a:r>
          </a:p>
        </c:rich>
      </c:tx>
      <c:layout/>
    </c:title>
    <c:plotArea>
      <c:layout/>
      <c:lineChart>
        <c:grouping val="stacked"/>
        <c:ser>
          <c:idx val="1"/>
          <c:order val="0"/>
          <c:tx>
            <c:strRef>
              <c:f>Sheet1!$B$1</c:f>
              <c:strCache>
                <c:ptCount val="1"/>
                <c:pt idx="0">
                  <c:v># of children</c:v>
                </c:pt>
              </c:strCache>
            </c:strRef>
          </c:tx>
          <c:dLbls>
            <c:dLbl>
              <c:idx val="8"/>
              <c:layout/>
              <c:tx>
                <c:rich>
                  <a:bodyPr/>
                  <a:lstStyle/>
                  <a:p>
                    <a:r>
                      <a:rPr lang="en-US" smtClean="0"/>
                      <a:t>25,476</a:t>
                    </a:r>
                    <a:endParaRPr lang="en-US"/>
                  </a:p>
                </c:rich>
              </c:tx>
              <c:dLblPos val="b"/>
              <c:showVal val="1"/>
            </c:dLbl>
            <c:numFmt formatCode="#,##0" sourceLinked="0"/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b"/>
            <c:showVal val="1"/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</c:numCache>
            </c:numRef>
          </c:cat>
          <c:val>
            <c:numRef>
              <c:f>Sheet1!$B$2:$B$10</c:f>
              <c:numCache>
                <c:formatCode>_(* #,##0_);_(* \(#,##0\);_(* "-"??_);_(@_)</c:formatCode>
                <c:ptCount val="9"/>
                <c:pt idx="0">
                  <c:v>8244</c:v>
                </c:pt>
                <c:pt idx="1">
                  <c:v>14558</c:v>
                </c:pt>
                <c:pt idx="2">
                  <c:v>17216</c:v>
                </c:pt>
                <c:pt idx="3">
                  <c:v>18968</c:v>
                </c:pt>
                <c:pt idx="4">
                  <c:v>24544</c:v>
                </c:pt>
                <c:pt idx="5">
                  <c:v>26103</c:v>
                </c:pt>
                <c:pt idx="6">
                  <c:v>26013</c:v>
                </c:pt>
                <c:pt idx="7">
                  <c:v>27525</c:v>
                </c:pt>
                <c:pt idx="8">
                  <c:v>25746</c:v>
                </c:pt>
              </c:numCache>
            </c:numRef>
          </c:val>
        </c:ser>
        <c:marker val="1"/>
        <c:axId val="93495296"/>
        <c:axId val="93496832"/>
      </c:lineChart>
      <c:catAx>
        <c:axId val="93495296"/>
        <c:scaling>
          <c:orientation val="minMax"/>
        </c:scaling>
        <c:axPos val="b"/>
        <c:numFmt formatCode="General" sourceLinked="1"/>
        <c:tickLblPos val="nextTo"/>
        <c:crossAx val="93496832"/>
        <c:crosses val="autoZero"/>
        <c:auto val="1"/>
        <c:lblAlgn val="ctr"/>
        <c:lblOffset val="100"/>
      </c:catAx>
      <c:valAx>
        <c:axId val="93496832"/>
        <c:scaling>
          <c:orientation val="minMax"/>
        </c:scaling>
        <c:axPos val="l"/>
        <c:majorGridlines/>
        <c:numFmt formatCode="#,##0" sourceLinked="0"/>
        <c:tickLblPos val="nextTo"/>
        <c:crossAx val="93495296"/>
        <c:crosses val="autoZero"/>
        <c:crossBetween val="between"/>
      </c:valAx>
    </c:plotArea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5296"/>
          </a:xfrm>
          <a:prstGeom prst="rect">
            <a:avLst/>
          </a:prstGeom>
        </p:spPr>
        <p:txBody>
          <a:bodyPr vert="horz" lIns="93279" tIns="46640" rIns="93279" bIns="4664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6333" y="0"/>
            <a:ext cx="3041968" cy="465296"/>
          </a:xfrm>
          <a:prstGeom prst="rect">
            <a:avLst/>
          </a:prstGeom>
        </p:spPr>
        <p:txBody>
          <a:bodyPr vert="horz" lIns="93279" tIns="46640" rIns="93279" bIns="46640" rtlCol="0"/>
          <a:lstStyle>
            <a:lvl1pPr algn="r">
              <a:defRPr sz="1200"/>
            </a:lvl1pPr>
          </a:lstStyle>
          <a:p>
            <a:fld id="{F7EA5AEE-6D57-45F8-BE64-3F483F24F325}" type="datetimeFigureOut">
              <a:rPr lang="en-US" smtClean="0"/>
              <a:pPr/>
              <a:t>11/21/2012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9014"/>
            <a:ext cx="3041968" cy="465296"/>
          </a:xfrm>
          <a:prstGeom prst="rect">
            <a:avLst/>
          </a:prstGeom>
        </p:spPr>
        <p:txBody>
          <a:bodyPr vert="horz" lIns="93279" tIns="46640" rIns="93279" bIns="4664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6333" y="8839014"/>
            <a:ext cx="3041968" cy="465296"/>
          </a:xfrm>
          <a:prstGeom prst="rect">
            <a:avLst/>
          </a:prstGeom>
        </p:spPr>
        <p:txBody>
          <a:bodyPr vert="horz" lIns="93279" tIns="46640" rIns="93279" bIns="46640" rtlCol="0" anchor="b"/>
          <a:lstStyle>
            <a:lvl1pPr algn="r">
              <a:defRPr sz="1200"/>
            </a:lvl1pPr>
          </a:lstStyle>
          <a:p>
            <a:fld id="{5D4A4A95-69EB-4056-B747-71CF6C408D8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5296"/>
          </a:xfrm>
          <a:prstGeom prst="rect">
            <a:avLst/>
          </a:prstGeom>
        </p:spPr>
        <p:txBody>
          <a:bodyPr vert="horz" lIns="93279" tIns="46640" rIns="93279" bIns="4664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3" y="0"/>
            <a:ext cx="3041968" cy="465296"/>
          </a:xfrm>
          <a:prstGeom prst="rect">
            <a:avLst/>
          </a:prstGeom>
        </p:spPr>
        <p:txBody>
          <a:bodyPr vert="horz" lIns="93279" tIns="46640" rIns="93279" bIns="46640" rtlCol="0"/>
          <a:lstStyle>
            <a:lvl1pPr algn="r">
              <a:defRPr sz="1200"/>
            </a:lvl1pPr>
          </a:lstStyle>
          <a:p>
            <a:fld id="{62B01B3A-480B-40CB-8A9D-6709EEB10C62}" type="datetimeFigureOut">
              <a:rPr lang="en-US" smtClean="0"/>
              <a:pPr/>
              <a:t>11/21/2012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6913"/>
            <a:ext cx="4654550" cy="34909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79" tIns="46640" rIns="93279" bIns="4664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20315"/>
            <a:ext cx="5615940" cy="4187666"/>
          </a:xfrm>
          <a:prstGeom prst="rect">
            <a:avLst/>
          </a:prstGeom>
        </p:spPr>
        <p:txBody>
          <a:bodyPr vert="horz" lIns="93279" tIns="46640" rIns="93279" bIns="4664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9014"/>
            <a:ext cx="3041968" cy="465296"/>
          </a:xfrm>
          <a:prstGeom prst="rect">
            <a:avLst/>
          </a:prstGeom>
        </p:spPr>
        <p:txBody>
          <a:bodyPr vert="horz" lIns="93279" tIns="46640" rIns="93279" bIns="4664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3" y="8839014"/>
            <a:ext cx="3041968" cy="465296"/>
          </a:xfrm>
          <a:prstGeom prst="rect">
            <a:avLst/>
          </a:prstGeom>
        </p:spPr>
        <p:txBody>
          <a:bodyPr vert="horz" lIns="93279" tIns="46640" rIns="93279" bIns="46640" rtlCol="0" anchor="b"/>
          <a:lstStyle>
            <a:lvl1pPr algn="r">
              <a:defRPr sz="1200"/>
            </a:lvl1pPr>
          </a:lstStyle>
          <a:p>
            <a:fld id="{07F35878-CBA1-459F-879B-E69FB2EBC75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F35878-CBA1-459F-879B-E69FB2EBC75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+3,240.00</a:t>
            </a:r>
          </a:p>
          <a:p>
            <a:r>
              <a:rPr lang="en-US" dirty="0" smtClean="0"/>
              <a:t>1,166.67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F35878-CBA1-459F-879B-E69FB2EBC75F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89% with Bachelor’s degree or higher</a:t>
            </a:r>
          </a:p>
          <a:p>
            <a:r>
              <a:rPr lang="en-US" dirty="0" smtClean="0"/>
              <a:t>98% with degrees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F35878-CBA1-459F-879B-E69FB2EBC75F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 yet</a:t>
            </a:r>
          </a:p>
          <a:p>
            <a:r>
              <a:rPr lang="en-US" dirty="0" smtClean="0"/>
              <a:t>In process </a:t>
            </a:r>
          </a:p>
          <a:p>
            <a:r>
              <a:rPr lang="en-US" dirty="0" smtClean="0"/>
              <a:t>Proficient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F35878-CBA1-459F-879B-E69FB2EBC75F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36C51-809C-4675-9EDA-DFD7353E1638}" type="datetimeFigureOut">
              <a:rPr lang="en-US" smtClean="0"/>
              <a:pPr/>
              <a:t>11/21/2012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82BF-D877-4517-A85F-142AB7E64A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36C51-809C-4675-9EDA-DFD7353E1638}" type="datetimeFigureOut">
              <a:rPr lang="en-US" smtClean="0"/>
              <a:pPr/>
              <a:t>11/21/2012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82BF-D877-4517-A85F-142AB7E64A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36C51-809C-4675-9EDA-DFD7353E1638}" type="datetimeFigureOut">
              <a:rPr lang="en-US" smtClean="0"/>
              <a:pPr/>
              <a:t>11/21/2012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82BF-D877-4517-A85F-142AB7E64A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36C51-809C-4675-9EDA-DFD7353E1638}" type="datetimeFigureOut">
              <a:rPr lang="en-US" smtClean="0"/>
              <a:pPr/>
              <a:t>11/21/2012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82BF-D877-4517-A85F-142AB7E64A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36C51-809C-4675-9EDA-DFD7353E1638}" type="datetimeFigureOut">
              <a:rPr lang="en-US" smtClean="0"/>
              <a:pPr/>
              <a:t>11/21/2012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82BF-D877-4517-A85F-142AB7E64A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36C51-809C-4675-9EDA-DFD7353E1638}" type="datetimeFigureOut">
              <a:rPr lang="en-US" smtClean="0"/>
              <a:pPr/>
              <a:t>11/21/2012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82BF-D877-4517-A85F-142AB7E64A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36C51-809C-4675-9EDA-DFD7353E1638}" type="datetimeFigureOut">
              <a:rPr lang="en-US" smtClean="0"/>
              <a:pPr/>
              <a:t>11/21/2012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82BF-D877-4517-A85F-142AB7E64A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36C51-809C-4675-9EDA-DFD7353E1638}" type="datetimeFigureOut">
              <a:rPr lang="en-US" smtClean="0"/>
              <a:pPr/>
              <a:t>11/21/2012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82BF-D877-4517-A85F-142AB7E64A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36C51-809C-4675-9EDA-DFD7353E1638}" type="datetimeFigureOut">
              <a:rPr lang="en-US" smtClean="0"/>
              <a:pPr/>
              <a:t>11/21/2012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82BF-D877-4517-A85F-142AB7E64A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36C51-809C-4675-9EDA-DFD7353E1638}" type="datetimeFigureOut">
              <a:rPr lang="en-US" smtClean="0"/>
              <a:pPr/>
              <a:t>11/21/2012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D82BF-D877-4517-A85F-142AB7E64A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36C51-809C-4675-9EDA-DFD7353E1638}" type="datetimeFigureOut">
              <a:rPr lang="en-US" smtClean="0"/>
              <a:pPr/>
              <a:t>11/21/2012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B6D82BF-D877-4517-A85F-142AB7E64AC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7336C51-809C-4675-9EDA-DFD7353E1638}" type="datetimeFigureOut">
              <a:rPr lang="en-US" smtClean="0"/>
              <a:pPr/>
              <a:t>11/21/2012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B6D82BF-D877-4517-A85F-142AB7E64AC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7526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Arkansas Better Chance</a:t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Update </a:t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Early Childhood Permanent Subcommittee 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November 26, 2012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Division of Child Care and Early Childhood Education</a:t>
            </a:r>
          </a:p>
          <a:p>
            <a:r>
              <a:rPr lang="en-US" dirty="0" smtClean="0"/>
              <a:t>www.arkansas.gov/childcare/</a:t>
            </a:r>
          </a:p>
          <a:p>
            <a:r>
              <a:rPr lang="en-US" dirty="0" smtClean="0"/>
              <a:t> 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Teacher Qualifications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Doctorate	1%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Master’s 	15%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Bachelor’s	73%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Associate’s	9%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Child Development Associate Credential	2%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Child Assessment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5737" y="1574202"/>
            <a:ext cx="6856663" cy="459799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National Perspective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Arkansas has been recognized by the National Institute for Early Education Research since 2004 for quality standards in state funded pre-k receiving either a 10/10 or 9/10.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/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National Institute of Early Education Research has ranked Arkansas in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The State of Pre-K 2011 Yearbook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· 4th in the nation for access to 3-year-olds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· 10th in the nation for access to 4-year-olds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· 9 out of 10 quality standards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www.nieer.org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Brain Development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 descr="skills-3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5800" y="1981200"/>
            <a:ext cx="7543800" cy="4495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533400"/>
            <a:ext cx="8229600" cy="868363"/>
          </a:xfrm>
        </p:spPr>
        <p:txBody>
          <a:bodyPr/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History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524000"/>
            <a:ext cx="8305800" cy="5334000"/>
          </a:xfrm>
        </p:spPr>
        <p:txBody>
          <a:bodyPr/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Act 212 of 1991 created Arkansas Better Chance (ABC) with funding of $10 million.</a:t>
            </a:r>
          </a:p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Purpose was to provide quality early education opportunities to children birth through 5 years with variety of developmental and economic risk factors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History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72048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lnSpc>
                <a:spcPct val="90000"/>
              </a:lnSpc>
              <a:buClr>
                <a:srgbClr val="FF0000"/>
              </a:buCl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In 2002, the following program quality model was adopted based on early childhood research.</a:t>
            </a:r>
          </a:p>
          <a:p>
            <a:pPr>
              <a:lnSpc>
                <a:spcPct val="90000"/>
              </a:lnSpc>
              <a:buClr>
                <a:srgbClr val="FF0000"/>
              </a:buClr>
            </a:pP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Clr>
                <a:srgbClr val="FF0000"/>
              </a:buCl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Core components include:</a:t>
            </a:r>
          </a:p>
          <a:p>
            <a:pPr lvl="1">
              <a:lnSpc>
                <a:spcPct val="90000"/>
              </a:lnSpc>
              <a:buClr>
                <a:srgbClr val="FF0000"/>
              </a:buClr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staff qualifications and compensation</a:t>
            </a:r>
          </a:p>
          <a:p>
            <a:pPr lvl="1">
              <a:lnSpc>
                <a:spcPct val="90000"/>
              </a:lnSpc>
              <a:buClr>
                <a:srgbClr val="FF0000"/>
              </a:buClr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low student to teacher ratio (1:10)</a:t>
            </a:r>
          </a:p>
          <a:p>
            <a:pPr lvl="1">
              <a:lnSpc>
                <a:spcPct val="90000"/>
              </a:lnSpc>
              <a:buClr>
                <a:srgbClr val="FF0000"/>
              </a:buClr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health and development screenings</a:t>
            </a:r>
          </a:p>
          <a:p>
            <a:pPr lvl="1">
              <a:lnSpc>
                <a:spcPct val="90000"/>
              </a:lnSpc>
              <a:buClr>
                <a:srgbClr val="FF0000"/>
              </a:buClr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meaningful parent and community engagement activities</a:t>
            </a:r>
          </a:p>
          <a:p>
            <a:pPr lvl="1">
              <a:lnSpc>
                <a:spcPct val="90000"/>
              </a:lnSpc>
              <a:buClr>
                <a:srgbClr val="FF0000"/>
              </a:buClr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proven curricula</a:t>
            </a:r>
          </a:p>
          <a:p>
            <a:pPr lvl="1">
              <a:lnSpc>
                <a:spcPct val="90000"/>
              </a:lnSpc>
              <a:buClr>
                <a:srgbClr val="FF0000"/>
              </a:buClr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Arkansas requires the Environmental Rating Scales for state pre-k programs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533400"/>
            <a:ext cx="8229600" cy="868363"/>
          </a:xfrm>
          <a:solidFill>
            <a:schemeClr val="bg1"/>
          </a:solidFill>
          <a:ln>
            <a:noFill/>
          </a:ln>
        </p:spPr>
        <p:txBody>
          <a:bodyPr/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History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524000"/>
            <a:ext cx="8305800" cy="49530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Act 49 of 2003 expanded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ABC 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creating the state funded pre-K program--ABC for School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Success targeting 3 and 4 year olds below 200% federal poverty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At that time,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the Legislature made 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a commitment to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fund up to $100 million new dollars-$103.5 Million State funding/$7.5 Million Federal</a:t>
            </a:r>
          </a:p>
          <a:p>
            <a:pPr>
              <a:lnSpc>
                <a:spcPct val="90000"/>
              </a:lnSpc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The funding targeted approximately 70% of 3 and 4 year olds below 200% federal poverty</a:t>
            </a:r>
          </a:p>
          <a:p>
            <a:pPr>
              <a:lnSpc>
                <a:spcPct val="90000"/>
              </a:lnSpc>
            </a:pPr>
            <a:endParaRPr lang="en-US" sz="3600" b="1" dirty="0">
              <a:latin typeface="Arial Narrow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Funding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685800" y="1981200"/>
          <a:ext cx="7134225" cy="3829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Children Served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ABC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Delivery Model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Diverse delivery model </a:t>
            </a:r>
          </a:p>
          <a:p>
            <a:pPr lvl="1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School Districts</a:t>
            </a:r>
          </a:p>
          <a:p>
            <a:pPr lvl="1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Educational Cooperatives</a:t>
            </a:r>
          </a:p>
          <a:p>
            <a:pPr lvl="1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State Universities</a:t>
            </a:r>
          </a:p>
          <a:p>
            <a:pPr lvl="1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For Profit and Non-profit Community Based early childhood programs</a:t>
            </a:r>
          </a:p>
          <a:p>
            <a:pPr lvl="1">
              <a:buFont typeface="Arial" pitchFamily="34" charset="0"/>
              <a:buChar char="•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Program model</a:t>
            </a:r>
          </a:p>
          <a:p>
            <a:pPr lvl="2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Center based</a:t>
            </a:r>
          </a:p>
          <a:p>
            <a:pPr lvl="2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Home based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Arial" pitchFamily="34" charset="0"/>
              <a:buChar char="•"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Program Information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Total Agencies:	275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School districts/educational cooperatives make up more than half.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Center Based		86%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Total Sites:	560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Total Classrooms: 	1,250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Full Day:	178 days, 7 hours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Per Child Funding: State-$4,860 (60%), 40% Local Match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Home Based 		14%	 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Per Child Funding: State-$1,750 (60%), 40% Local Match</a:t>
            </a: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IconOverlay xmlns="http://schemas.microsoft.com/sharepoint/v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B2ED57DFC55F42BB00BB5B4AB0CA42" ma:contentTypeVersion="3" ma:contentTypeDescription="Create a new document." ma:contentTypeScope="" ma:versionID="e6ae07567a325d5b840d1ea135b70e9b">
  <xsd:schema xmlns:xsd="http://www.w3.org/2001/XMLSchema" xmlns:xs="http://www.w3.org/2001/XMLSchema" xmlns:p="http://schemas.microsoft.com/office/2006/metadata/properties" xmlns:ns2="http://schemas.microsoft.com/sharepoint/v4" xmlns:ns3="16de58f0-8742-410d-b579-165f1627d21d" targetNamespace="http://schemas.microsoft.com/office/2006/metadata/properties" ma:root="true" ma:fieldsID="ec41ebc4ede6e2456d8d9a1b6339c5cd" ns2:_="" ns3:_="">
    <xsd:import namespace="http://schemas.microsoft.com/sharepoint/v4"/>
    <xsd:import namespace="16de58f0-8742-410d-b579-165f1627d21d"/>
    <xsd:element name="properties">
      <xsd:complexType>
        <xsd:sequence>
          <xsd:element name="documentManagement">
            <xsd:complexType>
              <xsd:all>
                <xsd:element ref="ns2:IconOverla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8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de58f0-8742-410d-b579-165f1627d21d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18E045B-09F5-42F3-8572-0D9971CFF781}"/>
</file>

<file path=customXml/itemProps2.xml><?xml version="1.0" encoding="utf-8"?>
<ds:datastoreItem xmlns:ds="http://schemas.openxmlformats.org/officeDocument/2006/customXml" ds:itemID="{D9F03547-1AA4-4480-8ACF-4ABF3EB7F220}"/>
</file>

<file path=customXml/itemProps3.xml><?xml version="1.0" encoding="utf-8"?>
<ds:datastoreItem xmlns:ds="http://schemas.openxmlformats.org/officeDocument/2006/customXml" ds:itemID="{A547E71D-C0A7-4578-A70A-259972C0DE09}"/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957</TotalTime>
  <Words>318</Words>
  <Application>Microsoft Office PowerPoint</Application>
  <PresentationFormat>On-screen Show (4:3)</PresentationFormat>
  <Paragraphs>82</Paragraphs>
  <Slides>12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Arkansas Better Chance Update  </vt:lpstr>
      <vt:lpstr>Brain Development </vt:lpstr>
      <vt:lpstr>History</vt:lpstr>
      <vt:lpstr>History</vt:lpstr>
      <vt:lpstr>History</vt:lpstr>
      <vt:lpstr>Funding</vt:lpstr>
      <vt:lpstr>Children Served</vt:lpstr>
      <vt:lpstr>ABC Delivery Model</vt:lpstr>
      <vt:lpstr>Program Information</vt:lpstr>
      <vt:lpstr>Teacher Qualifications</vt:lpstr>
      <vt:lpstr>Child Assessment</vt:lpstr>
      <vt:lpstr>National Perspective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Arkansas Better Chance</dc:title>
  <dc:creator>DHS</dc:creator>
  <cp:lastModifiedBy>Juanita C. Giles</cp:lastModifiedBy>
  <cp:revision>903</cp:revision>
  <dcterms:created xsi:type="dcterms:W3CDTF">2012-11-19T15:37:48Z</dcterms:created>
  <dcterms:modified xsi:type="dcterms:W3CDTF">2012-11-21T14:27:48Z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0x01010082B2ED57DFC55F42BB00BB5B4AB0CA42</vt:lpwstr>
  </property>
  <property fmtid="{D5CDD505-2E9C-101B-9397-08002B2CF9AE}" pid="3" name="Order">
    <vt:r8>2272200</vt:r8>
  </property>
  <property fmtid="{D5CDD505-2E9C-101B-9397-08002B2CF9AE}" pid="4" name="TemplateUrl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xd_Signature">
    <vt:bool>false</vt:bool>
  </property>
  <property fmtid="{D5CDD505-2E9C-101B-9397-08002B2CF9AE}" pid="8" name="xd_ProgID">
    <vt:lpwstr/>
  </property>
  <property fmtid="{D5CDD505-2E9C-101B-9397-08002B2CF9AE}" pid="9" name="URL">
    <vt:lpwstr/>
  </property>
</Properties>
</file>