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306" r:id="rId3"/>
    <p:sldId id="257" r:id="rId4"/>
    <p:sldId id="261" r:id="rId5"/>
    <p:sldId id="263" r:id="rId6"/>
    <p:sldId id="260" r:id="rId7"/>
    <p:sldId id="258" r:id="rId8"/>
    <p:sldId id="259" r:id="rId9"/>
    <p:sldId id="264" r:id="rId10"/>
    <p:sldId id="265" r:id="rId11"/>
    <p:sldId id="276" r:id="rId12"/>
    <p:sldId id="262" r:id="rId13"/>
    <p:sldId id="307" r:id="rId14"/>
    <p:sldId id="279" r:id="rId15"/>
    <p:sldId id="271" r:id="rId16"/>
    <p:sldId id="268" r:id="rId17"/>
    <p:sldId id="272" r:id="rId18"/>
    <p:sldId id="270" r:id="rId19"/>
    <p:sldId id="275" r:id="rId20"/>
    <p:sldId id="274" r:id="rId21"/>
    <p:sldId id="281" r:id="rId22"/>
    <p:sldId id="267" r:id="rId23"/>
    <p:sldId id="278" r:id="rId24"/>
    <p:sldId id="308" r:id="rId25"/>
    <p:sldId id="296" r:id="rId26"/>
    <p:sldId id="297" r:id="rId27"/>
    <p:sldId id="304" r:id="rId28"/>
    <p:sldId id="302" r:id="rId29"/>
    <p:sldId id="303" r:id="rId30"/>
    <p:sldId id="309" r:id="rId31"/>
    <p:sldId id="291" r:id="rId32"/>
    <p:sldId id="29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barChart>
        <c:barDir val="col"/>
        <c:grouping val="clustered"/>
        <c:ser>
          <c:idx val="1"/>
          <c:order val="0"/>
          <c:tx>
            <c:strRef>
              <c:f>Sheet1!$C$1</c:f>
              <c:strCache>
                <c:ptCount val="1"/>
                <c:pt idx="0">
                  <c:v>1/2 year or Less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Critical Reading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425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1 Year FL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Critical Reading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441</c:v>
                </c:pt>
              </c:numCache>
            </c:numRef>
          </c:val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2 Years FL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Critical Reading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472</c:v>
                </c:pt>
              </c:numCache>
            </c:numRef>
          </c:val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3 Years FL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Critical Reading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513</c:v>
                </c:pt>
              </c:numCache>
            </c:numRef>
          </c:val>
        </c:ser>
        <c:ser>
          <c:idx val="5"/>
          <c:order val="4"/>
          <c:tx>
            <c:strRef>
              <c:f>Sheet1!$G$1</c:f>
              <c:strCache>
                <c:ptCount val="1"/>
                <c:pt idx="0">
                  <c:v>4 Years FL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Critical Reading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555</c:v>
                </c:pt>
              </c:numCache>
            </c:numRef>
          </c:val>
        </c:ser>
        <c:ser>
          <c:idx val="6"/>
          <c:order val="5"/>
          <c:tx>
            <c:strRef>
              <c:f>Sheet1!$H$1</c:f>
              <c:strCache>
                <c:ptCount val="1"/>
                <c:pt idx="0">
                  <c:v>4+ Years FL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Critical Reading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553</c:v>
                </c:pt>
              </c:numCache>
            </c:numRef>
          </c:val>
        </c:ser>
        <c:ser>
          <c:idx val="7"/>
          <c:order val="6"/>
          <c:tx>
            <c:strRef>
              <c:f>Sheet1!$I$1</c:f>
              <c:strCache>
                <c:ptCount val="1"/>
                <c:pt idx="0">
                  <c:v>AP/Honors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Critical Reading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574</c:v>
                </c:pt>
              </c:numCache>
            </c:numRef>
          </c:val>
        </c:ser>
        <c:ser>
          <c:idx val="8"/>
          <c:order val="7"/>
          <c:tx>
            <c:strRef>
              <c:f>Sheet1!$J$1</c:f>
              <c:strCache>
                <c:ptCount val="1"/>
                <c:pt idx="0">
                  <c:v>No Response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Critical Reading</c:v>
                </c:pt>
              </c:strCache>
            </c:strRef>
          </c:cat>
          <c:val>
            <c:numRef>
              <c:f>Sheet1!$J$2</c:f>
              <c:numCache>
                <c:formatCode>General</c:formatCode>
                <c:ptCount val="1"/>
                <c:pt idx="0">
                  <c:v>473</c:v>
                </c:pt>
              </c:numCache>
            </c:numRef>
          </c:val>
        </c:ser>
        <c:dLbls>
          <c:showVal val="1"/>
        </c:dLbls>
        <c:overlap val="-25"/>
        <c:axId val="65002880"/>
        <c:axId val="65037440"/>
      </c:barChart>
      <c:catAx>
        <c:axId val="65002880"/>
        <c:scaling>
          <c:orientation val="minMax"/>
        </c:scaling>
        <c:axPos val="b"/>
        <c:majorTickMark val="none"/>
        <c:tickLblPos val="nextTo"/>
        <c:crossAx val="65037440"/>
        <c:crosses val="autoZero"/>
        <c:auto val="1"/>
        <c:lblAlgn val="ctr"/>
        <c:lblOffset val="100"/>
      </c:catAx>
      <c:valAx>
        <c:axId val="65037440"/>
        <c:scaling>
          <c:orientation val="minMax"/>
        </c:scaling>
        <c:delete val="1"/>
        <c:axPos val="l"/>
        <c:numFmt formatCode="General" sourceLinked="1"/>
        <c:tickLblPos val="none"/>
        <c:crossAx val="65002880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barChart>
        <c:barDir val="col"/>
        <c:grouping val="clustered"/>
        <c:ser>
          <c:idx val="1"/>
          <c:order val="0"/>
          <c:tx>
            <c:strRef>
              <c:f>Sheet1!$C$1</c:f>
              <c:strCache>
                <c:ptCount val="1"/>
                <c:pt idx="0">
                  <c:v>1/2 year or Less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Critical Reading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429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1 Year FL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Critical Reading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466</c:v>
                </c:pt>
              </c:numCache>
            </c:numRef>
          </c:val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2 Years FL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Critical Reading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556</c:v>
                </c:pt>
              </c:numCache>
            </c:numRef>
          </c:val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3 Years FL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Critical Reading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579</c:v>
                </c:pt>
              </c:numCache>
            </c:numRef>
          </c:val>
        </c:ser>
        <c:ser>
          <c:idx val="5"/>
          <c:order val="4"/>
          <c:tx>
            <c:strRef>
              <c:f>Sheet1!$G$1</c:f>
              <c:strCache>
                <c:ptCount val="1"/>
                <c:pt idx="0">
                  <c:v>4 Years FL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Critical Reading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608</c:v>
                </c:pt>
              </c:numCache>
            </c:numRef>
          </c:val>
        </c:ser>
        <c:ser>
          <c:idx val="6"/>
          <c:order val="5"/>
          <c:tx>
            <c:strRef>
              <c:f>Sheet1!$H$1</c:f>
              <c:strCache>
                <c:ptCount val="1"/>
                <c:pt idx="0">
                  <c:v>4+ Years FL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Critical Reading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608</c:v>
                </c:pt>
              </c:numCache>
            </c:numRef>
          </c:val>
        </c:ser>
        <c:ser>
          <c:idx val="7"/>
          <c:order val="6"/>
          <c:tx>
            <c:strRef>
              <c:f>Sheet1!$I$1</c:f>
              <c:strCache>
                <c:ptCount val="1"/>
                <c:pt idx="0">
                  <c:v>AP/Honors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Critical Reading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615</c:v>
                </c:pt>
              </c:numCache>
            </c:numRef>
          </c:val>
        </c:ser>
        <c:ser>
          <c:idx val="8"/>
          <c:order val="7"/>
          <c:tx>
            <c:strRef>
              <c:f>Sheet1!$J$1</c:f>
              <c:strCache>
                <c:ptCount val="1"/>
                <c:pt idx="0">
                  <c:v>No Response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Critical Reading</c:v>
                </c:pt>
              </c:strCache>
            </c:strRef>
          </c:cat>
          <c:val>
            <c:numRef>
              <c:f>Sheet1!$J$2</c:f>
              <c:numCache>
                <c:formatCode>General</c:formatCode>
                <c:ptCount val="1"/>
                <c:pt idx="0">
                  <c:v>551</c:v>
                </c:pt>
              </c:numCache>
            </c:numRef>
          </c:val>
        </c:ser>
        <c:dLbls>
          <c:showVal val="1"/>
        </c:dLbls>
        <c:overlap val="-25"/>
        <c:axId val="85289984"/>
        <c:axId val="85308160"/>
      </c:barChart>
      <c:catAx>
        <c:axId val="85289984"/>
        <c:scaling>
          <c:orientation val="minMax"/>
        </c:scaling>
        <c:axPos val="b"/>
        <c:majorTickMark val="none"/>
        <c:tickLblPos val="nextTo"/>
        <c:crossAx val="85308160"/>
        <c:crosses val="autoZero"/>
        <c:auto val="1"/>
        <c:lblAlgn val="ctr"/>
        <c:lblOffset val="100"/>
      </c:catAx>
      <c:valAx>
        <c:axId val="8530816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5289984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barChart>
        <c:barDir val="col"/>
        <c:grouping val="clustered"/>
        <c:ser>
          <c:idx val="1"/>
          <c:order val="0"/>
          <c:tx>
            <c:strRef>
              <c:f>Sheet1!$C$1</c:f>
              <c:strCache>
                <c:ptCount val="1"/>
                <c:pt idx="0">
                  <c:v>1/2 year or Less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Writing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415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1 Year FL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Writing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427</c:v>
                </c:pt>
              </c:numCache>
            </c:numRef>
          </c:val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2 Years FL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Writing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458</c:v>
                </c:pt>
              </c:numCache>
            </c:numRef>
          </c:val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3 Years FL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Writing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505</c:v>
                </c:pt>
              </c:numCache>
            </c:numRef>
          </c:val>
        </c:ser>
        <c:ser>
          <c:idx val="5"/>
          <c:order val="4"/>
          <c:tx>
            <c:strRef>
              <c:f>Sheet1!$G$1</c:f>
              <c:strCache>
                <c:ptCount val="1"/>
                <c:pt idx="0">
                  <c:v>4 Years FL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Writing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552</c:v>
                </c:pt>
              </c:numCache>
            </c:numRef>
          </c:val>
        </c:ser>
        <c:ser>
          <c:idx val="6"/>
          <c:order val="5"/>
          <c:tx>
            <c:strRef>
              <c:f>Sheet1!$H$1</c:f>
              <c:strCache>
                <c:ptCount val="1"/>
                <c:pt idx="0">
                  <c:v>4+ Years FL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Writing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552</c:v>
                </c:pt>
              </c:numCache>
            </c:numRef>
          </c:val>
        </c:ser>
        <c:ser>
          <c:idx val="7"/>
          <c:order val="6"/>
          <c:tx>
            <c:strRef>
              <c:f>Sheet1!$I$1</c:f>
              <c:strCache>
                <c:ptCount val="1"/>
                <c:pt idx="0">
                  <c:v>AP/Honors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Writing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571</c:v>
                </c:pt>
              </c:numCache>
            </c:numRef>
          </c:val>
        </c:ser>
        <c:ser>
          <c:idx val="8"/>
          <c:order val="7"/>
          <c:tx>
            <c:strRef>
              <c:f>Sheet1!$J$1</c:f>
              <c:strCache>
                <c:ptCount val="1"/>
                <c:pt idx="0">
                  <c:v>No Response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Writing</c:v>
                </c:pt>
              </c:strCache>
            </c:strRef>
          </c:cat>
          <c:val>
            <c:numRef>
              <c:f>Sheet1!$J$2</c:f>
              <c:numCache>
                <c:formatCode>General</c:formatCode>
                <c:ptCount val="1"/>
                <c:pt idx="0">
                  <c:v>467</c:v>
                </c:pt>
              </c:numCache>
            </c:numRef>
          </c:val>
        </c:ser>
        <c:dLbls>
          <c:showVal val="1"/>
        </c:dLbls>
        <c:overlap val="-25"/>
        <c:axId val="65092608"/>
        <c:axId val="65114880"/>
      </c:barChart>
      <c:catAx>
        <c:axId val="65092608"/>
        <c:scaling>
          <c:orientation val="minMax"/>
        </c:scaling>
        <c:axPos val="b"/>
        <c:majorTickMark val="none"/>
        <c:tickLblPos val="nextTo"/>
        <c:crossAx val="65114880"/>
        <c:crosses val="autoZero"/>
        <c:auto val="1"/>
        <c:lblAlgn val="ctr"/>
        <c:lblOffset val="100"/>
      </c:catAx>
      <c:valAx>
        <c:axId val="65114880"/>
        <c:scaling>
          <c:orientation val="minMax"/>
        </c:scaling>
        <c:delete val="1"/>
        <c:axPos val="l"/>
        <c:numFmt formatCode="General" sourceLinked="1"/>
        <c:tickLblPos val="none"/>
        <c:crossAx val="65092608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barChart>
        <c:barDir val="col"/>
        <c:grouping val="clustered"/>
        <c:ser>
          <c:idx val="1"/>
          <c:order val="0"/>
          <c:tx>
            <c:strRef>
              <c:f>Sheet1!$C$1</c:f>
              <c:strCache>
                <c:ptCount val="1"/>
                <c:pt idx="0">
                  <c:v>1/2 year or Less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Writing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427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1 Year FL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Writing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480</c:v>
                </c:pt>
              </c:numCache>
            </c:numRef>
          </c:val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2 Years FL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Writing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535</c:v>
                </c:pt>
              </c:numCache>
            </c:numRef>
          </c:val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3 Years FL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Writing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569</c:v>
                </c:pt>
              </c:numCache>
            </c:numRef>
          </c:val>
        </c:ser>
        <c:ser>
          <c:idx val="5"/>
          <c:order val="4"/>
          <c:tx>
            <c:strRef>
              <c:f>Sheet1!$G$1</c:f>
              <c:strCache>
                <c:ptCount val="1"/>
                <c:pt idx="0">
                  <c:v>4 Years FL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Writing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598</c:v>
                </c:pt>
              </c:numCache>
            </c:numRef>
          </c:val>
        </c:ser>
        <c:ser>
          <c:idx val="6"/>
          <c:order val="5"/>
          <c:tx>
            <c:strRef>
              <c:f>Sheet1!$H$1</c:f>
              <c:strCache>
                <c:ptCount val="1"/>
                <c:pt idx="0">
                  <c:v>4+ Years FL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Writing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574</c:v>
                </c:pt>
              </c:numCache>
            </c:numRef>
          </c:val>
        </c:ser>
        <c:ser>
          <c:idx val="7"/>
          <c:order val="6"/>
          <c:tx>
            <c:strRef>
              <c:f>Sheet1!$I$1</c:f>
              <c:strCache>
                <c:ptCount val="1"/>
                <c:pt idx="0">
                  <c:v>AP/Honors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Writing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602</c:v>
                </c:pt>
              </c:numCache>
            </c:numRef>
          </c:val>
        </c:ser>
        <c:ser>
          <c:idx val="8"/>
          <c:order val="7"/>
          <c:tx>
            <c:strRef>
              <c:f>Sheet1!$J$1</c:f>
              <c:strCache>
                <c:ptCount val="1"/>
                <c:pt idx="0">
                  <c:v>No Response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Writing</c:v>
                </c:pt>
              </c:strCache>
            </c:strRef>
          </c:cat>
          <c:val>
            <c:numRef>
              <c:f>Sheet1!$J$2</c:f>
              <c:numCache>
                <c:formatCode>General</c:formatCode>
                <c:ptCount val="1"/>
                <c:pt idx="0">
                  <c:v>542</c:v>
                </c:pt>
              </c:numCache>
            </c:numRef>
          </c:val>
        </c:ser>
        <c:dLbls>
          <c:showVal val="1"/>
        </c:dLbls>
        <c:overlap val="-25"/>
        <c:axId val="64890368"/>
        <c:axId val="64891904"/>
      </c:barChart>
      <c:catAx>
        <c:axId val="64890368"/>
        <c:scaling>
          <c:orientation val="minMax"/>
        </c:scaling>
        <c:axPos val="b"/>
        <c:majorTickMark val="none"/>
        <c:tickLblPos val="nextTo"/>
        <c:crossAx val="64891904"/>
        <c:crosses val="autoZero"/>
        <c:auto val="1"/>
        <c:lblAlgn val="ctr"/>
        <c:lblOffset val="100"/>
      </c:catAx>
      <c:valAx>
        <c:axId val="64891904"/>
        <c:scaling>
          <c:orientation val="minMax"/>
        </c:scaling>
        <c:delete val="1"/>
        <c:axPos val="l"/>
        <c:numFmt formatCode="General" sourceLinked="1"/>
        <c:tickLblPos val="none"/>
        <c:crossAx val="64890368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National</c:v>
                </c:pt>
              </c:strCache>
            </c:strRef>
          </c:tx>
          <c:cat>
            <c:strRef>
              <c:f>Sheet1!$A$2:$A$10</c:f>
              <c:strCache>
                <c:ptCount val="8"/>
                <c:pt idx="0">
                  <c:v>1/2 Year or Less</c:v>
                </c:pt>
                <c:pt idx="1">
                  <c:v>1 Year FL</c:v>
                </c:pt>
                <c:pt idx="2">
                  <c:v>2 Years FL</c:v>
                </c:pt>
                <c:pt idx="3">
                  <c:v>3 Years FL</c:v>
                </c:pt>
                <c:pt idx="4">
                  <c:v>4 Years FL</c:v>
                </c:pt>
                <c:pt idx="5">
                  <c:v>4+</c:v>
                </c:pt>
                <c:pt idx="6">
                  <c:v>AP/Honors</c:v>
                </c:pt>
                <c:pt idx="7">
                  <c:v>No Response</c:v>
                </c:pt>
              </c:strCache>
            </c:strRef>
          </c:cat>
          <c:val>
            <c:numRef>
              <c:f>Sheet1!$B$2:$B$10</c:f>
              <c:numCache>
                <c:formatCode>#,##0</c:formatCode>
                <c:ptCount val="9"/>
                <c:pt idx="0">
                  <c:v>54308</c:v>
                </c:pt>
                <c:pt idx="1">
                  <c:v>62362</c:v>
                </c:pt>
                <c:pt idx="2">
                  <c:v>397549</c:v>
                </c:pt>
                <c:pt idx="3">
                  <c:v>403904</c:v>
                </c:pt>
                <c:pt idx="4">
                  <c:v>298369</c:v>
                </c:pt>
                <c:pt idx="5">
                  <c:v>88960</c:v>
                </c:pt>
                <c:pt idx="6">
                  <c:v>266723</c:v>
                </c:pt>
                <c:pt idx="7">
                  <c:v>242547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Arkansas</a:t>
            </a:r>
            <a:endParaRPr lang="en-US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Foreign Language Student Breakdown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1/2 Year or Less</c:v>
                </c:pt>
                <c:pt idx="1">
                  <c:v>1 Year FL</c:v>
                </c:pt>
                <c:pt idx="2">
                  <c:v>2 Years FL</c:v>
                </c:pt>
                <c:pt idx="3">
                  <c:v>3 Years FL</c:v>
                </c:pt>
                <c:pt idx="4">
                  <c:v>4 Years FL</c:v>
                </c:pt>
                <c:pt idx="5">
                  <c:v>4+</c:v>
                </c:pt>
                <c:pt idx="6">
                  <c:v>AP/Honors</c:v>
                </c:pt>
                <c:pt idx="7">
                  <c:v>No Response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29</c:v>
                </c:pt>
                <c:pt idx="1">
                  <c:v>41</c:v>
                </c:pt>
                <c:pt idx="2">
                  <c:v>555</c:v>
                </c:pt>
                <c:pt idx="3">
                  <c:v>275</c:v>
                </c:pt>
                <c:pt idx="4">
                  <c:v>231</c:v>
                </c:pt>
                <c:pt idx="5">
                  <c:v>88</c:v>
                </c:pt>
                <c:pt idx="6">
                  <c:v>343</c:v>
                </c:pt>
                <c:pt idx="7">
                  <c:v>121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C8EEF-ED2F-4F93-A362-F0B62A658C56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C8DCD6-8AE4-436E-B0C3-F7B3B0CB3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C8EEF-ED2F-4F93-A362-F0B62A658C56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C8DCD6-8AE4-436E-B0C3-F7B3B0CB3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C8EEF-ED2F-4F93-A362-F0B62A658C56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C8DCD6-8AE4-436E-B0C3-F7B3B0CB3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C8EEF-ED2F-4F93-A362-F0B62A658C56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C8DCD6-8AE4-436E-B0C3-F7B3B0CB3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C8EEF-ED2F-4F93-A362-F0B62A658C56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C8DCD6-8AE4-436E-B0C3-F7B3B0CB3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C8EEF-ED2F-4F93-A362-F0B62A658C56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C8DCD6-8AE4-436E-B0C3-F7B3B0CB3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C8EEF-ED2F-4F93-A362-F0B62A658C56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C8DCD6-8AE4-436E-B0C3-F7B3B0CB3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C8EEF-ED2F-4F93-A362-F0B62A658C56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C8DCD6-8AE4-436E-B0C3-F7B3B0CB3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C8EEF-ED2F-4F93-A362-F0B62A658C56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C8DCD6-8AE4-436E-B0C3-F7B3B0CB3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C8EEF-ED2F-4F93-A362-F0B62A658C56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C8DCD6-8AE4-436E-B0C3-F7B3B0CB3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C8EEF-ED2F-4F93-A362-F0B62A658C56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C8DCD6-8AE4-436E-B0C3-F7B3B0CB34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5C8EEF-ED2F-4F93-A362-F0B62A658C56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3C8DCD6-8AE4-436E-B0C3-F7B3B0CB3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route21.p21.org/index.php?option=com_content&amp;view=article&amp;id=41&amp;Itemid=3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rofessionals.collegeboard.com/profdownload/cbs2011_total_group_report.pdf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rofessionals.collegeboard.com/profdownload/AR_11_03_03_01.pdf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rofessionals.collegeboard.com/profdownload/cbs2011_total_group_report.pdf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rofessionals.collegeboard.com/profdownload/AR_11_03_03_01.pdf" TargetMode="Externa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rofessionals.collegeboard.com/profdownload/cbs2011_total_group_report.pdf" TargetMode="Externa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rofessionals.collegeboard.com/profdownload/AR_11_03_03_01.pdf" TargetMode="Externa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.org/newsroom/data/2011/states.html#begincontent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he.state.mn.us/mPg.cfm?pageID=1439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ssfl.org/docs/States%20with%20Foreign%20Language%20Graduation%20Requirements%20-%20%20Revised%202010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t.org/research/policymakers/pdf/2004-3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t.org/research/policymakers/pdf/what_we_know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21.org/index.ph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rkansased.org/educators/curriculum/fl_frameworks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Foreign Language is an essential for college-bound students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Jennifer Deacon</a:t>
            </a:r>
          </a:p>
          <a:p>
            <a:r>
              <a:rPr lang="en-US" dirty="0" smtClean="0"/>
              <a:t>American Association of Teachers of French, Arkansas Chapter</a:t>
            </a:r>
          </a:p>
          <a:p>
            <a:r>
              <a:rPr lang="en-US" dirty="0" smtClean="0"/>
              <a:t>2011 Arkansas Foreign Language Teacher of the Year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Initiatives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927" t="43745" r="16486" b="34420"/>
          <a:stretch>
            <a:fillRect/>
          </a:stretch>
        </p:blipFill>
        <p:spPr bwMode="auto">
          <a:xfrm>
            <a:off x="685800" y="609600"/>
            <a:ext cx="571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438400"/>
            <a:ext cx="1143000" cy="8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362200"/>
            <a:ext cx="697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057400"/>
            <a:ext cx="93098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810000"/>
            <a:ext cx="97260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3733800"/>
            <a:ext cx="838200" cy="65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4572000"/>
            <a:ext cx="76686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0" y="2971800"/>
            <a:ext cx="914400" cy="7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38600" y="3505200"/>
            <a:ext cx="1138237" cy="69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0" y="3581400"/>
            <a:ext cx="990600" cy="77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4572000"/>
            <a:ext cx="87534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43400" y="2514600"/>
            <a:ext cx="990600" cy="77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62200" y="4724400"/>
            <a:ext cx="100304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62600" y="5105400"/>
            <a:ext cx="130007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15000" y="3886200"/>
            <a:ext cx="1066800" cy="83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90600" y="4648200"/>
            <a:ext cx="10698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1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133600" y="2362200"/>
            <a:ext cx="89203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858000" y="685800"/>
            <a:ext cx="1905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Arizona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Illinois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Iowa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Kansas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Kentucky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Louisiana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Maine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Massachusetts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Nevada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New Jersey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North Carolina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Ohio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South Dakota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South Carolina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West Virginia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Wisconsin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562600"/>
            <a:ext cx="8183880" cy="1051560"/>
          </a:xfrm>
        </p:spPr>
        <p:txBody>
          <a:bodyPr>
            <a:noAutofit/>
          </a:bodyPr>
          <a:lstStyle/>
          <a:p>
            <a:r>
              <a:rPr lang="en-US" sz="1800" dirty="0" smtClean="0">
                <a:hlinkClick r:id="rId2"/>
              </a:rPr>
              <a:t>http://route21.p21.org/index.php?option=com_content&amp;view=article&amp;id=41&amp;Itemid=35</a:t>
            </a:r>
            <a:endParaRPr lang="en-US" sz="1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t="17708" r="40000" b="4167"/>
          <a:stretch>
            <a:fillRect/>
          </a:stretch>
        </p:blipFill>
        <p:spPr bwMode="auto">
          <a:xfrm>
            <a:off x="762000" y="381000"/>
            <a:ext cx="7162800" cy="559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Children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3750" t="31250" r="8750" b="9375"/>
          <a:stretch>
            <a:fillRect/>
          </a:stretch>
        </p:blipFill>
        <p:spPr bwMode="auto">
          <a:xfrm>
            <a:off x="457200" y="5334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95400"/>
            <a:ext cx="8183880" cy="38862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Higher Academic Performance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"/>
            <a:ext cx="8183880" cy="1051560"/>
          </a:xfrm>
        </p:spPr>
        <p:txBody>
          <a:bodyPr/>
          <a:lstStyle/>
          <a:p>
            <a:r>
              <a:rPr lang="en-US" dirty="0" smtClean="0"/>
              <a:t>Higher SAT 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183880" cy="5257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200" dirty="0" smtClean="0"/>
              <a:t>   Comparison </a:t>
            </a:r>
            <a:r>
              <a:rPr lang="en-US" sz="2200" dirty="0" smtClean="0"/>
              <a:t>of verbal </a:t>
            </a:r>
            <a:r>
              <a:rPr lang="en-US" sz="2200" dirty="0" smtClean="0"/>
              <a:t>(SAT) and </a:t>
            </a:r>
            <a:r>
              <a:rPr lang="en-US" sz="2200" dirty="0" smtClean="0"/>
              <a:t>California Achievement Test (CAT) </a:t>
            </a:r>
            <a:r>
              <a:rPr lang="en-US" sz="2200" dirty="0" smtClean="0"/>
              <a:t>supported </a:t>
            </a:r>
            <a:r>
              <a:rPr lang="en-US" sz="2200" dirty="0" smtClean="0"/>
              <a:t>the conclusion that length of </a:t>
            </a:r>
            <a:r>
              <a:rPr lang="en-US" sz="2200" b="1" dirty="0" smtClean="0"/>
              <a:t>foreign language study was positively related to high SAT verbal scores</a:t>
            </a:r>
            <a:r>
              <a:rPr lang="en-US" sz="2200" dirty="0" smtClean="0"/>
              <a:t>.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   </a:t>
            </a:r>
            <a:r>
              <a:rPr lang="en-US" sz="2200" b="1" dirty="0" smtClean="0"/>
              <a:t>Regardless of economic background, students who study a foreign language perform better </a:t>
            </a:r>
            <a:r>
              <a:rPr lang="en-US" sz="2200" dirty="0" smtClean="0"/>
              <a:t>on the verbal section of the SAT than those who don’t; and the longer they study, the better they perform.</a:t>
            </a:r>
            <a:endParaRPr lang="en-US" sz="2200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2100" dirty="0" smtClean="0"/>
              <a:t>   Comparisons </a:t>
            </a:r>
            <a:r>
              <a:rPr lang="en-US" sz="2100" dirty="0" smtClean="0"/>
              <a:t>of eleventh grade Maryland students found </a:t>
            </a:r>
            <a:r>
              <a:rPr lang="en-US" sz="2100" dirty="0" smtClean="0"/>
              <a:t>that, </a:t>
            </a:r>
            <a:r>
              <a:rPr lang="en-US" sz="2100" b="1" dirty="0" smtClean="0"/>
              <a:t>students who study foreign language for longer periods of time will do better on various SAT sub-tests </a:t>
            </a:r>
            <a:r>
              <a:rPr lang="en-US" sz="2100" dirty="0" smtClean="0"/>
              <a:t>and on the SAT-Verbal as a </a:t>
            </a:r>
            <a:r>
              <a:rPr lang="en-US" sz="2100" dirty="0" smtClean="0"/>
              <a:t>whole.</a:t>
            </a:r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r>
              <a:rPr lang="en-US" sz="1800" dirty="0" smtClean="0"/>
              <a:t>Cooper, T. C. (1987). Foreign language study and SAT-verbal scores. </a:t>
            </a:r>
            <a:r>
              <a:rPr lang="en-US" sz="1800" i="1" dirty="0" smtClean="0"/>
              <a:t>Modern Language Journal, 71</a:t>
            </a:r>
            <a:r>
              <a:rPr lang="en-US" sz="1800" dirty="0" smtClean="0"/>
              <a:t>(4), 381-387. </a:t>
            </a:r>
          </a:p>
          <a:p>
            <a:pPr>
              <a:buNone/>
            </a:pPr>
            <a:r>
              <a:rPr lang="en-US" sz="1800" dirty="0" smtClean="0"/>
              <a:t>Eddy</a:t>
            </a:r>
            <a:r>
              <a:rPr lang="en-US" sz="1800" dirty="0" smtClean="0"/>
              <a:t>, P. A. (1981). </a:t>
            </a:r>
            <a:r>
              <a:rPr lang="en-US" sz="1800" i="1" dirty="0" smtClean="0"/>
              <a:t>The effect of foreign language study in high school on verbal ability as measured by the scholastic aptitude test-verbal. Final report</a:t>
            </a:r>
            <a:r>
              <a:rPr lang="en-US" sz="1800" dirty="0" smtClean="0"/>
              <a:t>. U.S.; District of Columbia.</a:t>
            </a:r>
          </a:p>
          <a:p>
            <a:pPr>
              <a:buNone/>
            </a:pPr>
            <a:endParaRPr lang="en-US" sz="1700" b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SAT Scores 2010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6096000"/>
            <a:ext cx="8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3"/>
              </a:rPr>
              <a:t>http://professionals.collegeboard.com/profdownload/cbs2011_total_group_report.pdf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Arkansas SAT scores 2010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685800" y="6019800"/>
            <a:ext cx="792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http://professionals.collegeboard.com/profdownload/AR_11_03_03_01.pdf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SAT Scores 2010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6096000"/>
            <a:ext cx="8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3"/>
              </a:rPr>
              <a:t>http://professionals.collegeboard.com/profdownload/cbs2011_total_group_report.pdf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Arkansas SAT scores 2010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685800" y="6019800"/>
            <a:ext cx="792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http://professionals.collegeboard.com/profdownload/AR_11_03_03_01.pdf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Foreign Language Student Breakdown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6096000"/>
            <a:ext cx="8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3"/>
              </a:rPr>
              <a:t>http://professionals.collegeboard.com/profdownload/cbs2011_total_group_report.pdf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95400"/>
            <a:ext cx="8183880" cy="38862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Foreign Language Initiatives</a:t>
            </a:r>
            <a:endParaRPr lang="en-US" sz="8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Foreign Language Student Breakdown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685800" y="6019800"/>
            <a:ext cx="792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http://professionals.collegeboard.com/profdownload/AR_11_03_03_01.pdf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0"/>
            <a:ext cx="8183880" cy="1051560"/>
          </a:xfrm>
        </p:spPr>
        <p:txBody>
          <a:bodyPr/>
          <a:lstStyle/>
          <a:p>
            <a:r>
              <a:rPr lang="en-US" dirty="0" smtClean="0"/>
              <a:t>Higher ACT 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83880" cy="5410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Analysis of the </a:t>
            </a:r>
            <a:r>
              <a:rPr lang="en-US" dirty="0" smtClean="0"/>
              <a:t>ACT </a:t>
            </a:r>
            <a:r>
              <a:rPr lang="en-US" dirty="0" smtClean="0"/>
              <a:t>scores of 17,451 students applying for college admission </a:t>
            </a:r>
            <a:r>
              <a:rPr lang="en-US" dirty="0" smtClean="0"/>
              <a:t>found </a:t>
            </a:r>
            <a:r>
              <a:rPr lang="en-US" dirty="0" smtClean="0"/>
              <a:t>that </a:t>
            </a:r>
            <a:r>
              <a:rPr lang="en-US" b="1" dirty="0" smtClean="0"/>
              <a:t>students </a:t>
            </a:r>
            <a:r>
              <a:rPr lang="en-US" b="1" dirty="0" smtClean="0"/>
              <a:t>who studied a foreign language </a:t>
            </a:r>
            <a:r>
              <a:rPr lang="en-US" b="1" dirty="0" smtClean="0"/>
              <a:t>in high </a:t>
            </a:r>
            <a:r>
              <a:rPr lang="en-US" b="1" dirty="0" smtClean="0"/>
              <a:t>school consistently </a:t>
            </a:r>
            <a:r>
              <a:rPr lang="en-US" b="1" dirty="0" smtClean="0"/>
              <a:t>scored higher on ACT </a:t>
            </a:r>
            <a:r>
              <a:rPr lang="en-US" dirty="0" smtClean="0"/>
              <a:t>English and mathematics components than did students who did </a:t>
            </a:r>
            <a:r>
              <a:rPr lang="en-US" dirty="0" smtClean="0"/>
              <a:t>not.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The </a:t>
            </a:r>
            <a:r>
              <a:rPr lang="en-US" dirty="0" smtClean="0"/>
              <a:t>result of a test at Southern Illinois University at Carbondale found that for each group, “gifted” and “non”,</a:t>
            </a:r>
            <a:r>
              <a:rPr lang="en-US" b="1" dirty="0" smtClean="0"/>
              <a:t> years of study led to improved composite ACT scores</a:t>
            </a:r>
            <a:r>
              <a:rPr lang="en-US" dirty="0" smtClean="0"/>
              <a:t>, with the highest effect on scores in the English subsection of the test. </a:t>
            </a: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1900" dirty="0" smtClean="0"/>
              <a:t>Olsen</a:t>
            </a:r>
            <a:r>
              <a:rPr lang="en-US" sz="1900" dirty="0" smtClean="0"/>
              <a:t>,  S.A., Brown, L.K. (1992). The </a:t>
            </a:r>
            <a:r>
              <a:rPr lang="en-US" sz="1900" dirty="0" smtClean="0"/>
              <a:t>relation between </a:t>
            </a:r>
            <a:r>
              <a:rPr lang="en-US" sz="1900" dirty="0" smtClean="0"/>
              <a:t>high school study of </a:t>
            </a:r>
            <a:r>
              <a:rPr lang="en-US" sz="1900" dirty="0" smtClean="0"/>
              <a:t>foreign languages </a:t>
            </a:r>
            <a:r>
              <a:rPr lang="en-US" sz="1900" dirty="0" smtClean="0"/>
              <a:t>and ACT English and </a:t>
            </a:r>
            <a:r>
              <a:rPr lang="en-US" sz="1900" dirty="0" smtClean="0"/>
              <a:t>mathematics performance</a:t>
            </a:r>
            <a:r>
              <a:rPr lang="en-US" sz="1900" dirty="0" smtClean="0"/>
              <a:t>. </a:t>
            </a:r>
            <a:r>
              <a:rPr lang="en-US" sz="1900" i="1" dirty="0" smtClean="0"/>
              <a:t>ADFL Bulletin, 23</a:t>
            </a:r>
            <a:r>
              <a:rPr lang="en-US" sz="1900" dirty="0" smtClean="0"/>
              <a:t>(3</a:t>
            </a:r>
            <a:r>
              <a:rPr lang="en-US" sz="1900" dirty="0" smtClean="0"/>
              <a:t>).</a:t>
            </a:r>
          </a:p>
          <a:p>
            <a:pPr>
              <a:buNone/>
            </a:pPr>
            <a:r>
              <a:rPr lang="en-US" sz="2000" dirty="0" err="1" smtClean="0"/>
              <a:t>Timpe</a:t>
            </a:r>
            <a:r>
              <a:rPr lang="en-US" sz="2000" dirty="0" smtClean="0"/>
              <a:t>, E. (1979). The effect of foreign language study on ACT scores. </a:t>
            </a:r>
            <a:r>
              <a:rPr lang="en-US" sz="2000" i="1" dirty="0" smtClean="0"/>
              <a:t>ADFL Bulletin, 11</a:t>
            </a:r>
            <a:r>
              <a:rPr lang="en-US" sz="2000" dirty="0" smtClean="0"/>
              <a:t>(2), 10-11.</a:t>
            </a:r>
          </a:p>
          <a:p>
            <a:pPr>
              <a:buNone/>
            </a:pPr>
            <a:endParaRPr lang="en-US" sz="19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83880" cy="1051560"/>
          </a:xfrm>
        </p:spPr>
        <p:txBody>
          <a:bodyPr/>
          <a:lstStyle/>
          <a:p>
            <a:r>
              <a:rPr lang="en-US" dirty="0" smtClean="0"/>
              <a:t>ACT Score Rankings by State 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285" t="18271" r="30679" b="8946"/>
          <a:stretch>
            <a:fillRect/>
          </a:stretch>
        </p:blipFill>
        <p:spPr bwMode="auto">
          <a:xfrm>
            <a:off x="2438400" y="1219200"/>
            <a:ext cx="419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6019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http://www.act.org/newsroom/data/2011/states.html#begincontent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http://www.ohe.state.mn.us/mPg.cfm?pageID=1439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WL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51248"/>
          </a:xfrm>
        </p:spPr>
        <p:txBody>
          <a:bodyPr>
            <a:normAutofit fontScale="77500" lnSpcReduction="20000"/>
          </a:bodyPr>
          <a:lstStyle/>
          <a:p>
            <a:r>
              <a:rPr lang="en-US" sz="3300" dirty="0" smtClean="0">
                <a:solidFill>
                  <a:schemeClr val="accent4">
                    <a:lumMod val="75000"/>
                  </a:schemeClr>
                </a:solidFill>
              </a:rPr>
              <a:t>Minnesota-local decision</a:t>
            </a:r>
          </a:p>
          <a:p>
            <a:r>
              <a:rPr lang="en-US" sz="3300" dirty="0" smtClean="0">
                <a:solidFill>
                  <a:schemeClr val="accent4">
                    <a:lumMod val="75000"/>
                  </a:schemeClr>
                </a:solidFill>
              </a:rPr>
              <a:t>Iowa-P21 State</a:t>
            </a:r>
          </a:p>
          <a:p>
            <a:r>
              <a:rPr lang="en-US" sz="3300" dirty="0" smtClean="0">
                <a:solidFill>
                  <a:schemeClr val="accent4">
                    <a:lumMod val="75000"/>
                  </a:schemeClr>
                </a:solidFill>
              </a:rPr>
              <a:t>Wisconsin-P21 State</a:t>
            </a:r>
          </a:p>
          <a:p>
            <a:r>
              <a:rPr lang="en-US" sz="3300" dirty="0" smtClean="0">
                <a:solidFill>
                  <a:schemeClr val="accent4">
                    <a:lumMod val="75000"/>
                  </a:schemeClr>
                </a:solidFill>
              </a:rPr>
              <a:t>Kansas-P21 </a:t>
            </a:r>
            <a:r>
              <a:rPr lang="en-US" sz="3300" dirty="0" smtClean="0">
                <a:solidFill>
                  <a:schemeClr val="accent4">
                    <a:lumMod val="75000"/>
                  </a:schemeClr>
                </a:solidFill>
              </a:rPr>
              <a:t>State, schools must offer WL, Students wishing to qualify as Regents Scholar and for Qualified Admissions require two (2) years.</a:t>
            </a:r>
          </a:p>
          <a:p>
            <a:r>
              <a:rPr lang="en-US" sz="3300" dirty="0" smtClean="0">
                <a:solidFill>
                  <a:schemeClr val="accent4">
                    <a:lumMod val="75000"/>
                  </a:schemeClr>
                </a:solidFill>
              </a:rPr>
              <a:t>South Dakota-P21 State</a:t>
            </a:r>
          </a:p>
          <a:p>
            <a:r>
              <a:rPr lang="en-US" sz="3300" dirty="0" smtClean="0">
                <a:solidFill>
                  <a:schemeClr val="accent4">
                    <a:lumMod val="75000"/>
                  </a:schemeClr>
                </a:solidFill>
              </a:rPr>
              <a:t>Utah-Required </a:t>
            </a:r>
            <a:r>
              <a:rPr lang="en-US" sz="3300" dirty="0" smtClean="0">
                <a:solidFill>
                  <a:schemeClr val="accent4">
                    <a:lumMod val="75000"/>
                  </a:schemeClr>
                </a:solidFill>
              </a:rPr>
              <a:t>for </a:t>
            </a:r>
            <a:r>
              <a:rPr lang="en-US" sz="3300" dirty="0" smtClean="0">
                <a:solidFill>
                  <a:schemeClr val="accent4">
                    <a:lumMod val="75000"/>
                  </a:schemeClr>
                </a:solidFill>
              </a:rPr>
              <a:t>upper College </a:t>
            </a:r>
            <a:r>
              <a:rPr lang="en-US" sz="3300" dirty="0" smtClean="0">
                <a:solidFill>
                  <a:schemeClr val="accent4">
                    <a:lumMod val="75000"/>
                  </a:schemeClr>
                </a:solidFill>
              </a:rPr>
              <a:t>Ready </a:t>
            </a:r>
            <a:r>
              <a:rPr lang="en-US" sz="3300" dirty="0" smtClean="0">
                <a:solidFill>
                  <a:schemeClr val="accent4">
                    <a:lumMod val="75000"/>
                  </a:schemeClr>
                </a:solidFill>
              </a:rPr>
              <a:t>Diploma.  Also required for the state </a:t>
            </a:r>
            <a:r>
              <a:rPr lang="en-US" sz="3300" dirty="0" smtClean="0">
                <a:solidFill>
                  <a:schemeClr val="accent4">
                    <a:lumMod val="75000"/>
                  </a:schemeClr>
                </a:solidFill>
              </a:rPr>
              <a:t>Regents </a:t>
            </a:r>
            <a:r>
              <a:rPr lang="en-US" sz="3300" dirty="0" smtClean="0">
                <a:solidFill>
                  <a:schemeClr val="accent4">
                    <a:lumMod val="75000"/>
                  </a:schemeClr>
                </a:solidFill>
              </a:rPr>
              <a:t>scholarship.</a:t>
            </a:r>
            <a:endParaRPr lang="en-US" sz="33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3300" dirty="0" smtClean="0">
                <a:solidFill>
                  <a:schemeClr val="accent4">
                    <a:lumMod val="75000"/>
                  </a:schemeClr>
                </a:solidFill>
              </a:rPr>
              <a:t>Ohio-P21 State, </a:t>
            </a:r>
            <a:r>
              <a:rPr lang="en-US" sz="3300" dirty="0" smtClean="0">
                <a:solidFill>
                  <a:schemeClr val="accent4">
                    <a:lumMod val="75000"/>
                  </a:schemeClr>
                </a:solidFill>
              </a:rPr>
              <a:t>requirement for an Honors </a:t>
            </a:r>
            <a:r>
              <a:rPr lang="en-US" sz="3300" dirty="0" smtClean="0">
                <a:solidFill>
                  <a:schemeClr val="accent4">
                    <a:lumMod val="75000"/>
                  </a:schemeClr>
                </a:solidFill>
              </a:rPr>
              <a:t>Diploma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60198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2"/>
              </a:rPr>
              <a:t>http://www.ncssfl.org/docs/States%20with%20Foreign%20Language%20Graduation%20Requirements%20-%20%20Revised%202010.pdf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83880" cy="38862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Courses Count</a:t>
            </a:r>
            <a:endParaRPr lang="en-US" sz="8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183880" cy="1051560"/>
          </a:xfrm>
        </p:spPr>
        <p:txBody>
          <a:bodyPr/>
          <a:lstStyle/>
          <a:p>
            <a:r>
              <a:rPr lang="en-US" dirty="0" smtClean="0"/>
              <a:t>College Readiness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83880" cy="41879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“Taking </a:t>
            </a:r>
            <a:r>
              <a:rPr lang="en-US" b="1" dirty="0" smtClean="0"/>
              <a:t>specific course sequences in high school has a direct effect on students’ ACT scores</a:t>
            </a:r>
            <a:r>
              <a:rPr lang="en-US" dirty="0" smtClean="0"/>
              <a:t>, and thus on their preparedness for college-level course work. </a:t>
            </a:r>
            <a:r>
              <a:rPr lang="en-US" b="1" dirty="0" smtClean="0"/>
              <a:t>In particular</a:t>
            </a:r>
            <a:r>
              <a:rPr lang="en-US" dirty="0" smtClean="0"/>
              <a:t>, taking a </a:t>
            </a:r>
            <a:r>
              <a:rPr lang="en-US" b="1" dirty="0" smtClean="0"/>
              <a:t>foreign language </a:t>
            </a:r>
            <a:r>
              <a:rPr lang="en-US" dirty="0" smtClean="0"/>
              <a:t>and upper-level mathematics and science courses is </a:t>
            </a:r>
            <a:r>
              <a:rPr lang="en-US" dirty="0" smtClean="0"/>
              <a:t>associated with significant increases in ACT English, Mathematics and Science scores. This is true regardless of students’ prior achievement and grade level at the time of testing.”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8674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Issues of College Readiness by ACT, 2004</a:t>
            </a:r>
          </a:p>
          <a:p>
            <a:r>
              <a:rPr lang="en-US" dirty="0" smtClean="0">
                <a:hlinkClick r:id="rId2"/>
              </a:rPr>
              <a:t>http://www.act.org/research/policymakers/pdf/2004-3.pdf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Courses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5604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3600" b="1" dirty="0" smtClean="0"/>
              <a:t>Cross-disciplinary </a:t>
            </a:r>
            <a:r>
              <a:rPr lang="en-US" sz="3600" b="1" dirty="0" smtClean="0"/>
              <a:t>benefits of specific </a:t>
            </a:r>
            <a:r>
              <a:rPr lang="en-US" sz="3600" b="1" dirty="0" smtClean="0"/>
              <a:t>courses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Taking </a:t>
            </a:r>
            <a:r>
              <a:rPr lang="en-US" sz="3600" dirty="0" smtClean="0"/>
              <a:t>at least one </a:t>
            </a:r>
            <a:r>
              <a:rPr lang="en-US" sz="3600" b="1" dirty="0" smtClean="0"/>
              <a:t>foreign language increased both achievement and the chances of being successful in college </a:t>
            </a:r>
            <a:r>
              <a:rPr lang="en-US" sz="3600" dirty="0" smtClean="0"/>
              <a:t>English Composition beyond the English sequence alone</a:t>
            </a:r>
            <a:r>
              <a:rPr lang="en-US" sz="3600" dirty="0" smtClean="0"/>
              <a:t>.”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Taking one or more </a:t>
            </a:r>
            <a:r>
              <a:rPr lang="en-US" sz="3600" b="1" dirty="0" smtClean="0"/>
              <a:t>foreign languages </a:t>
            </a:r>
            <a:r>
              <a:rPr lang="en-US" sz="3600" dirty="0" smtClean="0"/>
              <a:t>over and above English 9–11 </a:t>
            </a:r>
            <a:r>
              <a:rPr lang="en-US" sz="3600" b="1" dirty="0" smtClean="0"/>
              <a:t>increased students’ ACT English score </a:t>
            </a:r>
            <a:r>
              <a:rPr lang="en-US" sz="3600" dirty="0" smtClean="0"/>
              <a:t>by 1.1 points</a:t>
            </a:r>
            <a:r>
              <a:rPr lang="en-US" sz="3600" dirty="0" smtClean="0"/>
              <a:t>.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b="1" dirty="0" smtClean="0"/>
              <a:t>Foreign </a:t>
            </a:r>
            <a:r>
              <a:rPr lang="en-US" sz="3600" b="1" dirty="0" smtClean="0"/>
              <a:t>languages </a:t>
            </a:r>
            <a:r>
              <a:rPr lang="en-US" sz="3600" dirty="0" smtClean="0"/>
              <a:t>was typically associated with a </a:t>
            </a:r>
            <a:r>
              <a:rPr lang="en-US" sz="3600" b="1" dirty="0" smtClean="0"/>
              <a:t>9%  increase</a:t>
            </a:r>
            <a:r>
              <a:rPr lang="en-US" sz="3600" dirty="0" smtClean="0"/>
              <a:t> in students’ chances of </a:t>
            </a:r>
            <a:r>
              <a:rPr lang="en-US" sz="3600" b="1" dirty="0" smtClean="0"/>
              <a:t>meeting or exceeding the benchmark </a:t>
            </a:r>
            <a:r>
              <a:rPr lang="en-US" sz="3600" dirty="0" smtClean="0"/>
              <a:t>(to 87 percent).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60960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Courses Count:  Preparing Students for Post-Secondary </a:t>
            </a:r>
            <a:r>
              <a:rPr lang="en-US" dirty="0" err="1" smtClean="0"/>
              <a:t>Succss</a:t>
            </a:r>
            <a:r>
              <a:rPr lang="en-US" dirty="0" smtClean="0"/>
              <a:t>: ACT Policy Report 2005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83880" cy="1051560"/>
          </a:xfrm>
        </p:spPr>
        <p:txBody>
          <a:bodyPr/>
          <a:lstStyle/>
          <a:p>
            <a:r>
              <a:rPr lang="en-US" dirty="0" smtClean="0"/>
              <a:t>College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83880" cy="48006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3200" dirty="0" smtClean="0"/>
              <a:t>  </a:t>
            </a:r>
            <a:r>
              <a:rPr lang="en-US" sz="4400" dirty="0" smtClean="0"/>
              <a:t>“Students </a:t>
            </a:r>
            <a:r>
              <a:rPr lang="en-US" sz="4400" dirty="0" smtClean="0"/>
              <a:t>who take higher-level English courses and a </a:t>
            </a:r>
            <a:r>
              <a:rPr lang="en-US" sz="4400" b="1" dirty="0" smtClean="0"/>
              <a:t>foreign language</a:t>
            </a:r>
            <a:r>
              <a:rPr lang="en-US" sz="4400" dirty="0" smtClean="0"/>
              <a:t> </a:t>
            </a:r>
            <a:r>
              <a:rPr lang="en-US" sz="4400" dirty="0" smtClean="0"/>
              <a:t>in high </a:t>
            </a:r>
            <a:r>
              <a:rPr lang="en-US" sz="4400" dirty="0" smtClean="0"/>
              <a:t>school are </a:t>
            </a:r>
            <a:r>
              <a:rPr lang="en-US" sz="4400" b="1" dirty="0" smtClean="0"/>
              <a:t>less likely to need remediation in English </a:t>
            </a:r>
            <a:r>
              <a:rPr lang="en-US" sz="4400" dirty="0" smtClean="0"/>
              <a:t>than those </a:t>
            </a:r>
            <a:r>
              <a:rPr lang="en-US" sz="4400" dirty="0" smtClean="0"/>
              <a:t>who do </a:t>
            </a:r>
            <a:r>
              <a:rPr lang="en-US" sz="4400" dirty="0" smtClean="0"/>
              <a:t>not take these courses (by up to </a:t>
            </a:r>
            <a:r>
              <a:rPr lang="en-US" sz="4400" dirty="0" smtClean="0"/>
              <a:t>31 percentage points), </a:t>
            </a:r>
            <a:r>
              <a:rPr lang="en-US" sz="4400" dirty="0" smtClean="0"/>
              <a:t>regardless </a:t>
            </a:r>
            <a:r>
              <a:rPr lang="en-US" sz="4400" dirty="0" smtClean="0"/>
              <a:t>of gender</a:t>
            </a:r>
            <a:r>
              <a:rPr lang="en-US" sz="4400" dirty="0" smtClean="0"/>
              <a:t>, race/ethnicity, or family income</a:t>
            </a:r>
            <a:r>
              <a:rPr lang="en-US" sz="4400" dirty="0" smtClean="0"/>
              <a:t>.”</a:t>
            </a:r>
          </a:p>
          <a:p>
            <a:pPr>
              <a:buNone/>
            </a:pPr>
            <a:endParaRPr lang="en-US" sz="4400" b="1" i="1" dirty="0" smtClean="0"/>
          </a:p>
          <a:p>
            <a:pPr>
              <a:buNone/>
            </a:pPr>
            <a:r>
              <a:rPr lang="en-US" sz="4400" dirty="0" smtClean="0"/>
              <a:t>   There </a:t>
            </a:r>
            <a:r>
              <a:rPr lang="en-US" sz="4400" dirty="0" smtClean="0"/>
              <a:t>is a correlation between high school </a:t>
            </a:r>
            <a:r>
              <a:rPr lang="en-US" sz="4400" dirty="0" smtClean="0"/>
              <a:t>foreign language </a:t>
            </a:r>
            <a:r>
              <a:rPr lang="en-US" sz="4400" dirty="0" smtClean="0"/>
              <a:t>study and higher academic </a:t>
            </a:r>
            <a:r>
              <a:rPr lang="en-US" sz="4400" dirty="0" smtClean="0"/>
              <a:t>performance at </a:t>
            </a:r>
            <a:r>
              <a:rPr lang="en-US" sz="4400" dirty="0" smtClean="0"/>
              <a:t>the college </a:t>
            </a:r>
            <a:r>
              <a:rPr lang="en-US" sz="4400" dirty="0" smtClean="0"/>
              <a:t>level stating that </a:t>
            </a:r>
            <a:r>
              <a:rPr lang="en-US" sz="4400" b="1" dirty="0" smtClean="0"/>
              <a:t>students who studied foreign language perform better academically </a:t>
            </a:r>
            <a:r>
              <a:rPr lang="en-US" sz="4400" dirty="0" smtClean="0"/>
              <a:t>in college than students of equal academic ability who do not take a foreign language.  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2300" dirty="0" smtClean="0"/>
              <a:t>Wiley, P. D. (1985). High school foreign language study and college academic performance. </a:t>
            </a:r>
            <a:r>
              <a:rPr lang="en-US" sz="2300" i="1" dirty="0" smtClean="0"/>
              <a:t>Classical Outlook, 62</a:t>
            </a:r>
            <a:r>
              <a:rPr lang="en-US" sz="2300" dirty="0" smtClean="0"/>
              <a:t>(2), 33-36</a:t>
            </a:r>
            <a:r>
              <a:rPr lang="en-US" sz="2300" dirty="0" smtClean="0"/>
              <a:t>.</a:t>
            </a:r>
            <a:endParaRPr lang="en-US" sz="23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1000" y="59436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We Know about College Success: Using ACT Data to Inform Educational Issues,  ACT Policy, 2008</a:t>
            </a:r>
          </a:p>
          <a:p>
            <a:r>
              <a:rPr lang="en-US" dirty="0" smtClean="0">
                <a:hlinkClick r:id="rId2"/>
              </a:rPr>
              <a:t>http://www.act.org/research/policymakers/pdf/what_we_know.pdf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83880" cy="1051560"/>
          </a:xfrm>
        </p:spPr>
        <p:txBody>
          <a:bodyPr/>
          <a:lstStyle/>
          <a:p>
            <a:r>
              <a:rPr lang="en-US" dirty="0" smtClean="0"/>
              <a:t>Higher College Retention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0588" t="47384" r="20853" b="3488"/>
          <a:stretch>
            <a:fillRect/>
          </a:stretch>
        </p:blipFill>
        <p:spPr bwMode="auto">
          <a:xfrm>
            <a:off x="2895600" y="1143000"/>
            <a:ext cx="292664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5943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Astin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Alexander W. 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“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Assessment for Excellence:  The Philosophy and Practice of Assessment and Evaluation in Higher Education.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”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(1991)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 l="37500" t="47917" r="17500" b="9375"/>
          <a:stretch>
            <a:fillRect/>
          </a:stretch>
        </p:blipFill>
        <p:spPr bwMode="auto">
          <a:xfrm>
            <a:off x="1295400" y="533400"/>
            <a:ext cx="6781800" cy="386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9600" y="4572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Concluded that Foreign Language was a factor in the higher retention rate.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Partnership for 21</a:t>
            </a:r>
            <a:r>
              <a:rPr lang="en-US" baseline="30000" dirty="0" smtClean="0"/>
              <a:t>st</a:t>
            </a:r>
            <a:r>
              <a:rPr lang="en-US" dirty="0" smtClean="0"/>
              <a:t> Century Skills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90630"/>
            <a:ext cx="5872163" cy="432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7500" t="47917" r="20000" b="12500"/>
          <a:stretch>
            <a:fillRect/>
          </a:stretch>
        </p:blipFill>
        <p:spPr bwMode="auto">
          <a:xfrm>
            <a:off x="1371600" y="589429"/>
            <a:ext cx="6172200" cy="344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36250" t="54167" r="16875" b="21875"/>
          <a:stretch>
            <a:fillRect/>
          </a:stretch>
        </p:blipFill>
        <p:spPr bwMode="auto">
          <a:xfrm>
            <a:off x="228600" y="4343400"/>
            <a:ext cx="571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35477" t="45565" r="17578" b="5307"/>
          <a:stretch>
            <a:fillRect/>
          </a:stretch>
        </p:blipFill>
        <p:spPr bwMode="auto">
          <a:xfrm>
            <a:off x="5715000" y="4267200"/>
            <a:ext cx="3124200" cy="196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52400"/>
            <a:ext cx="8183880" cy="1051560"/>
          </a:xfrm>
        </p:spPr>
        <p:txBody>
          <a:bodyPr/>
          <a:lstStyle/>
          <a:p>
            <a:r>
              <a:rPr lang="en-US" dirty="0" smtClean="0"/>
              <a:t>Reading Comprehension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183880" cy="2209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   In </a:t>
            </a:r>
            <a:r>
              <a:rPr lang="en-US" dirty="0" smtClean="0"/>
              <a:t>the area of language arts, students of second languages are thought to </a:t>
            </a:r>
            <a:r>
              <a:rPr lang="en-US" b="1" dirty="0" smtClean="0"/>
              <a:t>improve their reading comprehension in the native language and also score higher in reading achievement</a:t>
            </a:r>
            <a:r>
              <a:rPr lang="en-US" dirty="0" smtClean="0"/>
              <a:t>, including vocabulary, cognitive learning, and total reading </a:t>
            </a:r>
            <a:r>
              <a:rPr lang="en-US" dirty="0" smtClean="0"/>
              <a:t>ability.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700" dirty="0" err="1" smtClean="0"/>
              <a:t>Masciantonio</a:t>
            </a:r>
            <a:r>
              <a:rPr lang="en-US" sz="1700" dirty="0" smtClean="0"/>
              <a:t>, R. (1977). "Tangible Benefits of the Study of Latin: </a:t>
            </a:r>
            <a:r>
              <a:rPr lang="en-US" sz="1700" dirty="0" smtClean="0"/>
              <a:t>A Review </a:t>
            </a:r>
            <a:r>
              <a:rPr lang="en-US" sz="1700" dirty="0" smtClean="0"/>
              <a:t>of Research." </a:t>
            </a:r>
            <a:r>
              <a:rPr lang="en-US" sz="1700" i="1" dirty="0" smtClean="0"/>
              <a:t>Foreign Language Annals, Vol. 10, #4.</a:t>
            </a:r>
            <a:endParaRPr lang="en-US" sz="17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89560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Listening Skills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4038362"/>
            <a:ext cx="7543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Foreign language study has been shown to </a:t>
            </a:r>
            <a:r>
              <a:rPr lang="en-US" b="1" dirty="0" smtClean="0"/>
              <a:t>enhance listening skills and memory</a:t>
            </a:r>
            <a:r>
              <a:rPr lang="en-US" dirty="0" smtClean="0"/>
              <a:t> and the development of second language skills can contribute a significant additional dimension to the concept of communication.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800" dirty="0" smtClean="0"/>
              <a:t>Rattle, E. H. (1968). "Foreign Language in the Elementary School Language Arts Program." </a:t>
            </a:r>
            <a:r>
              <a:rPr lang="en-US" sz="800" i="1" dirty="0" smtClean="0"/>
              <a:t>The French Review, Vol. 42.</a:t>
            </a:r>
            <a:endParaRPr lang="en-US" sz="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"/>
            <a:ext cx="8183880" cy="1051560"/>
          </a:xfrm>
        </p:spPr>
        <p:txBody>
          <a:bodyPr/>
          <a:lstStyle/>
          <a:p>
            <a:r>
              <a:rPr lang="en-US" dirty="0" smtClean="0"/>
              <a:t>Basic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83880" cy="2209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3100" dirty="0" smtClean="0"/>
              <a:t>The </a:t>
            </a:r>
            <a:r>
              <a:rPr lang="en-US" sz="3100" dirty="0" smtClean="0"/>
              <a:t>results of this study indicate that regardless of their race, sex, or academic level, </a:t>
            </a:r>
            <a:r>
              <a:rPr lang="en-US" sz="3100" b="1" dirty="0" smtClean="0"/>
              <a:t>students in foreign language classes outperformed those who were not </a:t>
            </a:r>
            <a:r>
              <a:rPr lang="en-US" sz="3100" dirty="0" smtClean="0"/>
              <a:t>taking foreign language on the </a:t>
            </a:r>
            <a:r>
              <a:rPr lang="en-US" sz="3100" dirty="0" smtClean="0"/>
              <a:t>Louisiana's </a:t>
            </a:r>
            <a:r>
              <a:rPr lang="en-US" sz="3100" dirty="0" smtClean="0"/>
              <a:t>Basic Skills </a:t>
            </a:r>
            <a:r>
              <a:rPr lang="en-US" sz="3100" dirty="0" smtClean="0"/>
              <a:t>Tests</a:t>
            </a:r>
            <a:r>
              <a:rPr lang="en-US" sz="3100" dirty="0" smtClean="0"/>
              <a:t> </a:t>
            </a:r>
            <a:r>
              <a:rPr lang="en-US" sz="3100" dirty="0" smtClean="0"/>
              <a:t>despite gender or race.</a:t>
            </a:r>
            <a:endParaRPr lang="en-US" sz="3100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2300" dirty="0" smtClean="0"/>
              <a:t>Rafferty, E. A. (1986). Second Language Study and Basic Skills in </a:t>
            </a:r>
            <a:r>
              <a:rPr lang="en-US" sz="2300" dirty="0" smtClean="0"/>
              <a:t>Louisiana. Baton </a:t>
            </a:r>
            <a:r>
              <a:rPr lang="en-US" sz="2300" dirty="0" smtClean="0"/>
              <a:t>Rouge: Louisiana Department of Education.</a:t>
            </a:r>
            <a:endParaRPr lang="en-US" sz="23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320040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Cognitive Ability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4191000"/>
            <a:ext cx="8183880" cy="1755648"/>
          </a:xfrm>
          <a:prstGeom prst="rect">
            <a:avLst/>
          </a:prstGeom>
        </p:spPr>
        <p:txBody>
          <a:bodyPr vert="horz" lIns="182880" tIns="91440">
            <a:normAutofit fontScale="62500" lnSpcReduction="20000"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Children who have studied a foreign language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show greater cognitive development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such areas as mental flexibility, creativity, divergent thinking and higher order thinking skills.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Foster, K. and C. Reeves (1989). "FLES Improves Cognitive Skills.“ </a:t>
            </a:r>
            <a:r>
              <a:rPr kumimoji="0" lang="en-US" sz="1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FLES News 2 (3), 4-5.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Partnership for 21</a:t>
            </a:r>
            <a:r>
              <a:rPr lang="en-US" baseline="30000" dirty="0" smtClean="0"/>
              <a:t>st</a:t>
            </a:r>
            <a:r>
              <a:rPr lang="en-US" dirty="0" smtClean="0"/>
              <a:t> Century Skills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643" t="18271" r="15394" b="5307"/>
          <a:stretch>
            <a:fillRect/>
          </a:stretch>
        </p:blipFill>
        <p:spPr bwMode="auto">
          <a:xfrm>
            <a:off x="598714" y="1143000"/>
            <a:ext cx="778328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19600" y="6172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http://www.p21.org/index.php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83880" cy="1051560"/>
          </a:xfrm>
        </p:spPr>
        <p:txBody>
          <a:bodyPr/>
          <a:lstStyle/>
          <a:p>
            <a:r>
              <a:rPr lang="en-US" dirty="0" smtClean="0"/>
              <a:t>P21 Founders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7500" t="18750" r="16250" b="6250"/>
          <a:stretch>
            <a:fillRect/>
          </a:stretch>
        </p:blipFill>
        <p:spPr bwMode="auto">
          <a:xfrm>
            <a:off x="1143000" y="1143000"/>
            <a:ext cx="685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of P21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878" t="54245" r="8782" b="21683"/>
          <a:stretch>
            <a:fillRect/>
          </a:stretch>
        </p:blipFill>
        <p:spPr bwMode="auto">
          <a:xfrm>
            <a:off x="685800" y="2667000"/>
            <a:ext cx="7772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4878" t="29313" r="8782" b="55212"/>
          <a:stretch>
            <a:fillRect/>
          </a:stretch>
        </p:blipFill>
        <p:spPr bwMode="auto">
          <a:xfrm>
            <a:off x="685800" y="7620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Core Subjects and Themes of P21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3125" t="31250" r="8125" b="4167"/>
          <a:stretch>
            <a:fillRect/>
          </a:stretch>
        </p:blipFill>
        <p:spPr bwMode="auto">
          <a:xfrm>
            <a:off x="381000" y="1600200"/>
            <a:ext cx="8382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183880" cy="1051560"/>
          </a:xfrm>
        </p:spPr>
        <p:txBody>
          <a:bodyPr/>
          <a:lstStyle/>
          <a:p>
            <a:r>
              <a:rPr lang="en-US" dirty="0" smtClean="0"/>
              <a:t>Critical Themes of P21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110" t="36391" r="8294" b="19939"/>
          <a:stretch>
            <a:fillRect/>
          </a:stretch>
        </p:blipFill>
        <p:spPr bwMode="auto">
          <a:xfrm>
            <a:off x="609599" y="1371600"/>
            <a:ext cx="79406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hlinkClick r:id="rId3"/>
          </p:cNvPr>
          <p:cNvSpPr txBox="1"/>
          <p:nvPr/>
        </p:nvSpPr>
        <p:spPr>
          <a:xfrm>
            <a:off x="457200" y="5256074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themes are covered in the Arkansas Foreign Language Teaching Frameworks.  </a:t>
            </a:r>
          </a:p>
          <a:p>
            <a:endParaRPr lang="en-US" dirty="0"/>
          </a:p>
          <a:p>
            <a:r>
              <a:rPr lang="en-US" dirty="0" smtClean="0">
                <a:hlinkClick r:id="rId3" tooltip="http://arkansased.org/educators/curriculum/fl_frameworks.html"/>
              </a:rPr>
              <a:t>http://arkansased.org/educators/curriculum/fl_frameworks.html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Today’s Strategic Council Members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13239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81000"/>
            <a:ext cx="981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076575"/>
            <a:ext cx="1752600" cy="57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286000"/>
            <a:ext cx="7239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1524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3581400"/>
            <a:ext cx="7239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1981200"/>
            <a:ext cx="19240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5200" y="3810000"/>
            <a:ext cx="13906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19400" y="1066800"/>
            <a:ext cx="11525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34000" y="1981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33800" y="3810000"/>
            <a:ext cx="166494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5000" y="2743200"/>
            <a:ext cx="106115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9000" y="2590800"/>
            <a:ext cx="135802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77000" y="609600"/>
            <a:ext cx="21431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000" y="1447800"/>
            <a:ext cx="1562100" cy="68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667000" y="5105400"/>
            <a:ext cx="3038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343400" y="1905000"/>
            <a:ext cx="8286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09600" y="4953000"/>
            <a:ext cx="159288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562600" y="2971800"/>
            <a:ext cx="16002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5" name="Picture 2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676400" y="3429000"/>
            <a:ext cx="1664804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6" name="Picture 24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200400" y="4572000"/>
            <a:ext cx="1128712" cy="33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905000" y="4343400"/>
            <a:ext cx="952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8" name="Picture 26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562600" y="3581400"/>
            <a:ext cx="14573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248400" y="1828800"/>
            <a:ext cx="1143000" cy="54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1" name="Picture 29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019800" y="4572000"/>
            <a:ext cx="2209800" cy="81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2" name="Picture 30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191000" y="1219200"/>
            <a:ext cx="1971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3" name="Picture 31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495800" y="457200"/>
            <a:ext cx="17907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IconOverlay xmlns="http://schemas.microsoft.com/sharepoint/v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B2ED57DFC55F42BB00BB5B4AB0CA42" ma:contentTypeVersion="3" ma:contentTypeDescription="Create a new document." ma:contentTypeScope="" ma:versionID="e6ae07567a325d5b840d1ea135b70e9b">
  <xsd:schema xmlns:xsd="http://www.w3.org/2001/XMLSchema" xmlns:xs="http://www.w3.org/2001/XMLSchema" xmlns:p="http://schemas.microsoft.com/office/2006/metadata/properties" xmlns:ns2="http://schemas.microsoft.com/sharepoint/v4" xmlns:ns3="16de58f0-8742-410d-b579-165f1627d21d" targetNamespace="http://schemas.microsoft.com/office/2006/metadata/properties" ma:root="true" ma:fieldsID="ec41ebc4ede6e2456d8d9a1b6339c5cd" ns2:_="" ns3:_="">
    <xsd:import namespace="http://schemas.microsoft.com/sharepoint/v4"/>
    <xsd:import namespace="16de58f0-8742-410d-b579-165f1627d21d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e58f0-8742-410d-b579-165f1627d21d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B492B3-C502-41BF-9532-5B39F0DFADFA}"/>
</file>

<file path=customXml/itemProps2.xml><?xml version="1.0" encoding="utf-8"?>
<ds:datastoreItem xmlns:ds="http://schemas.openxmlformats.org/officeDocument/2006/customXml" ds:itemID="{3B75BC5E-54DF-40FE-908E-BD6B3B0C5C21}"/>
</file>

<file path=customXml/itemProps3.xml><?xml version="1.0" encoding="utf-8"?>
<ds:datastoreItem xmlns:ds="http://schemas.openxmlformats.org/officeDocument/2006/customXml" ds:itemID="{BE6893F4-8B2E-49F7-81B7-81E1C551CE35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3728</TotalTime>
  <Words>1012</Words>
  <Application>Microsoft Office PowerPoint</Application>
  <PresentationFormat>On-screen Show (4:3)</PresentationFormat>
  <Paragraphs>127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Aspect</vt:lpstr>
      <vt:lpstr>Foreign Language is an essential for college-bound students</vt:lpstr>
      <vt:lpstr>Foreign Language Initiatives</vt:lpstr>
      <vt:lpstr>Partnership for 21st Century Skills</vt:lpstr>
      <vt:lpstr>Partnership for 21st Century Skills</vt:lpstr>
      <vt:lpstr>P21 Founders</vt:lpstr>
      <vt:lpstr>Mission of P21</vt:lpstr>
      <vt:lpstr>Core Subjects and Themes of P21</vt:lpstr>
      <vt:lpstr>Critical Themes of P21</vt:lpstr>
      <vt:lpstr>Today’s Strategic Council Members</vt:lpstr>
      <vt:lpstr>State Initiatives</vt:lpstr>
      <vt:lpstr>http://route21.p21.org/index.php?option=com_content&amp;view=article&amp;id=41&amp;Itemid=35</vt:lpstr>
      <vt:lpstr>21st Century Children </vt:lpstr>
      <vt:lpstr>Higher Academic Performance</vt:lpstr>
      <vt:lpstr>Higher SAT Scores</vt:lpstr>
      <vt:lpstr>National SAT Scores 2010</vt:lpstr>
      <vt:lpstr>Arkansas SAT scores 2010</vt:lpstr>
      <vt:lpstr>National SAT Scores 2010</vt:lpstr>
      <vt:lpstr>Arkansas SAT scores 2010</vt:lpstr>
      <vt:lpstr>Foreign Language Student Breakdown</vt:lpstr>
      <vt:lpstr>Foreign Language Student Breakdown</vt:lpstr>
      <vt:lpstr>Higher ACT Scores</vt:lpstr>
      <vt:lpstr>ACT Score Rankings by State </vt:lpstr>
      <vt:lpstr>State WL Requirements</vt:lpstr>
      <vt:lpstr>Courses Count</vt:lpstr>
      <vt:lpstr>College Readiness</vt:lpstr>
      <vt:lpstr>Courses Count</vt:lpstr>
      <vt:lpstr>College Success</vt:lpstr>
      <vt:lpstr>Higher College Retention</vt:lpstr>
      <vt:lpstr>Slide 29</vt:lpstr>
      <vt:lpstr>Slide 30</vt:lpstr>
      <vt:lpstr>Reading Comprehension</vt:lpstr>
      <vt:lpstr>Basic Skills</vt:lpstr>
    </vt:vector>
  </TitlesOfParts>
  <Company>ODE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Deacon</dc:creator>
  <cp:lastModifiedBy>Deacon</cp:lastModifiedBy>
  <cp:revision>318</cp:revision>
  <dcterms:created xsi:type="dcterms:W3CDTF">2011-10-18T21:47:31Z</dcterms:created>
  <dcterms:modified xsi:type="dcterms:W3CDTF">2011-10-28T14:07:17Z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0x01010082B2ED57DFC55F42BB00BB5B4AB0CA42</vt:lpwstr>
  </property>
  <property fmtid="{D5CDD505-2E9C-101B-9397-08002B2CF9AE}" pid="3" name="Order">
    <vt:r8>2274500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URL">
    <vt:lpwstr/>
  </property>
</Properties>
</file>