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emf" ContentType="image/x-emf"/>
  <Default Extension="jpeg" ContentType="image/jpeg"/>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s/slide30.xml" ContentType="application/vnd.openxmlformats-officedocument.presentationml.slide+xml"/>
  <Override PartName="/ppt/slides/slide5.xml" ContentType="application/vnd.openxmlformats-officedocument.presentationml.slide+xml"/>
  <Override PartName="/ppt/slides/slide28.xml" ContentType="application/vnd.openxmlformats-officedocument.presentationml.slide+xml"/>
  <Override PartName="/ppt/slides/slide13.xml" ContentType="application/vnd.openxmlformats-officedocument.presentationml.slide+xml"/>
  <Override PartName="/ppt/slides/slide27.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9.xml" ContentType="application/vnd.openxmlformats-officedocument.presentationml.slide+xml"/>
  <Override PartName="/ppt/slides/slide29.xml" ContentType="application/vnd.openxmlformats-officedocument.presentationml.slide+xml"/>
  <Override PartName="/ppt/slides/slide32.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notesSlides/notesSlide28.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33.xml" ContentType="application/vnd.openxmlformats-officedocument.presentationml.notes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30.xml" ContentType="application/vnd.openxmlformats-officedocument.presentationml.notesSlide+xml"/>
  <Override PartName="/ppt/notesSlides/notesSlide26.xml" ContentType="application/vnd.openxmlformats-officedocument.presentationml.notesSlide+xml"/>
  <Override PartName="/ppt/notesSlides/notesSlide31.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5"/>
  </p:notesMasterIdLst>
  <p:handoutMasterIdLst>
    <p:handoutMasterId r:id="rId36"/>
  </p:handoutMasterIdLst>
  <p:sldIdLst>
    <p:sldId id="345" r:id="rId2"/>
    <p:sldId id="346" r:id="rId3"/>
    <p:sldId id="338" r:id="rId4"/>
    <p:sldId id="350" r:id="rId5"/>
    <p:sldId id="351" r:id="rId6"/>
    <p:sldId id="342" r:id="rId7"/>
    <p:sldId id="347" r:id="rId8"/>
    <p:sldId id="353" r:id="rId9"/>
    <p:sldId id="261" r:id="rId10"/>
    <p:sldId id="265" r:id="rId11"/>
    <p:sldId id="269" r:id="rId12"/>
    <p:sldId id="280" r:id="rId13"/>
    <p:sldId id="354" r:id="rId14"/>
    <p:sldId id="281" r:id="rId15"/>
    <p:sldId id="283" r:id="rId16"/>
    <p:sldId id="289" r:id="rId17"/>
    <p:sldId id="329" r:id="rId18"/>
    <p:sldId id="291" r:id="rId19"/>
    <p:sldId id="295" r:id="rId20"/>
    <p:sldId id="297" r:id="rId21"/>
    <p:sldId id="323" r:id="rId22"/>
    <p:sldId id="324" r:id="rId23"/>
    <p:sldId id="331" r:id="rId24"/>
    <p:sldId id="327" r:id="rId25"/>
    <p:sldId id="328" r:id="rId26"/>
    <p:sldId id="320" r:id="rId27"/>
    <p:sldId id="316" r:id="rId28"/>
    <p:sldId id="317" r:id="rId29"/>
    <p:sldId id="318" r:id="rId30"/>
    <p:sldId id="325" r:id="rId31"/>
    <p:sldId id="335" r:id="rId32"/>
    <p:sldId id="333" r:id="rId33"/>
    <p:sldId id="355" r:id="rId34"/>
  </p:sldIdLst>
  <p:sldSz cx="12192000" cy="6858000"/>
  <p:notesSz cx="7010400" cy="9296400"/>
  <p:defaultTextStyle>
    <a:defPPr>
      <a:defRPr lang="en-US"/>
    </a:defPPr>
    <a:lvl1pPr algn="l" defTabSz="457200" rtl="0" fontAlgn="base">
      <a:spcBef>
        <a:spcPct val="0"/>
      </a:spcBef>
      <a:spcAft>
        <a:spcPct val="0"/>
      </a:spcAft>
      <a:defRPr sz="2000" kern="1200">
        <a:solidFill>
          <a:schemeClr val="tx1"/>
        </a:solidFill>
        <a:latin typeface="Arial" charset="0"/>
        <a:ea typeface="+mn-ea"/>
        <a:cs typeface="Arial" charset="0"/>
      </a:defRPr>
    </a:lvl1pPr>
    <a:lvl2pPr marL="457200" algn="l" defTabSz="457200" rtl="0" fontAlgn="base">
      <a:spcBef>
        <a:spcPct val="0"/>
      </a:spcBef>
      <a:spcAft>
        <a:spcPct val="0"/>
      </a:spcAft>
      <a:defRPr sz="2000" kern="1200">
        <a:solidFill>
          <a:schemeClr val="tx1"/>
        </a:solidFill>
        <a:latin typeface="Arial" charset="0"/>
        <a:ea typeface="+mn-ea"/>
        <a:cs typeface="Arial" charset="0"/>
      </a:defRPr>
    </a:lvl2pPr>
    <a:lvl3pPr marL="914400" algn="l" defTabSz="457200" rtl="0" fontAlgn="base">
      <a:spcBef>
        <a:spcPct val="0"/>
      </a:spcBef>
      <a:spcAft>
        <a:spcPct val="0"/>
      </a:spcAft>
      <a:defRPr sz="2000" kern="1200">
        <a:solidFill>
          <a:schemeClr val="tx1"/>
        </a:solidFill>
        <a:latin typeface="Arial" charset="0"/>
        <a:ea typeface="+mn-ea"/>
        <a:cs typeface="Arial" charset="0"/>
      </a:defRPr>
    </a:lvl3pPr>
    <a:lvl4pPr marL="1371600" algn="l" defTabSz="457200" rtl="0" fontAlgn="base">
      <a:spcBef>
        <a:spcPct val="0"/>
      </a:spcBef>
      <a:spcAft>
        <a:spcPct val="0"/>
      </a:spcAft>
      <a:defRPr sz="2000" kern="1200">
        <a:solidFill>
          <a:schemeClr val="tx1"/>
        </a:solidFill>
        <a:latin typeface="Arial" charset="0"/>
        <a:ea typeface="+mn-ea"/>
        <a:cs typeface="Arial" charset="0"/>
      </a:defRPr>
    </a:lvl4pPr>
    <a:lvl5pPr marL="1828800" algn="l" defTabSz="457200"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9" d="100"/>
          <a:sy n="79" d="100"/>
        </p:scale>
        <p:origin x="-160" y="-6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image" Target="../media/image23.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image" Target="../media/image26.emf"/><Relationship Id="rId5" Type="http://schemas.openxmlformats.org/officeDocument/2006/relationships/image" Target="../media/image19.png"/><Relationship Id="rId4" Type="http://schemas.openxmlformats.org/officeDocument/2006/relationships/image" Target="../media/image2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4" Type="http://schemas.openxmlformats.org/officeDocument/2006/relationships/image" Target="../media/image35.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 Id="rId4" Type="http://schemas.openxmlformats.org/officeDocument/2006/relationships/image" Target="../media/image39.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4" Type="http://schemas.openxmlformats.org/officeDocument/2006/relationships/image" Target="../media/image45.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 Id="rId5" Type="http://schemas.openxmlformats.org/officeDocument/2006/relationships/image" Target="../media/image50.png"/><Relationship Id="rId4" Type="http://schemas.openxmlformats.org/officeDocument/2006/relationships/image" Target="../media/image49.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3BF7ADDE-7837-49B7-B8FC-DBC52094A197}" type="datetimeFigureOut">
              <a:rPr lang="en-US"/>
              <a:pPr>
                <a:defRPr/>
              </a:pPr>
              <a:t>05/26/2016</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18100FA9-75C4-4C2D-8E73-894AFB2B5FC9}" type="slidenum">
              <a:rPr lang="en-US"/>
              <a:pPr>
                <a:defRPr/>
              </a:pPr>
              <a:t>‹#›</a:t>
            </a:fld>
            <a:endParaRPr lang="en-US" dirty="0"/>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63AB05AD-3041-4A0C-BE42-252BEC869868}" type="datetimeFigureOut">
              <a:rPr lang="en-US"/>
              <a:pPr>
                <a:defRPr/>
              </a:pPr>
              <a:t>05/26/2016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08934113-ED04-4287-BC72-F5BE503460BE}" type="slidenum">
              <a:rPr lang="en-US"/>
              <a:pPr>
                <a:defRPr/>
              </a:pPr>
              <a:t>‹#›</a:t>
            </a:fld>
            <a:endParaRPr lang="en-US" dirty="0"/>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TextEdit="1"/>
          </p:cNvSpPr>
          <p:nvPr>
            <p:ph type="sldImg"/>
          </p:nvPr>
        </p:nvSpPr>
        <p:spPr bwMode="auto">
          <a:noFill/>
          <a:ln>
            <a:solidFill>
              <a:srgbClr val="000000"/>
            </a:solidFill>
            <a:miter lim="800000"/>
            <a:headEnd/>
            <a:tailEnd/>
          </a:ln>
        </p:spPr>
      </p:sp>
      <p:sp>
        <p:nvSpPr>
          <p:cNvPr id="28877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Rot="1" noChangeAspect="1" noTextEdit="1"/>
          </p:cNvSpPr>
          <p:nvPr>
            <p:ph type="sldImg"/>
          </p:nvPr>
        </p:nvSpPr>
        <p:spPr bwMode="auto">
          <a:noFill/>
          <a:ln>
            <a:solidFill>
              <a:srgbClr val="000000"/>
            </a:solidFill>
            <a:miter lim="800000"/>
            <a:headEnd/>
            <a:tailEnd/>
          </a:ln>
        </p:spPr>
      </p:sp>
      <p:sp>
        <p:nvSpPr>
          <p:cNvPr id="1802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TextEdit="1"/>
          </p:cNvSpPr>
          <p:nvPr>
            <p:ph type="sldImg"/>
          </p:nvPr>
        </p:nvSpPr>
        <p:spPr bwMode="auto">
          <a:noFill/>
          <a:ln>
            <a:solidFill>
              <a:srgbClr val="000000"/>
            </a:solidFill>
            <a:miter lim="800000"/>
            <a:headEnd/>
            <a:tailEnd/>
          </a:ln>
        </p:spPr>
      </p:sp>
      <p:sp>
        <p:nvSpPr>
          <p:cNvPr id="1894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TextEdit="1"/>
          </p:cNvSpPr>
          <p:nvPr>
            <p:ph type="sldImg"/>
          </p:nvPr>
        </p:nvSpPr>
        <p:spPr bwMode="auto">
          <a:noFill/>
          <a:ln>
            <a:solidFill>
              <a:srgbClr val="000000"/>
            </a:solidFill>
            <a:miter lim="800000"/>
            <a:headEnd/>
            <a:tailEnd/>
          </a:ln>
        </p:spPr>
      </p:sp>
      <p:sp>
        <p:nvSpPr>
          <p:cNvPr id="1914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TextEdit="1"/>
          </p:cNvSpPr>
          <p:nvPr>
            <p:ph type="sldImg"/>
          </p:nvPr>
        </p:nvSpPr>
        <p:spPr bwMode="auto">
          <a:noFill/>
          <a:ln>
            <a:solidFill>
              <a:srgbClr val="000000"/>
            </a:solidFill>
            <a:miter lim="800000"/>
            <a:headEnd/>
            <a:tailEnd/>
          </a:ln>
        </p:spPr>
      </p:sp>
      <p:sp>
        <p:nvSpPr>
          <p:cNvPr id="33689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1"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smtClean="0">
              <a:cs typeface="Arial" charset="0"/>
            </a:endParaRPr>
          </a:p>
        </p:txBody>
      </p:sp>
      <p:sp>
        <p:nvSpPr>
          <p:cNvPr id="58372"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161953-AAC3-4B20-A076-111C2B7F6D0C}" type="slidenum">
              <a:rPr lang="en-US">
                <a:cs typeface="Arial" charset="0"/>
              </a:rPr>
              <a:pPr fontAlgn="base">
                <a:spcBef>
                  <a:spcPct val="0"/>
                </a:spcBef>
                <a:spcAft>
                  <a:spcPct val="0"/>
                </a:spcAft>
                <a:defRPr/>
              </a:pPr>
              <a:t>14</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TextEdit="1"/>
          </p:cNvSpPr>
          <p:nvPr>
            <p:ph type="sldImg"/>
          </p:nvPr>
        </p:nvSpPr>
        <p:spPr bwMode="auto">
          <a:noFill/>
          <a:ln>
            <a:solidFill>
              <a:srgbClr val="000000"/>
            </a:solidFill>
            <a:miter lim="800000"/>
            <a:headEnd/>
            <a:tailEnd/>
          </a:ln>
        </p:spPr>
      </p:sp>
      <p:sp>
        <p:nvSpPr>
          <p:cNvPr id="2037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TextEdit="1"/>
          </p:cNvSpPr>
          <p:nvPr>
            <p:ph type="sldImg"/>
          </p:nvPr>
        </p:nvSpPr>
        <p:spPr bwMode="auto">
          <a:noFill/>
          <a:ln>
            <a:solidFill>
              <a:srgbClr val="000000"/>
            </a:solidFill>
            <a:miter lim="800000"/>
            <a:headEnd/>
            <a:tailEnd/>
          </a:ln>
        </p:spPr>
      </p:sp>
      <p:sp>
        <p:nvSpPr>
          <p:cNvPr id="2099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Rot="1" noChangeAspect="1" noTextEdit="1"/>
          </p:cNvSpPr>
          <p:nvPr>
            <p:ph type="sldImg"/>
          </p:nvPr>
        </p:nvSpPr>
        <p:spPr bwMode="auto">
          <a:noFill/>
          <a:ln>
            <a:solidFill>
              <a:srgbClr val="000000"/>
            </a:solidFill>
            <a:miter lim="800000"/>
            <a:headEnd/>
            <a:tailEnd/>
          </a:ln>
        </p:spPr>
      </p:sp>
      <p:sp>
        <p:nvSpPr>
          <p:cNvPr id="2119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TextEdit="1"/>
          </p:cNvSpPr>
          <p:nvPr>
            <p:ph type="sldImg"/>
          </p:nvPr>
        </p:nvSpPr>
        <p:spPr bwMode="auto">
          <a:noFill/>
          <a:ln>
            <a:solidFill>
              <a:srgbClr val="000000"/>
            </a:solidFill>
            <a:miter lim="800000"/>
            <a:headEnd/>
            <a:tailEnd/>
          </a:ln>
        </p:spPr>
      </p:sp>
      <p:sp>
        <p:nvSpPr>
          <p:cNvPr id="2140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spect="1" noTextEdit="1"/>
          </p:cNvSpPr>
          <p:nvPr>
            <p:ph type="sldImg"/>
          </p:nvPr>
        </p:nvSpPr>
        <p:spPr bwMode="auto">
          <a:noFill/>
          <a:ln>
            <a:solidFill>
              <a:srgbClr val="000000"/>
            </a:solidFill>
            <a:miter lim="800000"/>
            <a:headEnd/>
            <a:tailEnd/>
          </a:ln>
        </p:spPr>
      </p:sp>
      <p:sp>
        <p:nvSpPr>
          <p:cNvPr id="30925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TextEdit="1"/>
          </p:cNvSpPr>
          <p:nvPr>
            <p:ph type="sldImg"/>
          </p:nvPr>
        </p:nvSpPr>
        <p:spPr bwMode="auto">
          <a:noFill/>
          <a:ln>
            <a:solidFill>
              <a:srgbClr val="000000"/>
            </a:solidFill>
            <a:miter lim="800000"/>
            <a:headEnd/>
            <a:tailEnd/>
          </a:ln>
        </p:spPr>
      </p:sp>
      <p:sp>
        <p:nvSpPr>
          <p:cNvPr id="2242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TextEdit="1"/>
          </p:cNvSpPr>
          <p:nvPr>
            <p:ph type="sldImg"/>
          </p:nvPr>
        </p:nvSpPr>
        <p:spPr bwMode="auto">
          <a:noFill/>
          <a:ln>
            <a:solidFill>
              <a:srgbClr val="000000"/>
            </a:solidFill>
            <a:miter lim="800000"/>
            <a:headEnd/>
            <a:tailEnd/>
          </a:ln>
        </p:spPr>
      </p:sp>
      <p:sp>
        <p:nvSpPr>
          <p:cNvPr id="2263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TextEdit="1"/>
          </p:cNvSpPr>
          <p:nvPr>
            <p:ph type="sldImg"/>
          </p:nvPr>
        </p:nvSpPr>
        <p:spPr bwMode="auto">
          <a:noFill/>
          <a:ln>
            <a:solidFill>
              <a:srgbClr val="000000"/>
            </a:solidFill>
            <a:miter lim="800000"/>
            <a:headEnd/>
            <a:tailEnd/>
          </a:ln>
        </p:spPr>
      </p:sp>
      <p:sp>
        <p:nvSpPr>
          <p:cNvPr id="2283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Rot="1" noChangeAspect="1" noTextEdit="1"/>
          </p:cNvSpPr>
          <p:nvPr>
            <p:ph type="sldImg"/>
          </p:nvPr>
        </p:nvSpPr>
        <p:spPr bwMode="auto">
          <a:noFill/>
          <a:ln>
            <a:solidFill>
              <a:srgbClr val="000000"/>
            </a:solidFill>
            <a:miter lim="800000"/>
            <a:headEnd/>
            <a:tailEnd/>
          </a:ln>
        </p:spPr>
      </p:sp>
      <p:sp>
        <p:nvSpPr>
          <p:cNvPr id="2304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Rot="1" noChangeAspect="1" noTextEdit="1"/>
          </p:cNvSpPr>
          <p:nvPr>
            <p:ph type="sldImg"/>
          </p:nvPr>
        </p:nvSpPr>
        <p:spPr bwMode="auto">
          <a:noFill/>
          <a:ln>
            <a:solidFill>
              <a:srgbClr val="000000"/>
            </a:solidFill>
            <a:miter lim="800000"/>
            <a:headEnd/>
            <a:tailEnd/>
          </a:ln>
        </p:spPr>
      </p:sp>
      <p:sp>
        <p:nvSpPr>
          <p:cNvPr id="2324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TextEdit="1"/>
          </p:cNvSpPr>
          <p:nvPr>
            <p:ph type="sldImg"/>
          </p:nvPr>
        </p:nvSpPr>
        <p:spPr bwMode="auto">
          <a:noFill/>
          <a:ln>
            <a:solidFill>
              <a:srgbClr val="000000"/>
            </a:solidFill>
            <a:miter lim="800000"/>
            <a:headEnd/>
            <a:tailEnd/>
          </a:ln>
        </p:spPr>
      </p:sp>
      <p:sp>
        <p:nvSpPr>
          <p:cNvPr id="23449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TextEdit="1"/>
          </p:cNvSpPr>
          <p:nvPr>
            <p:ph type="sldImg"/>
          </p:nvPr>
        </p:nvSpPr>
        <p:spPr bwMode="auto">
          <a:noFill/>
          <a:ln>
            <a:solidFill>
              <a:srgbClr val="000000"/>
            </a:solidFill>
            <a:miter lim="800000"/>
            <a:headEnd/>
            <a:tailEnd/>
          </a:ln>
        </p:spPr>
      </p:sp>
      <p:sp>
        <p:nvSpPr>
          <p:cNvPr id="2385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TextEdit="1"/>
          </p:cNvSpPr>
          <p:nvPr>
            <p:ph type="sldImg"/>
          </p:nvPr>
        </p:nvSpPr>
        <p:spPr bwMode="auto">
          <a:noFill/>
          <a:ln>
            <a:solidFill>
              <a:srgbClr val="000000"/>
            </a:solidFill>
            <a:miter lim="800000"/>
            <a:headEnd/>
            <a:tailEnd/>
          </a:ln>
        </p:spPr>
      </p:sp>
      <p:sp>
        <p:nvSpPr>
          <p:cNvPr id="2426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TextEdit="1"/>
          </p:cNvSpPr>
          <p:nvPr>
            <p:ph type="sldImg"/>
          </p:nvPr>
        </p:nvSpPr>
        <p:spPr bwMode="auto">
          <a:noFill/>
          <a:ln>
            <a:solidFill>
              <a:srgbClr val="000000"/>
            </a:solidFill>
            <a:miter lim="800000"/>
            <a:headEnd/>
            <a:tailEnd/>
          </a:ln>
        </p:spPr>
      </p:sp>
      <p:sp>
        <p:nvSpPr>
          <p:cNvPr id="2447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TextEdit="1"/>
          </p:cNvSpPr>
          <p:nvPr>
            <p:ph type="sldImg"/>
          </p:nvPr>
        </p:nvSpPr>
        <p:spPr bwMode="auto">
          <a:noFill/>
          <a:ln>
            <a:solidFill>
              <a:srgbClr val="000000"/>
            </a:solidFill>
            <a:miter lim="800000"/>
            <a:headEnd/>
            <a:tailEnd/>
          </a:ln>
        </p:spPr>
      </p:sp>
      <p:sp>
        <p:nvSpPr>
          <p:cNvPr id="2467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noFill/>
          <a:ln>
            <a:solidFill>
              <a:srgbClr val="000000"/>
            </a:solidFill>
            <a:miter lim="800000"/>
            <a:headEnd/>
            <a:tailEnd/>
          </a:ln>
        </p:spPr>
      </p:sp>
      <p:sp>
        <p:nvSpPr>
          <p:cNvPr id="1628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TextEdit="1"/>
          </p:cNvSpPr>
          <p:nvPr>
            <p:ph type="sldImg"/>
          </p:nvPr>
        </p:nvSpPr>
        <p:spPr bwMode="auto">
          <a:noFill/>
          <a:ln>
            <a:solidFill>
              <a:srgbClr val="000000"/>
            </a:solidFill>
            <a:miter lim="800000"/>
            <a:headEnd/>
            <a:tailEnd/>
          </a:ln>
        </p:spPr>
      </p:sp>
      <p:sp>
        <p:nvSpPr>
          <p:cNvPr id="2488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1"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smtClean="0">
              <a:cs typeface="Arial" charset="0"/>
            </a:endParaRPr>
          </a:p>
        </p:txBody>
      </p:sp>
      <p:sp>
        <p:nvSpPr>
          <p:cNvPr id="94212"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B29457-6BAD-4239-9EF0-45F3AC57C754}" type="slidenum">
              <a:rPr lang="en-US">
                <a:cs typeface="Arial" charset="0"/>
              </a:rPr>
              <a:pPr fontAlgn="base">
                <a:spcBef>
                  <a:spcPct val="0"/>
                </a:spcBef>
                <a:spcAft>
                  <a:spcPct val="0"/>
                </a:spcAft>
                <a:defRPr/>
              </a:pPr>
              <a:t>31</a:t>
            </a:fld>
            <a:endParaRPr lang="en-US">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TextEdit="1"/>
          </p:cNvSpPr>
          <p:nvPr>
            <p:ph type="sldImg"/>
          </p:nvPr>
        </p:nvSpPr>
        <p:spPr bwMode="auto">
          <a:noFill/>
          <a:ln>
            <a:solidFill>
              <a:srgbClr val="000000"/>
            </a:solidFill>
            <a:miter lim="800000"/>
            <a:headEnd/>
            <a:tailEnd/>
          </a:ln>
        </p:spPr>
      </p:sp>
      <p:sp>
        <p:nvSpPr>
          <p:cNvPr id="2570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TextEdit="1"/>
          </p:cNvSpPr>
          <p:nvPr>
            <p:ph type="sldImg"/>
          </p:nvPr>
        </p:nvSpPr>
        <p:spPr bwMode="auto">
          <a:noFill/>
          <a:ln>
            <a:solidFill>
              <a:srgbClr val="000000"/>
            </a:solidFill>
            <a:miter lim="800000"/>
            <a:headEnd/>
            <a:tailEnd/>
          </a:ln>
        </p:spPr>
      </p:sp>
      <p:sp>
        <p:nvSpPr>
          <p:cNvPr id="3389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TextEdit="1"/>
          </p:cNvSpPr>
          <p:nvPr>
            <p:ph type="sldImg"/>
          </p:nvPr>
        </p:nvSpPr>
        <p:spPr bwMode="auto">
          <a:noFill/>
          <a:ln>
            <a:solidFill>
              <a:srgbClr val="000000"/>
            </a:solidFill>
            <a:miter lim="800000"/>
            <a:headEnd/>
            <a:tailEnd/>
          </a:ln>
        </p:spPr>
      </p:sp>
      <p:sp>
        <p:nvSpPr>
          <p:cNvPr id="32665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Rot="1" noChangeAspect="1" noTextEdit="1"/>
          </p:cNvSpPr>
          <p:nvPr>
            <p:ph type="sldImg"/>
          </p:nvPr>
        </p:nvSpPr>
        <p:spPr bwMode="auto">
          <a:noFill/>
          <a:ln>
            <a:solidFill>
              <a:srgbClr val="000000"/>
            </a:solidFill>
            <a:miter lim="800000"/>
            <a:headEnd/>
            <a:tailEnd/>
          </a:ln>
        </p:spPr>
      </p:sp>
      <p:sp>
        <p:nvSpPr>
          <p:cNvPr id="32973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TextEdit="1"/>
          </p:cNvSpPr>
          <p:nvPr>
            <p:ph type="sldImg"/>
          </p:nvPr>
        </p:nvSpPr>
        <p:spPr bwMode="auto">
          <a:noFill/>
          <a:ln>
            <a:solidFill>
              <a:srgbClr val="000000"/>
            </a:solidFill>
            <a:miter lim="800000"/>
            <a:headEnd/>
            <a:tailEnd/>
          </a:ln>
        </p:spPr>
      </p:sp>
      <p:sp>
        <p:nvSpPr>
          <p:cNvPr id="28262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spect="1" noTextEdit="1"/>
          </p:cNvSpPr>
          <p:nvPr>
            <p:ph type="sldImg"/>
          </p:nvPr>
        </p:nvSpPr>
        <p:spPr bwMode="auto">
          <a:noFill/>
          <a:ln>
            <a:solidFill>
              <a:srgbClr val="000000"/>
            </a:solidFill>
            <a:miter lim="800000"/>
            <a:headEnd/>
            <a:tailEnd/>
          </a:ln>
        </p:spPr>
      </p:sp>
      <p:sp>
        <p:nvSpPr>
          <p:cNvPr id="31846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TextEdit="1"/>
          </p:cNvSpPr>
          <p:nvPr>
            <p:ph type="sldImg"/>
          </p:nvPr>
        </p:nvSpPr>
        <p:spPr bwMode="auto">
          <a:noFill/>
          <a:ln>
            <a:solidFill>
              <a:srgbClr val="000000"/>
            </a:solidFill>
            <a:miter lim="800000"/>
            <a:headEnd/>
            <a:tailEnd/>
          </a:ln>
        </p:spPr>
      </p:sp>
      <p:sp>
        <p:nvSpPr>
          <p:cNvPr id="33485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TextEdit="1"/>
          </p:cNvSpPr>
          <p:nvPr>
            <p:ph type="sldImg"/>
          </p:nvPr>
        </p:nvSpPr>
        <p:spPr bwMode="auto">
          <a:noFill/>
          <a:ln>
            <a:solidFill>
              <a:srgbClr val="000000"/>
            </a:solidFill>
            <a:miter lim="800000"/>
            <a:headEnd/>
            <a:tailEnd/>
          </a:ln>
        </p:spPr>
      </p:sp>
      <p:sp>
        <p:nvSpPr>
          <p:cNvPr id="1710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4"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5" name="Picture 15"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6" name="Rectangle 16"/>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7"/>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3B7B65DB-FF8F-46C2-9F4E-0F68D40DD35C}" type="datetime1">
              <a:rPr lang="en-US"/>
              <a:pPr>
                <a:defRPr/>
              </a:pPr>
              <a:t>05/26/2016</a:t>
            </a:fld>
            <a:endParaRPr lang="en-US" dirty="0"/>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pPr>
              <a:defRPr/>
            </a:pPr>
            <a:fld id="{74404A6C-0665-4AB8-B3D9-87A6980C7C1A}"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srcRect/>
          <a:stretch>
            <a:fillRect/>
          </a:stretch>
        </p:blipFill>
        <p:spPr bwMode="auto">
          <a:xfrm>
            <a:off x="0" y="5929313"/>
            <a:ext cx="10437813" cy="320675"/>
          </a:xfrm>
          <a:prstGeom prst="rect">
            <a:avLst/>
          </a:prstGeom>
          <a:noFill/>
          <a:ln w="9525">
            <a:noFill/>
            <a:miter lim="800000"/>
            <a:headEnd/>
            <a:tailEnd/>
          </a:ln>
        </p:spPr>
      </p:pic>
      <p:pic>
        <p:nvPicPr>
          <p:cNvPr id="6" name="Picture 8" descr="HD-ShadowShort.png"/>
          <p:cNvPicPr>
            <a:picLocks noChangeAspect="1"/>
          </p:cNvPicPr>
          <p:nvPr/>
        </p:nvPicPr>
        <p:blipFill>
          <a:blip r:embed="rId3"/>
          <a:srcRect/>
          <a:stretch>
            <a:fillRect/>
          </a:stretch>
        </p:blipFill>
        <p:spPr bwMode="auto">
          <a:xfrm>
            <a:off x="10585450" y="5929313"/>
            <a:ext cx="1603375" cy="144462"/>
          </a:xfrm>
          <a:prstGeom prst="rect">
            <a:avLst/>
          </a:prstGeom>
          <a:noFill/>
          <a:ln w="9525">
            <a:noFill/>
            <a:miter lim="800000"/>
            <a:headEnd/>
            <a:tailEnd/>
          </a:ln>
        </p:spPr>
      </p:pic>
      <p:sp>
        <p:nvSpPr>
          <p:cNvPr id="7" name="Rectangle 9"/>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0"/>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893489CF-FC32-483A-BC7C-3C800F129E81}"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a:xfrm>
            <a:off x="10729913" y="4711700"/>
            <a:ext cx="1154112" cy="1090613"/>
          </a:xfrm>
        </p:spPr>
        <p:txBody>
          <a:bodyPr/>
          <a:lstStyle>
            <a:lvl1pPr>
              <a:defRPr/>
            </a:lvl1pPr>
          </a:lstStyle>
          <a:p>
            <a:pPr>
              <a:defRPr/>
            </a:pPr>
            <a:fld id="{5EC4678F-1473-4611-91FE-42910F8FB4F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10" descr="HD-ShadowLong.png"/>
          <p:cNvPicPr>
            <a:picLocks noChangeAspect="1"/>
          </p:cNvPicPr>
          <p:nvPr/>
        </p:nvPicPr>
        <p:blipFill>
          <a:blip r:embed="rId2"/>
          <a:srcRect/>
          <a:stretch>
            <a:fillRect/>
          </a:stretch>
        </p:blipFill>
        <p:spPr bwMode="auto">
          <a:xfrm>
            <a:off x="0" y="5929313"/>
            <a:ext cx="10437813" cy="320675"/>
          </a:xfrm>
          <a:prstGeom prst="rect">
            <a:avLst/>
          </a:prstGeom>
          <a:noFill/>
          <a:ln w="9525">
            <a:noFill/>
            <a:miter lim="800000"/>
            <a:headEnd/>
            <a:tailEnd/>
          </a:ln>
        </p:spPr>
      </p:pic>
      <p:pic>
        <p:nvPicPr>
          <p:cNvPr id="6" name="Picture 12" descr="HD-ShadowShort.png"/>
          <p:cNvPicPr>
            <a:picLocks noChangeAspect="1"/>
          </p:cNvPicPr>
          <p:nvPr/>
        </p:nvPicPr>
        <p:blipFill>
          <a:blip r:embed="rId3"/>
          <a:srcRect/>
          <a:stretch>
            <a:fillRect/>
          </a:stretch>
        </p:blipFill>
        <p:spPr bwMode="auto">
          <a:xfrm>
            <a:off x="10585450" y="5929313"/>
            <a:ext cx="1603375" cy="144462"/>
          </a:xfrm>
          <a:prstGeom prst="rect">
            <a:avLst/>
          </a:prstGeom>
          <a:noFill/>
          <a:ln w="9525">
            <a:noFill/>
            <a:miter lim="800000"/>
            <a:headEnd/>
            <a:tailEnd/>
          </a:ln>
        </p:spPr>
      </p:pic>
      <p:sp>
        <p:nvSpPr>
          <p:cNvPr id="7" name="Rectangle 13"/>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4"/>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15"/>
          <p:cNvSpPr txBox="1"/>
          <p:nvPr/>
        </p:nvSpPr>
        <p:spPr>
          <a:xfrm>
            <a:off x="584200" y="747713"/>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defRPr/>
            </a:pPr>
            <a:r>
              <a:rPr lang="en-US" sz="7200" dirty="0">
                <a:effectLst/>
                <a:latin typeface="+mn-lt"/>
                <a:cs typeface="+mn-cs"/>
              </a:rPr>
              <a:t>“</a:t>
            </a:r>
          </a:p>
        </p:txBody>
      </p:sp>
      <p:sp>
        <p:nvSpPr>
          <p:cNvPr id="10" name="TextBox 16"/>
          <p:cNvSpPr txBox="1"/>
          <p:nvPr/>
        </p:nvSpPr>
        <p:spPr>
          <a:xfrm>
            <a:off x="9663113" y="30337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7200" dirty="0">
                <a:effectLst/>
                <a:latin typeface="+mn-lt"/>
                <a:cs typeface="+mn-cs"/>
              </a:rPr>
              <a:t>”</a:t>
            </a:r>
          </a:p>
        </p:txBody>
      </p:sp>
      <p:sp>
        <p:nvSpPr>
          <p:cNvPr id="2" name="Title 1"/>
          <p:cNvSpPr>
            <a:spLocks noGrp="1"/>
          </p:cNvSpPr>
          <p:nvPr>
            <p:ph type="title"/>
          </p:nvPr>
        </p:nvSpPr>
        <p:spPr>
          <a:xfrm>
            <a:off x="1127856" y="609598"/>
            <a:ext cx="8718877" cy="3036061"/>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Date Placeholder 4"/>
          <p:cNvSpPr>
            <a:spLocks noGrp="1"/>
          </p:cNvSpPr>
          <p:nvPr>
            <p:ph type="dt" sz="half" idx="14"/>
          </p:nvPr>
        </p:nvSpPr>
        <p:spPr/>
        <p:txBody>
          <a:bodyPr/>
          <a:lstStyle>
            <a:lvl1pPr>
              <a:defRPr/>
            </a:lvl1pPr>
          </a:lstStyle>
          <a:p>
            <a:pPr>
              <a:defRPr/>
            </a:pPr>
            <a:fld id="{DE58492B-537D-4A47-9A65-94E1AA8F52A9}" type="datetime1">
              <a:rPr lang="en-US"/>
              <a:pPr>
                <a:defRPr/>
              </a:pPr>
              <a:t>05/26/2016</a:t>
            </a:fld>
            <a:endParaRPr lang="en-US" dirty="0"/>
          </a:p>
        </p:txBody>
      </p:sp>
      <p:sp>
        <p:nvSpPr>
          <p:cNvPr id="13" name="Footer Placeholder 5"/>
          <p:cNvSpPr>
            <a:spLocks noGrp="1"/>
          </p:cNvSpPr>
          <p:nvPr>
            <p:ph type="ftr" sz="quarter" idx="15"/>
          </p:nvPr>
        </p:nvSpPr>
        <p:spPr/>
        <p:txBody>
          <a:bodyPr/>
          <a:lstStyle>
            <a:lvl1pPr>
              <a:defRPr/>
            </a:lvl1pPr>
          </a:lstStyle>
          <a:p>
            <a:endParaRPr lang="en-US"/>
          </a:p>
        </p:txBody>
      </p:sp>
      <p:sp>
        <p:nvSpPr>
          <p:cNvPr id="14" name="Slide Number Placeholder 6"/>
          <p:cNvSpPr>
            <a:spLocks noGrp="1"/>
          </p:cNvSpPr>
          <p:nvPr>
            <p:ph type="sldNum" sz="quarter" idx="16"/>
          </p:nvPr>
        </p:nvSpPr>
        <p:spPr>
          <a:xfrm>
            <a:off x="10729913" y="4710113"/>
            <a:ext cx="1154112" cy="1090612"/>
          </a:xfrm>
        </p:spPr>
        <p:txBody>
          <a:bodyPr/>
          <a:lstStyle>
            <a:lvl1pPr>
              <a:defRPr/>
            </a:lvl1pPr>
          </a:lstStyle>
          <a:p>
            <a:pPr>
              <a:defRPr/>
            </a:pPr>
            <a:fld id="{B2AB9B4A-532F-4A42-A0B4-1B5A457E0EB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8" descr="HD-ShadowLong.png"/>
          <p:cNvPicPr>
            <a:picLocks noChangeAspect="1"/>
          </p:cNvPicPr>
          <p:nvPr/>
        </p:nvPicPr>
        <p:blipFill>
          <a:blip r:embed="rId2"/>
          <a:srcRect/>
          <a:stretch>
            <a:fillRect/>
          </a:stretch>
        </p:blipFill>
        <p:spPr bwMode="auto">
          <a:xfrm>
            <a:off x="0" y="5929313"/>
            <a:ext cx="10437813" cy="320675"/>
          </a:xfrm>
          <a:prstGeom prst="rect">
            <a:avLst/>
          </a:prstGeom>
          <a:noFill/>
          <a:ln w="9525">
            <a:noFill/>
            <a:miter lim="800000"/>
            <a:headEnd/>
            <a:tailEnd/>
          </a:ln>
        </p:spPr>
      </p:pic>
      <p:pic>
        <p:nvPicPr>
          <p:cNvPr id="6" name="Picture 9" descr="HD-ShadowShort.png"/>
          <p:cNvPicPr>
            <a:picLocks noChangeAspect="1"/>
          </p:cNvPicPr>
          <p:nvPr/>
        </p:nvPicPr>
        <p:blipFill>
          <a:blip r:embed="rId3"/>
          <a:srcRect/>
          <a:stretch>
            <a:fillRect/>
          </a:stretch>
        </p:blipFill>
        <p:spPr bwMode="auto">
          <a:xfrm>
            <a:off x="10585450" y="5929313"/>
            <a:ext cx="1603375" cy="144462"/>
          </a:xfrm>
          <a:prstGeom prst="rect">
            <a:avLst/>
          </a:prstGeom>
          <a:noFill/>
          <a:ln w="9525">
            <a:noFill/>
            <a:miter lim="800000"/>
            <a:headEnd/>
            <a:tailEnd/>
          </a:ln>
        </p:spPr>
      </p:pic>
      <p:sp>
        <p:nvSpPr>
          <p:cNvPr id="7" name="Rectangle 10"/>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1"/>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25FA609A-C6DB-45D4-87AD-E10CF4D5BB3B}"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a:xfrm>
            <a:off x="10729913" y="4710113"/>
            <a:ext cx="1154112" cy="1090612"/>
          </a:xfrm>
        </p:spPr>
        <p:txBody>
          <a:bodyPr/>
          <a:lstStyle>
            <a:lvl1pPr>
              <a:defRPr/>
            </a:lvl1pPr>
          </a:lstStyle>
          <a:p>
            <a:pPr>
              <a:defRPr/>
            </a:pPr>
            <a:fld id="{44D6C625-F0E2-45DB-9E1F-E0053248566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14" name="Picture 13"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16" name="Rectangle 15"/>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Date Placeholder 2"/>
          <p:cNvSpPr>
            <a:spLocks noGrp="1"/>
          </p:cNvSpPr>
          <p:nvPr>
            <p:ph type="dt" sz="half" idx="18"/>
          </p:nvPr>
        </p:nvSpPr>
        <p:spPr/>
        <p:txBody>
          <a:bodyPr/>
          <a:lstStyle>
            <a:lvl1pPr>
              <a:defRPr/>
            </a:lvl1pPr>
          </a:lstStyle>
          <a:p>
            <a:pPr>
              <a:defRPr/>
            </a:pPr>
            <a:fld id="{0287AAB4-250F-421A-9CD1-F2B9BE674348}" type="datetime1">
              <a:rPr lang="en-US"/>
              <a:pPr>
                <a:defRPr/>
              </a:pPr>
              <a:t>05/26/2016</a:t>
            </a:fld>
            <a:endParaRPr lang="en-US" dirty="0"/>
          </a:p>
        </p:txBody>
      </p:sp>
      <p:sp>
        <p:nvSpPr>
          <p:cNvPr id="19" name="Footer Placeholder 3"/>
          <p:cNvSpPr>
            <a:spLocks noGrp="1"/>
          </p:cNvSpPr>
          <p:nvPr>
            <p:ph type="ftr" sz="quarter" idx="19"/>
          </p:nvPr>
        </p:nvSpPr>
        <p:spPr/>
        <p:txBody>
          <a:bodyPr/>
          <a:lstStyle>
            <a:lvl1pPr>
              <a:defRPr/>
            </a:lvl1pPr>
          </a:lstStyle>
          <a:p>
            <a:endParaRPr lang="en-US"/>
          </a:p>
        </p:txBody>
      </p:sp>
      <p:sp>
        <p:nvSpPr>
          <p:cNvPr id="20" name="Slide Number Placeholder 4"/>
          <p:cNvSpPr>
            <a:spLocks noGrp="1"/>
          </p:cNvSpPr>
          <p:nvPr>
            <p:ph type="sldNum" sz="quarter" idx="20"/>
          </p:nvPr>
        </p:nvSpPr>
        <p:spPr/>
        <p:txBody>
          <a:bodyPr/>
          <a:lstStyle>
            <a:lvl1pPr>
              <a:defRPr/>
            </a:lvl1pPr>
          </a:lstStyle>
          <a:p>
            <a:pPr>
              <a:defRPr/>
            </a:pPr>
            <a:fld id="{1003FD8C-CB17-41E4-982C-3D881D737108}"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14"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13" name="Picture 15"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14" name="Rectangle 16"/>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7"/>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smtClean="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smtClean="0"/>
              <a:t>Click icon to add picture</a:t>
            </a:r>
            <a:endParaRPr lang="en-US" noProof="0" dirty="0"/>
          </a:p>
        </p:txBody>
      </p:sp>
      <p:sp>
        <p:nvSpPr>
          <p:cNvPr id="24" name="Text Placeholder 3"/>
          <p:cNvSpPr>
            <a:spLocks noGrp="1"/>
          </p:cNvSpPr>
          <p:nvPr>
            <p:ph type="body" sz="half" idx="19"/>
          </p:nvPr>
        </p:nvSpPr>
        <p:spPr>
          <a:xfrm>
            <a:off x="3944117" y="4873764"/>
            <a:ext cx="3067297"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smtClean="0"/>
              <a:t>Click icon to add picture</a:t>
            </a:r>
            <a:endParaRPr lang="en-US" noProof="0" dirty="0"/>
          </a:p>
        </p:txBody>
      </p:sp>
      <p:sp>
        <p:nvSpPr>
          <p:cNvPr id="27" name="Text Placeholder 3"/>
          <p:cNvSpPr>
            <a:spLocks noGrp="1"/>
          </p:cNvSpPr>
          <p:nvPr>
            <p:ph type="body" sz="half" idx="20"/>
          </p:nvPr>
        </p:nvSpPr>
        <p:spPr>
          <a:xfrm>
            <a:off x="7230553" y="4873762"/>
            <a:ext cx="3067563"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2"/>
          <p:cNvSpPr>
            <a:spLocks noGrp="1"/>
          </p:cNvSpPr>
          <p:nvPr>
            <p:ph type="dt" sz="half" idx="23"/>
          </p:nvPr>
        </p:nvSpPr>
        <p:spPr/>
        <p:txBody>
          <a:bodyPr/>
          <a:lstStyle>
            <a:lvl1pPr>
              <a:defRPr/>
            </a:lvl1pPr>
          </a:lstStyle>
          <a:p>
            <a:pPr>
              <a:defRPr/>
            </a:pPr>
            <a:fld id="{8C7E4E9E-45EF-46A5-8B1B-A22003D3768E}" type="datetime1">
              <a:rPr lang="en-US"/>
              <a:pPr>
                <a:defRPr/>
              </a:pPr>
              <a:t>05/26/2016</a:t>
            </a:fld>
            <a:endParaRPr lang="en-US" dirty="0"/>
          </a:p>
        </p:txBody>
      </p:sp>
      <p:sp>
        <p:nvSpPr>
          <p:cNvPr id="17" name="Footer Placeholder 3"/>
          <p:cNvSpPr>
            <a:spLocks noGrp="1"/>
          </p:cNvSpPr>
          <p:nvPr>
            <p:ph type="ftr" sz="quarter" idx="24"/>
          </p:nvPr>
        </p:nvSpPr>
        <p:spPr/>
        <p:txBody>
          <a:bodyPr/>
          <a:lstStyle>
            <a:lvl1pPr>
              <a:defRPr/>
            </a:lvl1pPr>
          </a:lstStyle>
          <a:p>
            <a:endParaRPr lang="en-US"/>
          </a:p>
        </p:txBody>
      </p:sp>
      <p:sp>
        <p:nvSpPr>
          <p:cNvPr id="18" name="Slide Number Placeholder 4"/>
          <p:cNvSpPr>
            <a:spLocks noGrp="1"/>
          </p:cNvSpPr>
          <p:nvPr>
            <p:ph type="sldNum" sz="quarter" idx="25"/>
          </p:nvPr>
        </p:nvSpPr>
        <p:spPr/>
        <p:txBody>
          <a:bodyPr/>
          <a:lstStyle>
            <a:lvl1pPr>
              <a:defRPr/>
            </a:lvl1pPr>
          </a:lstStyle>
          <a:p>
            <a:pPr>
              <a:defRPr/>
            </a:pPr>
            <a:fld id="{63A2B7EA-7929-4BFF-96CE-87E769557611}"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5" name="Picture 7"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6" name="Rectangle 8"/>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9"/>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E3B24028-CA5A-45A7-AF21-6A24C141F383}" type="datetime1">
              <a:rPr lang="en-US"/>
              <a:pPr>
                <a:defRPr/>
              </a:pPr>
              <a:t>05/26/2016</a:t>
            </a:fld>
            <a:endParaRPr lang="en-US" dirty="0"/>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pPr>
              <a:defRPr/>
            </a:pPr>
            <a:fld id="{160FE68D-BB9B-448B-8E3D-E98A5D7042E0}"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6"/>
          <p:cNvSpPr/>
          <p:nvPr/>
        </p:nvSpPr>
        <p:spPr>
          <a:xfrm rot="5400000">
            <a:off x="8116094" y="1869281"/>
            <a:ext cx="5106988"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rot="5400000">
            <a:off x="9867900" y="53721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a:xfrm>
            <a:off x="6807200" y="5935663"/>
            <a:ext cx="2743200" cy="365125"/>
          </a:xfrm>
        </p:spPr>
        <p:txBody>
          <a:bodyPr/>
          <a:lstStyle>
            <a:lvl1pPr>
              <a:defRPr/>
            </a:lvl1pPr>
          </a:lstStyle>
          <a:p>
            <a:pPr>
              <a:defRPr/>
            </a:pPr>
            <a:fld id="{3B5CFFC5-4B82-4577-A8A7-9F9F130CA747}" type="datetime1">
              <a:rPr lang="en-US"/>
              <a:pPr>
                <a:defRPr/>
              </a:pPr>
              <a:t>05/26/2016</a:t>
            </a:fld>
            <a:endParaRPr lang="en-US" dirty="0"/>
          </a:p>
        </p:txBody>
      </p:sp>
      <p:sp>
        <p:nvSpPr>
          <p:cNvPr id="7" name="Footer Placeholder 4"/>
          <p:cNvSpPr>
            <a:spLocks noGrp="1"/>
          </p:cNvSpPr>
          <p:nvPr>
            <p:ph type="ftr" sz="quarter" idx="11"/>
          </p:nvPr>
        </p:nvSpPr>
        <p:spPr>
          <a:xfrm>
            <a:off x="681038" y="5935663"/>
            <a:ext cx="6126162" cy="365125"/>
          </a:xfrm>
        </p:spPr>
        <p:txBody>
          <a:bodyPr/>
          <a:lstStyle>
            <a:lvl1pPr>
              <a:defRPr/>
            </a:lvl1pPr>
          </a:lstStyle>
          <a:p>
            <a:endParaRPr lang="en-US"/>
          </a:p>
        </p:txBody>
      </p:sp>
      <p:sp>
        <p:nvSpPr>
          <p:cNvPr id="8" name="Slide Number Placeholder 5"/>
          <p:cNvSpPr>
            <a:spLocks noGrp="1"/>
          </p:cNvSpPr>
          <p:nvPr>
            <p:ph type="sldNum" sz="quarter" idx="12"/>
          </p:nvPr>
        </p:nvSpPr>
        <p:spPr>
          <a:xfrm>
            <a:off x="10098088" y="5399088"/>
            <a:ext cx="1154112" cy="1090612"/>
          </a:xfrm>
        </p:spPr>
        <p:txBody>
          <a:bodyPr anchor="t"/>
          <a:lstStyle>
            <a:lvl1pPr algn="ctr">
              <a:defRPr/>
            </a:lvl1pPr>
          </a:lstStyle>
          <a:p>
            <a:pPr>
              <a:defRPr/>
            </a:pPr>
            <a:fld id="{DF174AFD-6E6D-46E1-80EB-0A73329015E5}"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38" y="752475"/>
            <a:ext cx="9613900" cy="1081088"/>
          </a:xfrm>
        </p:spPr>
        <p:txBody>
          <a:bodyPr/>
          <a:lstStyle/>
          <a:p>
            <a:r>
              <a:rPr lang="en-US"/>
              <a:t>Click to edit Master title style</a:t>
            </a:r>
          </a:p>
        </p:txBody>
      </p:sp>
      <p:sp>
        <p:nvSpPr>
          <p:cNvPr id="3" name="Content Placeholder 2"/>
          <p:cNvSpPr>
            <a:spLocks noGrp="1"/>
          </p:cNvSpPr>
          <p:nvPr>
            <p:ph idx="1"/>
          </p:nvPr>
        </p:nvSpPr>
        <p:spPr>
          <a:xfrm>
            <a:off x="681038" y="2336800"/>
            <a:ext cx="9613900" cy="3598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551738" y="5935663"/>
            <a:ext cx="2743200" cy="365125"/>
          </a:xfrm>
        </p:spPr>
        <p:txBody>
          <a:bodyPr/>
          <a:lstStyle>
            <a:lvl1pPr>
              <a:defRPr/>
            </a:lvl1pPr>
          </a:lstStyle>
          <a:p>
            <a:pPr>
              <a:defRPr/>
            </a:pPr>
            <a:fld id="{C0D9FEDF-C4D4-467F-BFA5-CBA68B131ED7}" type="datetime1">
              <a:rPr lang="en-US"/>
              <a:pPr>
                <a:defRPr/>
              </a:pPr>
              <a:t>05/26/2016</a:t>
            </a:fld>
            <a:endParaRPr lang="en-US" dirty="0"/>
          </a:p>
        </p:txBody>
      </p:sp>
      <p:sp>
        <p:nvSpPr>
          <p:cNvPr id="5" name="Footer Placeholder 4"/>
          <p:cNvSpPr>
            <a:spLocks noGrp="1"/>
          </p:cNvSpPr>
          <p:nvPr>
            <p:ph type="ftr" sz="quarter" idx="11"/>
          </p:nvPr>
        </p:nvSpPr>
        <p:spPr>
          <a:xfrm>
            <a:off x="681038" y="5935663"/>
            <a:ext cx="6870700" cy="365125"/>
          </a:xfrm>
        </p:spPr>
        <p:txBody>
          <a:bodyPr/>
          <a:lstStyle>
            <a:lvl1pPr>
              <a:defRPr/>
            </a:lvl1pPr>
          </a:lstStyle>
          <a:p>
            <a:endParaRPr lang="en-US"/>
          </a:p>
        </p:txBody>
      </p:sp>
      <p:sp>
        <p:nvSpPr>
          <p:cNvPr id="6" name="Slide Number Placeholder 5"/>
          <p:cNvSpPr>
            <a:spLocks noGrp="1"/>
          </p:cNvSpPr>
          <p:nvPr>
            <p:ph type="sldNum" sz="quarter" idx="12"/>
          </p:nvPr>
        </p:nvSpPr>
        <p:spPr>
          <a:xfrm>
            <a:off x="10729913" y="752475"/>
            <a:ext cx="1154112" cy="1092200"/>
          </a:xfrm>
        </p:spPr>
        <p:txBody>
          <a:bodyPr/>
          <a:lstStyle>
            <a:lvl1pPr>
              <a:defRPr/>
            </a:lvl1pPr>
          </a:lstStyle>
          <a:p>
            <a:pPr>
              <a:defRPr/>
            </a:pPr>
            <a:fld id="{CBC0B951-7BA9-426F-AFBC-46E4A9134302}"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51738" y="5935663"/>
            <a:ext cx="2743200" cy="365125"/>
          </a:xfrm>
        </p:spPr>
        <p:txBody>
          <a:bodyPr/>
          <a:lstStyle>
            <a:lvl1pPr>
              <a:defRPr/>
            </a:lvl1pPr>
          </a:lstStyle>
          <a:p>
            <a:pPr>
              <a:defRPr/>
            </a:pPr>
            <a:fld id="{28BE3152-935F-4468-855F-73564B251272}" type="datetime1">
              <a:rPr lang="en-US"/>
              <a:pPr>
                <a:defRPr/>
              </a:pPr>
              <a:t>05/26/2016</a:t>
            </a:fld>
            <a:endParaRPr lang="en-US" dirty="0"/>
          </a:p>
        </p:txBody>
      </p:sp>
      <p:sp>
        <p:nvSpPr>
          <p:cNvPr id="3" name="Footer Placeholder 2"/>
          <p:cNvSpPr>
            <a:spLocks noGrp="1"/>
          </p:cNvSpPr>
          <p:nvPr>
            <p:ph type="ftr" sz="quarter" idx="11"/>
          </p:nvPr>
        </p:nvSpPr>
        <p:spPr>
          <a:xfrm>
            <a:off x="681038" y="5935663"/>
            <a:ext cx="6870700" cy="365125"/>
          </a:xfrm>
        </p:spPr>
        <p:txBody>
          <a:bodyPr/>
          <a:lstStyle>
            <a:lvl1pPr>
              <a:defRPr/>
            </a:lvl1pPr>
          </a:lstStyle>
          <a:p>
            <a:endParaRPr lang="en-US"/>
          </a:p>
        </p:txBody>
      </p:sp>
      <p:sp>
        <p:nvSpPr>
          <p:cNvPr id="4" name="Slide Number Placeholder 3"/>
          <p:cNvSpPr>
            <a:spLocks noGrp="1"/>
          </p:cNvSpPr>
          <p:nvPr>
            <p:ph type="sldNum" sz="quarter" idx="12"/>
          </p:nvPr>
        </p:nvSpPr>
        <p:spPr>
          <a:xfrm>
            <a:off x="10729913" y="752475"/>
            <a:ext cx="1154112" cy="1092200"/>
          </a:xfrm>
        </p:spPr>
        <p:txBody>
          <a:bodyPr/>
          <a:lstStyle>
            <a:lvl1pPr>
              <a:defRPr/>
            </a:lvl1pPr>
          </a:lstStyle>
          <a:p>
            <a:pPr>
              <a:defRPr/>
            </a:pPr>
            <a:fld id="{98909C84-9AB4-4AB5-814E-9A89EEE6BAC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HD-ShadowLong.png"/>
          <p:cNvPicPr>
            <a:picLocks noChangeAspect="1"/>
          </p:cNvPicPr>
          <p:nvPr/>
        </p:nvPicPr>
        <p:blipFill>
          <a:blip r:embed="rId2"/>
          <a:srcRect/>
          <a:stretch>
            <a:fillRect/>
          </a:stretch>
        </p:blipFill>
        <p:spPr bwMode="auto">
          <a:xfrm>
            <a:off x="0" y="4086225"/>
            <a:ext cx="10437813" cy="322263"/>
          </a:xfrm>
          <a:prstGeom prst="rect">
            <a:avLst/>
          </a:prstGeom>
          <a:noFill/>
          <a:ln w="9525">
            <a:noFill/>
            <a:miter lim="800000"/>
            <a:headEnd/>
            <a:tailEnd/>
          </a:ln>
        </p:spPr>
      </p:pic>
      <p:pic>
        <p:nvPicPr>
          <p:cNvPr id="5" name="Picture 7" descr="HD-ShadowShort.png"/>
          <p:cNvPicPr>
            <a:picLocks noChangeAspect="1"/>
          </p:cNvPicPr>
          <p:nvPr/>
        </p:nvPicPr>
        <p:blipFill>
          <a:blip r:embed="rId3"/>
          <a:srcRect/>
          <a:stretch>
            <a:fillRect/>
          </a:stretch>
        </p:blipFill>
        <p:spPr bwMode="auto">
          <a:xfrm>
            <a:off x="10585450" y="4087813"/>
            <a:ext cx="1603375" cy="144462"/>
          </a:xfrm>
          <a:prstGeom prst="rect">
            <a:avLst/>
          </a:prstGeom>
          <a:noFill/>
          <a:ln w="9525">
            <a:noFill/>
            <a:miter lim="800000"/>
            <a:headEnd/>
            <a:tailEnd/>
          </a:ln>
        </p:spPr>
      </p:pic>
      <p:sp>
        <p:nvSpPr>
          <p:cNvPr id="6" name="Rectangle 8"/>
          <p:cNvSpPr/>
          <p:nvPr/>
        </p:nvSpPr>
        <p:spPr>
          <a:xfrm>
            <a:off x="0" y="27257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9"/>
          <p:cNvSpPr/>
          <p:nvPr/>
        </p:nvSpPr>
        <p:spPr>
          <a:xfrm>
            <a:off x="10585450" y="27257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5A6BA3BE-B56A-47F3-87D5-7973C7647C6A}" type="datetime1">
              <a:rPr lang="en-US"/>
              <a:pPr>
                <a:defRPr/>
              </a:pPr>
              <a:t>05/26/2016</a:t>
            </a:fld>
            <a:endParaRPr lang="en-US" dirty="0"/>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a:xfrm>
            <a:off x="10729913" y="2870200"/>
            <a:ext cx="1154112" cy="1090613"/>
          </a:xfrm>
        </p:spPr>
        <p:txBody>
          <a:bodyPr/>
          <a:lstStyle>
            <a:lvl1pPr>
              <a:defRPr/>
            </a:lvl1pPr>
          </a:lstStyle>
          <a:p>
            <a:pPr>
              <a:defRPr/>
            </a:pPr>
            <a:fld id="{DC93E330-3908-4F47-B149-04406DFAC5F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6" name="Picture 8"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7" name="Rectangle 9"/>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0"/>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4"/>
          <p:cNvSpPr>
            <a:spLocks noGrp="1"/>
          </p:cNvSpPr>
          <p:nvPr>
            <p:ph type="dt" sz="half" idx="10"/>
          </p:nvPr>
        </p:nvSpPr>
        <p:spPr/>
        <p:txBody>
          <a:bodyPr/>
          <a:lstStyle>
            <a:lvl1pPr>
              <a:defRPr/>
            </a:lvl1pPr>
          </a:lstStyle>
          <a:p>
            <a:pPr>
              <a:defRPr/>
            </a:pPr>
            <a:fld id="{B660FFD6-0748-4779-B86D-569241F43B35}"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p:txBody>
          <a:bodyPr/>
          <a:lstStyle>
            <a:lvl1pPr>
              <a:defRPr/>
            </a:lvl1pPr>
          </a:lstStyle>
          <a:p>
            <a:pPr>
              <a:defRPr/>
            </a:pPr>
            <a:fld id="{B11833CD-A2FC-4363-90D6-DD4D0FBEBAF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9"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8" name="Picture 10"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9" name="Rectangle 11"/>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12"/>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6"/>
          <p:cNvSpPr>
            <a:spLocks noGrp="1"/>
          </p:cNvSpPr>
          <p:nvPr>
            <p:ph type="dt" sz="half" idx="10"/>
          </p:nvPr>
        </p:nvSpPr>
        <p:spPr/>
        <p:txBody>
          <a:bodyPr/>
          <a:lstStyle>
            <a:lvl1pPr>
              <a:defRPr/>
            </a:lvl1pPr>
          </a:lstStyle>
          <a:p>
            <a:pPr>
              <a:defRPr/>
            </a:pPr>
            <a:fld id="{F81B6D02-1ADE-4490-8D2B-6F3BEBC8D6E8}" type="datetime1">
              <a:rPr lang="en-US"/>
              <a:pPr>
                <a:defRPr/>
              </a:pPr>
              <a:t>05/26/2016</a:t>
            </a:fld>
            <a:endParaRPr lang="en-US" dirty="0"/>
          </a:p>
        </p:txBody>
      </p:sp>
      <p:sp>
        <p:nvSpPr>
          <p:cNvPr id="12" name="Footer Placeholder 7"/>
          <p:cNvSpPr>
            <a:spLocks noGrp="1"/>
          </p:cNvSpPr>
          <p:nvPr>
            <p:ph type="ftr" sz="quarter" idx="11"/>
          </p:nvPr>
        </p:nvSpPr>
        <p:spPr/>
        <p:txBody>
          <a:bodyPr/>
          <a:lstStyle>
            <a:lvl1pPr>
              <a:defRPr/>
            </a:lvl1pPr>
          </a:lstStyle>
          <a:p>
            <a:endParaRPr lang="en-US"/>
          </a:p>
        </p:txBody>
      </p:sp>
      <p:sp>
        <p:nvSpPr>
          <p:cNvPr id="13" name="Slide Number Placeholder 8"/>
          <p:cNvSpPr>
            <a:spLocks noGrp="1"/>
          </p:cNvSpPr>
          <p:nvPr>
            <p:ph type="sldNum" sz="quarter" idx="12"/>
          </p:nvPr>
        </p:nvSpPr>
        <p:spPr/>
        <p:txBody>
          <a:bodyPr/>
          <a:lstStyle>
            <a:lvl1pPr>
              <a:defRPr/>
            </a:lvl1pPr>
          </a:lstStyle>
          <a:p>
            <a:pPr>
              <a:defRPr/>
            </a:pPr>
            <a:fld id="{D1AFCD2A-AA1B-41E1-A09B-10D784D1C57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4" name="Picture 6"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5" name="Rectangle 7"/>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lvl1pPr>
              <a:defRPr/>
            </a:lvl1pPr>
          </a:lstStyle>
          <a:p>
            <a:pPr>
              <a:defRPr/>
            </a:pPr>
            <a:fld id="{62D0AD87-F19A-4833-BD6B-4101EC3D5046}" type="datetime1">
              <a:rPr lang="en-US"/>
              <a:pPr>
                <a:defRPr/>
              </a:pPr>
              <a:t>05/26/2016</a:t>
            </a:fld>
            <a:endParaRPr lang="en-US" dirty="0"/>
          </a:p>
        </p:txBody>
      </p:sp>
      <p:sp>
        <p:nvSpPr>
          <p:cNvPr id="8" name="Footer Placeholder 3"/>
          <p:cNvSpPr>
            <a:spLocks noGrp="1"/>
          </p:cNvSpPr>
          <p:nvPr>
            <p:ph type="ftr" sz="quarter" idx="11"/>
          </p:nvPr>
        </p:nvSpPr>
        <p:spPr/>
        <p:txBody>
          <a:bodyPr/>
          <a:lstStyle>
            <a:lvl1pPr>
              <a:defRPr/>
            </a:lvl1pPr>
          </a:lstStyle>
          <a:p>
            <a:endParaRPr lang="en-US"/>
          </a:p>
        </p:txBody>
      </p:sp>
      <p:sp>
        <p:nvSpPr>
          <p:cNvPr id="9" name="Slide Number Placeholder 4"/>
          <p:cNvSpPr>
            <a:spLocks noGrp="1"/>
          </p:cNvSpPr>
          <p:nvPr>
            <p:ph type="sldNum" sz="quarter" idx="12"/>
          </p:nvPr>
        </p:nvSpPr>
        <p:spPr/>
        <p:txBody>
          <a:bodyPr/>
          <a:lstStyle>
            <a:lvl1pPr>
              <a:defRPr/>
            </a:lvl1pPr>
          </a:lstStyle>
          <a:p>
            <a:pPr>
              <a:defRPr/>
            </a:pPr>
            <a:fld id="{405CBDDB-0577-40D0-812B-EB23E035B56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HD-ShadowShort.png"/>
          <p:cNvPicPr>
            <a:picLocks noChangeAspect="1"/>
          </p:cNvPicPr>
          <p:nvPr/>
        </p:nvPicPr>
        <p:blipFill>
          <a:blip r:embed="rId2"/>
          <a:srcRect/>
          <a:stretch>
            <a:fillRect/>
          </a:stretch>
        </p:blipFill>
        <p:spPr bwMode="auto">
          <a:xfrm>
            <a:off x="10585450" y="1971675"/>
            <a:ext cx="1603375" cy="144463"/>
          </a:xfrm>
          <a:prstGeom prst="rect">
            <a:avLst/>
          </a:prstGeom>
          <a:noFill/>
          <a:ln w="9525">
            <a:noFill/>
            <a:miter lim="800000"/>
            <a:headEnd/>
            <a:tailEnd/>
          </a:ln>
        </p:spPr>
      </p:pic>
      <p:sp>
        <p:nvSpPr>
          <p:cNvPr id="3" name="Rectangle 5"/>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p:cNvSpPr>
            <a:spLocks noGrp="1"/>
          </p:cNvSpPr>
          <p:nvPr>
            <p:ph type="dt" sz="half" idx="10"/>
          </p:nvPr>
        </p:nvSpPr>
        <p:spPr/>
        <p:txBody>
          <a:bodyPr/>
          <a:lstStyle>
            <a:lvl1pPr>
              <a:defRPr/>
            </a:lvl1pPr>
          </a:lstStyle>
          <a:p>
            <a:pPr>
              <a:defRPr/>
            </a:pPr>
            <a:fld id="{F1D0A589-8444-4879-B4AC-EBD455142200}" type="datetime1">
              <a:rPr lang="en-US"/>
              <a:pPr>
                <a:defRPr/>
              </a:pPr>
              <a:t>05/26/2016</a:t>
            </a:fld>
            <a:endParaRPr lang="en-US" dirty="0"/>
          </a:p>
        </p:txBody>
      </p:sp>
      <p:sp>
        <p:nvSpPr>
          <p:cNvPr id="5" name="Footer Placeholder 2"/>
          <p:cNvSpPr>
            <a:spLocks noGrp="1"/>
          </p:cNvSpPr>
          <p:nvPr>
            <p:ph type="ftr" sz="quarter" idx="11"/>
          </p:nvPr>
        </p:nvSpPr>
        <p:spPr/>
        <p:txBody>
          <a:bodyPr/>
          <a:lstStyle>
            <a:lvl1pPr>
              <a:defRPr/>
            </a:lvl1pPr>
          </a:lstStyle>
          <a:p>
            <a:endParaRPr lang="en-US"/>
          </a:p>
        </p:txBody>
      </p:sp>
      <p:sp>
        <p:nvSpPr>
          <p:cNvPr id="6" name="Slide Number Placeholder 3"/>
          <p:cNvSpPr>
            <a:spLocks noGrp="1"/>
          </p:cNvSpPr>
          <p:nvPr>
            <p:ph type="sldNum" sz="quarter" idx="12"/>
          </p:nvPr>
        </p:nvSpPr>
        <p:spPr/>
        <p:txBody>
          <a:bodyPr/>
          <a:lstStyle>
            <a:lvl1pPr>
              <a:defRPr/>
            </a:lvl1pPr>
          </a:lstStyle>
          <a:p>
            <a:pPr>
              <a:defRPr/>
            </a:pPr>
            <a:fld id="{0C3CACD6-40AE-43EE-ABFF-420BF5F4B96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6" name="Picture 8"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7" name="Rectangle 9"/>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0"/>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21C0AD04-17A1-4878-9FB7-F6CEB9B8EB0F}"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p:txBody>
          <a:bodyPr/>
          <a:lstStyle>
            <a:lvl1pPr>
              <a:defRPr/>
            </a:lvl1pPr>
          </a:lstStyle>
          <a:p>
            <a:pPr>
              <a:defRPr/>
            </a:pPr>
            <a:fld id="{40D09BC1-C00B-41F7-BD21-AE20DEF4414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6" name="Picture 8"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7" name="Rectangle 9"/>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0"/>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A91A1B20-E7A3-4A92-9755-405A8F909ED8}"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p:txBody>
          <a:bodyPr/>
          <a:lstStyle>
            <a:lvl1pPr>
              <a:defRPr/>
            </a:lvl1pPr>
          </a:lstStyle>
          <a:p>
            <a:pPr>
              <a:defRPr/>
            </a:pPr>
            <a:fld id="{FB81191C-A45E-43AE-A2A9-370B3DDF1D7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srcRect/>
          <a:stretch>
            <a:fillRect/>
          </a:stretch>
        </p:blipFill>
        <p:spPr bwMode="auto">
          <a:xfrm>
            <a:off x="0" y="5929313"/>
            <a:ext cx="10437813" cy="320675"/>
          </a:xfrm>
          <a:prstGeom prst="rect">
            <a:avLst/>
          </a:prstGeom>
          <a:noFill/>
          <a:ln w="9525">
            <a:noFill/>
            <a:miter lim="800000"/>
            <a:headEnd/>
            <a:tailEnd/>
          </a:ln>
        </p:spPr>
      </p:pic>
      <p:pic>
        <p:nvPicPr>
          <p:cNvPr id="6" name="Picture 8" descr="HD-ShadowShort.png"/>
          <p:cNvPicPr>
            <a:picLocks noChangeAspect="1"/>
          </p:cNvPicPr>
          <p:nvPr/>
        </p:nvPicPr>
        <p:blipFill>
          <a:blip r:embed="rId3"/>
          <a:srcRect/>
          <a:stretch>
            <a:fillRect/>
          </a:stretch>
        </p:blipFill>
        <p:spPr bwMode="auto">
          <a:xfrm>
            <a:off x="10585450" y="5929313"/>
            <a:ext cx="1603375" cy="144462"/>
          </a:xfrm>
          <a:prstGeom prst="rect">
            <a:avLst/>
          </a:prstGeom>
          <a:noFill/>
          <a:ln w="9525">
            <a:noFill/>
            <a:miter lim="800000"/>
            <a:headEnd/>
            <a:tailEnd/>
          </a:ln>
        </p:spPr>
      </p:pic>
      <p:sp>
        <p:nvSpPr>
          <p:cNvPr id="7" name="Rectangle 9"/>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0"/>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5551EA0C-1907-4698-91F5-D44B2A1BB67B}"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a:xfrm>
            <a:off x="10729913" y="4711700"/>
            <a:ext cx="1154112" cy="1090613"/>
          </a:xfrm>
        </p:spPr>
        <p:txBody>
          <a:bodyPr/>
          <a:lstStyle>
            <a:lvl1pPr>
              <a:defRPr/>
            </a:lvl1pPr>
          </a:lstStyle>
          <a:p>
            <a:pPr>
              <a:defRPr/>
            </a:pPr>
            <a:fld id="{65D1E41B-CE3E-487B-BB1B-ED45A9CE566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6" descr="hashOverlay-FullResolve.png"/>
          <p:cNvPicPr>
            <a:picLocks noChangeAspect="1"/>
          </p:cNvPicPr>
          <p:nvPr/>
        </p:nvPicPr>
        <p:blipFill>
          <a:blip r:embed="rId20"/>
          <a:srcRect/>
          <a:stretch>
            <a:fillRect/>
          </a:stretch>
        </p:blipFill>
        <p:spPr bwMode="auto">
          <a:xfrm>
            <a:off x="0" y="0"/>
            <a:ext cx="12192000" cy="6858000"/>
          </a:xfrm>
          <a:prstGeom prst="rect">
            <a:avLst/>
          </a:prstGeom>
          <a:noFill/>
          <a:ln w="9525">
            <a:noFill/>
            <a:miter lim="800000"/>
            <a:headEnd/>
            <a:tailEnd/>
          </a:ln>
        </p:spPr>
      </p:pic>
      <p:sp>
        <p:nvSpPr>
          <p:cNvPr id="1027" name="Title Placeholder 1"/>
          <p:cNvSpPr>
            <a:spLocks noGrp="1"/>
          </p:cNvSpPr>
          <p:nvPr>
            <p:ph type="title"/>
          </p:nvPr>
        </p:nvSpPr>
        <p:spPr bwMode="auto">
          <a:xfrm>
            <a:off x="681038" y="752475"/>
            <a:ext cx="9613900" cy="1081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81038" y="2336800"/>
            <a:ext cx="9613900" cy="3598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551738" y="5935663"/>
            <a:ext cx="2743200" cy="365125"/>
          </a:xfrm>
          <a:prstGeom prst="rect">
            <a:avLst/>
          </a:prstGeom>
        </p:spPr>
        <p:txBody>
          <a:bodyPr vert="horz" lIns="91440" tIns="45720" rIns="91440" bIns="45720" rtlCol="0" anchor="ctr"/>
          <a:lstStyle>
            <a:lvl1pPr algn="r" fontAlgn="auto">
              <a:spcBef>
                <a:spcPts val="0"/>
              </a:spcBef>
              <a:spcAft>
                <a:spcPts val="0"/>
              </a:spcAft>
              <a:defRPr sz="1050">
                <a:solidFill>
                  <a:schemeClr val="tx1">
                    <a:tint val="75000"/>
                  </a:schemeClr>
                </a:solidFill>
                <a:latin typeface="+mn-lt"/>
                <a:cs typeface="+mn-cs"/>
              </a:defRPr>
            </a:lvl1pPr>
          </a:lstStyle>
          <a:p>
            <a:pPr>
              <a:defRPr/>
            </a:pPr>
            <a:fld id="{22FFB7CA-EEA4-498F-9DDC-01E9C33D5F7A}" type="datetime1">
              <a:rPr lang="en-US"/>
              <a:pPr>
                <a:defRPr/>
              </a:pPr>
              <a:t>05/26/2016</a:t>
            </a:fld>
            <a:endParaRPr lang="en-US" dirty="0"/>
          </a:p>
        </p:txBody>
      </p:sp>
      <p:sp>
        <p:nvSpPr>
          <p:cNvPr id="5" name="Footer Placeholder 4"/>
          <p:cNvSpPr>
            <a:spLocks noGrp="1"/>
          </p:cNvSpPr>
          <p:nvPr>
            <p:ph type="ftr" sz="quarter" idx="3"/>
          </p:nvPr>
        </p:nvSpPr>
        <p:spPr>
          <a:xfrm>
            <a:off x="681038" y="5935663"/>
            <a:ext cx="68707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FFFFFF"/>
                </a:solidFill>
                <a:latin typeface="Trebuchet MS" pitchFamily="34" charset="0"/>
              </a:defRPr>
            </a:lvl1pPr>
          </a:lstStyle>
          <a:p>
            <a:endParaRPr lang="en-US"/>
          </a:p>
        </p:txBody>
      </p:sp>
      <p:sp>
        <p:nvSpPr>
          <p:cNvPr id="6" name="Slide Number Placeholder 5"/>
          <p:cNvSpPr>
            <a:spLocks noGrp="1"/>
          </p:cNvSpPr>
          <p:nvPr>
            <p:ph type="sldNum" sz="quarter" idx="4"/>
          </p:nvPr>
        </p:nvSpPr>
        <p:spPr>
          <a:xfrm>
            <a:off x="10729913" y="752475"/>
            <a:ext cx="1154112" cy="1092200"/>
          </a:xfrm>
          <a:prstGeom prst="rect">
            <a:avLst/>
          </a:prstGeom>
        </p:spPr>
        <p:txBody>
          <a:bodyPr vert="horz" lIns="91440" tIns="45720" rIns="91440" bIns="45720" rtlCol="0" anchor="ctr"/>
          <a:lstStyle>
            <a:lvl1pPr algn="l" fontAlgn="auto">
              <a:spcBef>
                <a:spcPts val="0"/>
              </a:spcBef>
              <a:spcAft>
                <a:spcPts val="0"/>
              </a:spcAft>
              <a:defRPr sz="3600">
                <a:solidFill>
                  <a:schemeClr val="tx1">
                    <a:tint val="75000"/>
                  </a:schemeClr>
                </a:solidFill>
                <a:latin typeface="+mn-lt"/>
                <a:cs typeface="+mn-cs"/>
              </a:defRPr>
            </a:lvl1pPr>
          </a:lstStyle>
          <a:p>
            <a:pPr>
              <a:defRPr/>
            </a:pPr>
            <a:fld id="{F57C190B-4719-4884-A063-49FDCC832863}"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04" r:id="rId17"/>
    <p:sldLayoutId id="2147483705" r:id="rId18"/>
  </p:sldLayoutIdLst>
  <p:hf hdr="0" ftr="0" dt="0"/>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itchFamily="34" charset="0"/>
        </a:defRPr>
      </a:lvl2pPr>
      <a:lvl3pPr algn="l" rtl="0" eaLnBrk="0" fontAlgn="base" hangingPunct="0">
        <a:lnSpc>
          <a:spcPct val="90000"/>
        </a:lnSpc>
        <a:spcBef>
          <a:spcPct val="0"/>
        </a:spcBef>
        <a:spcAft>
          <a:spcPct val="0"/>
        </a:spcAft>
        <a:defRPr sz="3600">
          <a:solidFill>
            <a:schemeClr val="tx1"/>
          </a:solidFill>
          <a:latin typeface="Trebuchet MS" pitchFamily="34" charset="0"/>
        </a:defRPr>
      </a:lvl3pPr>
      <a:lvl4pPr algn="l" rtl="0" eaLnBrk="0" fontAlgn="base" hangingPunct="0">
        <a:lnSpc>
          <a:spcPct val="90000"/>
        </a:lnSpc>
        <a:spcBef>
          <a:spcPct val="0"/>
        </a:spcBef>
        <a:spcAft>
          <a:spcPct val="0"/>
        </a:spcAft>
        <a:defRPr sz="3600">
          <a:solidFill>
            <a:schemeClr val="tx1"/>
          </a:solidFill>
          <a:latin typeface="Trebuchet MS" pitchFamily="34" charset="0"/>
        </a:defRPr>
      </a:lvl4pPr>
      <a:lvl5pPr algn="l" rtl="0" eaLnBrk="0" fontAlgn="base" hangingPunct="0">
        <a:lnSpc>
          <a:spcPct val="90000"/>
        </a:lnSpc>
        <a:spcBef>
          <a:spcPct val="0"/>
        </a:spcBef>
        <a:spcAft>
          <a:spcPct val="0"/>
        </a:spcAft>
        <a:defRPr sz="3600">
          <a:solidFill>
            <a:schemeClr val="tx1"/>
          </a:solidFill>
          <a:latin typeface="Trebuchet MS" pitchFamily="34" charset="0"/>
        </a:defRPr>
      </a:lvl5pPr>
      <a:lvl6pPr marL="457200" algn="l" rtl="0" fontAlgn="base">
        <a:lnSpc>
          <a:spcPct val="90000"/>
        </a:lnSpc>
        <a:spcBef>
          <a:spcPct val="0"/>
        </a:spcBef>
        <a:spcAft>
          <a:spcPct val="0"/>
        </a:spcAft>
        <a:defRPr sz="3600">
          <a:solidFill>
            <a:schemeClr val="tx1"/>
          </a:solidFill>
          <a:latin typeface="Trebuchet MS" pitchFamily="34" charset="0"/>
        </a:defRPr>
      </a:lvl6pPr>
      <a:lvl7pPr marL="914400" algn="l" rtl="0" fontAlgn="base">
        <a:lnSpc>
          <a:spcPct val="90000"/>
        </a:lnSpc>
        <a:spcBef>
          <a:spcPct val="0"/>
        </a:spcBef>
        <a:spcAft>
          <a:spcPct val="0"/>
        </a:spcAft>
        <a:defRPr sz="3600">
          <a:solidFill>
            <a:schemeClr val="tx1"/>
          </a:solidFill>
          <a:latin typeface="Trebuchet MS" pitchFamily="34" charset="0"/>
        </a:defRPr>
      </a:lvl7pPr>
      <a:lvl8pPr marL="1371600" algn="l" rtl="0" fontAlgn="base">
        <a:lnSpc>
          <a:spcPct val="90000"/>
        </a:lnSpc>
        <a:spcBef>
          <a:spcPct val="0"/>
        </a:spcBef>
        <a:spcAft>
          <a:spcPct val="0"/>
        </a:spcAft>
        <a:defRPr sz="3600">
          <a:solidFill>
            <a:schemeClr val="tx1"/>
          </a:solidFill>
          <a:latin typeface="Trebuchet MS" pitchFamily="34" charset="0"/>
        </a:defRPr>
      </a:lvl8pPr>
      <a:lvl9pPr marL="1828800" algn="l" rtl="0" fontAlgn="base">
        <a:lnSpc>
          <a:spcPct val="90000"/>
        </a:lnSpc>
        <a:spcBef>
          <a:spcPct val="0"/>
        </a:spcBef>
        <a:spcAft>
          <a:spcPct val="0"/>
        </a:spcAft>
        <a:defRPr sz="3600">
          <a:solidFill>
            <a:schemeClr val="tx1"/>
          </a:solidFill>
          <a:latin typeface="Trebuchet MS"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oleObject" Target="../embeddings/oleObject1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package" Target="../embeddings/Microsoft_Office_Word_Document2.docx"/><Relationship Id="rId4" Type="http://schemas.openxmlformats.org/officeDocument/2006/relationships/package" Target="../embeddings/Microsoft_Office_Word_Document1.docx"/></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package" Target="../embeddings/Microsoft_Office_Word_Document4.docx"/><Relationship Id="rId4" Type="http://schemas.openxmlformats.org/officeDocument/2006/relationships/package" Target="../embeddings/Microsoft_Office_Word_Document3.docx"/></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17.xml"/><Relationship Id="rId7"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19.bin"/><Relationship Id="rId5" Type="http://schemas.openxmlformats.org/officeDocument/2006/relationships/package" Target="../embeddings/Microsoft_Office_Word_Document6.docx"/><Relationship Id="rId4" Type="http://schemas.openxmlformats.org/officeDocument/2006/relationships/package" Target="../embeddings/Microsoft_Office_Word_Document5.docx"/><Relationship Id="rId9" Type="http://schemas.openxmlformats.org/officeDocument/2006/relationships/oleObject" Target="../embeddings/oleObject22.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oleObject" Target="../embeddings/oleObject23.bin"/><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package" Target="../embeddings/Microsoft_Office_Word_Document9.docx"/><Relationship Id="rId5" Type="http://schemas.openxmlformats.org/officeDocument/2006/relationships/package" Target="../embeddings/Microsoft_Office_Word_Document8.docx"/><Relationship Id="rId4" Type="http://schemas.openxmlformats.org/officeDocument/2006/relationships/package" Target="../embeddings/Microsoft_Office_Word_Document7.docx"/></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package" Target="../embeddings/Microsoft_Office_Word_Document12.docx"/><Relationship Id="rId5" Type="http://schemas.openxmlformats.org/officeDocument/2006/relationships/package" Target="../embeddings/Microsoft_Office_Word_Document11.docx"/><Relationship Id="rId4" Type="http://schemas.openxmlformats.org/officeDocument/2006/relationships/package" Target="../embeddings/Microsoft_Office_Word_Document10.docx"/></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15.vml"/><Relationship Id="rId5" Type="http://schemas.openxmlformats.org/officeDocument/2006/relationships/oleObject" Target="../embeddings/oleObject27.bin"/><Relationship Id="rId4"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oleObject" Target="../embeddings/oleObject28.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package" Target="../embeddings/Microsoft_Office_Word_Document15.docx"/><Relationship Id="rId5" Type="http://schemas.openxmlformats.org/officeDocument/2006/relationships/package" Target="../embeddings/Microsoft_Office_Word_Document14.docx"/><Relationship Id="rId4" Type="http://schemas.openxmlformats.org/officeDocument/2006/relationships/package" Target="../embeddings/Microsoft_Office_Word_Document13.docx"/></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5.xml"/><Relationship Id="rId7" Type="http://schemas.openxmlformats.org/officeDocument/2006/relationships/oleObject" Target="../embeddings/oleObject29.bin"/><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package" Target="../embeddings/Microsoft_Office_Word_Document18.docx"/><Relationship Id="rId5" Type="http://schemas.openxmlformats.org/officeDocument/2006/relationships/package" Target="../embeddings/Microsoft_Office_Word_Document17.docx"/><Relationship Id="rId4" Type="http://schemas.openxmlformats.org/officeDocument/2006/relationships/package" Target="../embeddings/Microsoft_Office_Word_Document16.docx"/></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oleObject" Target="../embeddings/oleObject33.bin"/><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package" Target="../embeddings/Microsoft_Office_Word_Document19.docx"/></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oleObject" Target="../embeddings/oleObject35.bin"/><Relationship Id="rId5" Type="http://schemas.openxmlformats.org/officeDocument/2006/relationships/oleObject" Target="../embeddings/oleObject34.bin"/><Relationship Id="rId4" Type="http://schemas.openxmlformats.org/officeDocument/2006/relationships/package" Target="../embeddings/Microsoft_Office_Word_Document20.docx"/></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mlDrawing" Target="../drawings/vmlDrawing20.vml"/><Relationship Id="rId5" Type="http://schemas.openxmlformats.org/officeDocument/2006/relationships/oleObject" Target="../embeddings/oleObject36.bin"/><Relationship Id="rId4" Type="http://schemas.openxmlformats.org/officeDocument/2006/relationships/package" Target="../embeddings/Microsoft_Office_Word_Document21.docx"/></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oleObject" Target="../embeddings/oleObject38.bin"/><Relationship Id="rId5" Type="http://schemas.openxmlformats.org/officeDocument/2006/relationships/oleObject" Target="../embeddings/oleObject37.bin"/><Relationship Id="rId4" Type="http://schemas.openxmlformats.org/officeDocument/2006/relationships/package" Target="../embeddings/Microsoft_Office_Word_Document22.docx"/></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google.com/url?q=http://www.safetysupplywarehouse.com/CAUTION_SLOW_Sign_p/20280.htm&amp;sa=U&amp;ved=0ahUKEwiZt-zo-uHMAhWM6yYKHUHHDVMQwW4IFjAA&amp;sig2=iED9F3kXypj1P5upKdCn0Q&amp;usg=AFQjCNEELiCJn0xyW0tAyrqoGHA8iczRhg"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61E56C8E-F5E8-4056-9214-619A4D4B99F7}" type="slidenum">
              <a:rPr lang="en-US"/>
              <a:pPr>
                <a:defRPr/>
              </a:pPr>
              <a:t>1</a:t>
            </a:fld>
            <a:endParaRPr lang="en-US" dirty="0"/>
          </a:p>
        </p:txBody>
      </p:sp>
      <p:sp>
        <p:nvSpPr>
          <p:cNvPr id="287746" name="Rectangle 2"/>
          <p:cNvSpPr>
            <a:spLocks noGrp="1"/>
          </p:cNvSpPr>
          <p:nvPr>
            <p:ph type="title"/>
          </p:nvPr>
        </p:nvSpPr>
        <p:spPr/>
        <p:txBody>
          <a:bodyPr/>
          <a:lstStyle/>
          <a:p>
            <a:r>
              <a:rPr lang="en-US" smtClean="0"/>
              <a:t>Preserving Public Safety</a:t>
            </a:r>
          </a:p>
        </p:txBody>
      </p:sp>
      <p:sp>
        <p:nvSpPr>
          <p:cNvPr id="287747" name="Rectangle 3"/>
          <p:cNvSpPr>
            <a:spLocks noGrp="1"/>
          </p:cNvSpPr>
          <p:nvPr>
            <p:ph type="body" idx="1"/>
          </p:nvPr>
        </p:nvSpPr>
        <p:spPr>
          <a:xfrm>
            <a:off x="0" y="3171825"/>
            <a:ext cx="9058275" cy="3686175"/>
          </a:xfrm>
        </p:spPr>
        <p:txBody>
          <a:bodyPr/>
          <a:lstStyle/>
          <a:p>
            <a:pPr>
              <a:lnSpc>
                <a:spcPct val="80000"/>
              </a:lnSpc>
            </a:pPr>
            <a:r>
              <a:rPr lang="en-US" smtClean="0"/>
              <a:t>Written By:		Ken Casady, Prosecuting Attorney</a:t>
            </a:r>
          </a:p>
          <a:p>
            <a:pPr>
              <a:lnSpc>
                <a:spcPct val="80000"/>
              </a:lnSpc>
              <a:buFont typeface="Arial" charset="0"/>
              <a:buNone/>
            </a:pPr>
            <a:r>
              <a:rPr lang="en-US" smtClean="0"/>
              <a:t>				</a:t>
            </a:r>
            <a:r>
              <a:rPr lang="en-US" sz="1400" smtClean="0"/>
              <a:t>(</a:t>
            </a:r>
            <a:r>
              <a:rPr lang="en-US" sz="1400" i="1" smtClean="0"/>
              <a:t>citing statistics compiled by BLR, ADC, DCC, CSG, the Arkansas 			                  Sentencing Commission and various media sources</a:t>
            </a:r>
            <a:r>
              <a:rPr lang="en-US" sz="1400" smtClean="0"/>
              <a:t>)</a:t>
            </a:r>
            <a:endParaRPr lang="en-US" smtClean="0"/>
          </a:p>
          <a:p>
            <a:pPr>
              <a:lnSpc>
                <a:spcPct val="80000"/>
              </a:lnSpc>
              <a:buFont typeface="Arial" charset="0"/>
              <a:buNone/>
            </a:pPr>
            <a:r>
              <a:rPr lang="en-US" smtClean="0"/>
              <a:t>				</a:t>
            </a:r>
          </a:p>
          <a:p>
            <a:pPr>
              <a:lnSpc>
                <a:spcPct val="80000"/>
              </a:lnSpc>
            </a:pPr>
            <a:r>
              <a:rPr lang="en-US" smtClean="0"/>
              <a:t>Presented By:      Chuck Graham, Prosecuting Attorney</a:t>
            </a:r>
          </a:p>
          <a:p>
            <a:pPr>
              <a:lnSpc>
                <a:spcPct val="80000"/>
              </a:lnSpc>
            </a:pPr>
            <a:r>
              <a:rPr lang="en-US" smtClean="0"/>
              <a:t>                           Tom Tatum, Prosecuting Attorney</a:t>
            </a:r>
          </a:p>
          <a:p>
            <a:pPr>
              <a:lnSpc>
                <a:spcPct val="80000"/>
              </a:lnSpc>
            </a:pPr>
            <a:r>
              <a:rPr lang="en-US" smtClean="0"/>
              <a:t>                           Dan Shue, Prosecuting Attorney</a:t>
            </a:r>
          </a:p>
          <a:p>
            <a:pPr>
              <a:lnSpc>
                <a:spcPct val="80000"/>
              </a:lnSpc>
            </a:pPr>
            <a:r>
              <a:rPr lang="en-US" smtClean="0"/>
              <a:t>                           Cody Hiland, Prosecuting Attorney</a:t>
            </a:r>
          </a:p>
          <a:p>
            <a:pPr>
              <a:lnSpc>
                <a:spcPct val="80000"/>
              </a:lnSpc>
            </a:pPr>
            <a:r>
              <a:rPr lang="en-US" smtClean="0"/>
              <a:t>                           Nathan Smith, Prosecuting Attorney</a:t>
            </a:r>
          </a:p>
        </p:txBody>
      </p:sp>
      <p:sp>
        <p:nvSpPr>
          <p:cNvPr id="5" name="TextBox 4"/>
          <p:cNvSpPr txBox="1"/>
          <p:nvPr/>
        </p:nvSpPr>
        <p:spPr>
          <a:xfrm>
            <a:off x="8823158" y="312821"/>
            <a:ext cx="1958421" cy="461665"/>
          </a:xfrm>
          <a:prstGeom prst="rect">
            <a:avLst/>
          </a:prstGeom>
          <a:noFill/>
        </p:spPr>
        <p:txBody>
          <a:bodyPr wrap="none" rtlCol="0">
            <a:spAutoFit/>
          </a:bodyPr>
          <a:lstStyle/>
          <a:p>
            <a:r>
              <a:rPr lang="en-US" sz="2400" dirty="0" smtClean="0"/>
              <a:t>HANDOUT 1</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19AE2254-7101-41FC-B174-26B093EEBA4B}" type="slidenum">
              <a:rPr lang="en-US"/>
              <a:pPr>
                <a:defRPr/>
              </a:pPr>
              <a:t>10</a:t>
            </a:fld>
            <a:endParaRPr lang="en-US" dirty="0"/>
          </a:p>
        </p:txBody>
      </p:sp>
      <p:sp>
        <p:nvSpPr>
          <p:cNvPr id="179202" name="TextBox 1"/>
          <p:cNvSpPr txBox="1">
            <a:spLocks noChangeArrowheads="1"/>
          </p:cNvSpPr>
          <p:nvPr/>
        </p:nvSpPr>
        <p:spPr bwMode="auto">
          <a:xfrm>
            <a:off x="415925" y="117475"/>
            <a:ext cx="9712325" cy="6299200"/>
          </a:xfrm>
          <a:prstGeom prst="rect">
            <a:avLst/>
          </a:prstGeom>
          <a:noFill/>
          <a:ln w="9525">
            <a:noFill/>
            <a:miter lim="800000"/>
            <a:headEnd/>
            <a:tailEnd/>
          </a:ln>
        </p:spPr>
        <p:txBody>
          <a:bodyPr>
            <a:spAutoFit/>
          </a:bodyPr>
          <a:lstStyle/>
          <a:p>
            <a:r>
              <a:rPr lang="en-US" sz="2400" b="1">
                <a:latin typeface="Book Antiqua" pitchFamily="18" charset="0"/>
              </a:rPr>
              <a:t>Summary: Prosecuting Attorney Tom Tatum</a:t>
            </a:r>
          </a:p>
          <a:p>
            <a:endParaRPr lang="en-US" sz="2400" b="1">
              <a:latin typeface="Book Antiqua" pitchFamily="18" charset="0"/>
            </a:endParaRPr>
          </a:p>
          <a:p>
            <a:r>
              <a:rPr lang="en-US" sz="2400" b="1">
                <a:latin typeface="Book Antiqua" pitchFamily="18" charset="0"/>
              </a:rPr>
              <a:t>The rate of growth started falling in 2013.</a:t>
            </a:r>
          </a:p>
          <a:p>
            <a:endParaRPr lang="en-US" sz="2400" b="1">
              <a:latin typeface="Book Antiqua" pitchFamily="18" charset="0"/>
            </a:endParaRPr>
          </a:p>
          <a:p>
            <a:r>
              <a:rPr lang="en-US" sz="2400" b="1">
                <a:latin typeface="Book Antiqua" pitchFamily="18" charset="0"/>
              </a:rPr>
              <a:t>Inmate Population was down in 2015.</a:t>
            </a:r>
          </a:p>
          <a:p>
            <a:endParaRPr lang="en-US" sz="2400" b="1">
              <a:latin typeface="Book Antiqua" pitchFamily="18" charset="0"/>
            </a:endParaRPr>
          </a:p>
          <a:p>
            <a:r>
              <a:rPr lang="en-US" sz="2400" b="1">
                <a:latin typeface="Book Antiqua" pitchFamily="18" charset="0"/>
              </a:rPr>
              <a:t>Population is down in 2016, as of April 11, 2016 it was 17,581 – </a:t>
            </a:r>
          </a:p>
          <a:p>
            <a:r>
              <a:rPr lang="en-US" sz="2400" b="1">
                <a:latin typeface="Book Antiqua" pitchFamily="18" charset="0"/>
              </a:rPr>
              <a:t>ADC called this total “manageable.” </a:t>
            </a:r>
          </a:p>
          <a:p>
            <a:endParaRPr lang="en-US" sz="2400" b="1">
              <a:latin typeface="Book Antiqua" pitchFamily="18" charset="0"/>
            </a:endParaRPr>
          </a:p>
          <a:p>
            <a:r>
              <a:rPr lang="en-US" sz="2400" b="1">
                <a:latin typeface="Book Antiqua" pitchFamily="18" charset="0"/>
              </a:rPr>
              <a:t>The Arkansas Sheriffs Association  and the Association of Counties have proposed before that a county jail backup of 1,600 inmates is manageable.</a:t>
            </a:r>
          </a:p>
          <a:p>
            <a:r>
              <a:rPr lang="en-US" sz="2400" b="1">
                <a:latin typeface="Book Antiqua" pitchFamily="18" charset="0"/>
              </a:rPr>
              <a:t> </a:t>
            </a:r>
          </a:p>
          <a:p>
            <a:r>
              <a:rPr lang="en-US" sz="2400" b="1">
                <a:latin typeface="Book Antiqua" pitchFamily="18" charset="0"/>
              </a:rPr>
              <a:t>The backup as of April 11, 2016 was 920 inmates.</a:t>
            </a:r>
          </a:p>
          <a:p>
            <a:endParaRPr lang="en-US" sz="2400" b="1">
              <a:latin typeface="Book Antiqua" pitchFamily="18" charset="0"/>
            </a:endParaRPr>
          </a:p>
          <a:p>
            <a:r>
              <a:rPr lang="en-US" sz="2400" b="1">
                <a:solidFill>
                  <a:srgbClr val="FF0000"/>
                </a:solidFill>
                <a:latin typeface="Book Antiqua" pitchFamily="18" charset="0"/>
              </a:rPr>
              <a:t>Act 570 of 2011</a:t>
            </a:r>
            <a:r>
              <a:rPr lang="en-US" sz="2400" b="1">
                <a:latin typeface="Book Antiqua" pitchFamily="18" charset="0"/>
              </a:rPr>
              <a:t> caused an abnormal drop in prison population.</a:t>
            </a:r>
          </a:p>
          <a:p>
            <a:endParaRPr lang="en-US" sz="2400" b="1">
              <a:latin typeface="Book Antiqua"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48DDD0A9-FD93-43A3-910A-DF23BFBBFB35}" type="slidenum">
              <a:rPr lang="en-US"/>
              <a:pPr>
                <a:defRPr/>
              </a:pPr>
              <a:t>11</a:t>
            </a:fld>
            <a:endParaRPr lang="en-US" dirty="0"/>
          </a:p>
        </p:txBody>
      </p:sp>
      <p:sp>
        <p:nvSpPr>
          <p:cNvPr id="188418" name="TextBox 1"/>
          <p:cNvSpPr txBox="1">
            <a:spLocks noChangeArrowheads="1"/>
          </p:cNvSpPr>
          <p:nvPr/>
        </p:nvSpPr>
        <p:spPr bwMode="auto">
          <a:xfrm>
            <a:off x="379413" y="295275"/>
            <a:ext cx="10075862" cy="7029450"/>
          </a:xfrm>
          <a:prstGeom prst="rect">
            <a:avLst/>
          </a:prstGeom>
          <a:noFill/>
          <a:ln w="9525">
            <a:noFill/>
            <a:miter lim="800000"/>
            <a:headEnd/>
            <a:tailEnd/>
          </a:ln>
        </p:spPr>
        <p:txBody>
          <a:bodyPr>
            <a:spAutoFit/>
          </a:bodyPr>
          <a:lstStyle/>
          <a:p>
            <a:r>
              <a:rPr lang="en-US" sz="2400" b="1">
                <a:latin typeface="Book Antiqua" pitchFamily="18" charset="0"/>
              </a:rPr>
              <a:t>Prosecuting Attorney Dan Shue</a:t>
            </a:r>
          </a:p>
          <a:p>
            <a:endParaRPr lang="en-US" sz="2400" b="1">
              <a:latin typeface="Book Antiqua" pitchFamily="18" charset="0"/>
            </a:endParaRPr>
          </a:p>
          <a:p>
            <a:r>
              <a:rPr lang="en-US" sz="2400" b="1" u="sng">
                <a:latin typeface="Book Antiqua" pitchFamily="18" charset="0"/>
              </a:rPr>
              <a:t>Growth for Good Public Safety Reasons</a:t>
            </a:r>
          </a:p>
          <a:p>
            <a:endParaRPr lang="en-US" sz="2400" b="1" u="sng">
              <a:latin typeface="Book Antiqua" pitchFamily="18" charset="0"/>
            </a:endParaRPr>
          </a:p>
          <a:p>
            <a:r>
              <a:rPr lang="en-US" sz="2400" b="1">
                <a:latin typeface="Book Antiqua" pitchFamily="18" charset="0"/>
              </a:rPr>
              <a:t>The ADC population is larger today than it was in 2011.  The legislative corrective action to </a:t>
            </a:r>
            <a:r>
              <a:rPr lang="en-US" sz="2400" b="1">
                <a:solidFill>
                  <a:srgbClr val="FF0000"/>
                </a:solidFill>
                <a:latin typeface="Book Antiqua" pitchFamily="18" charset="0"/>
              </a:rPr>
              <a:t>Act 570 of 2011</a:t>
            </a:r>
            <a:r>
              <a:rPr lang="en-US" sz="2400" b="1">
                <a:latin typeface="Book Antiqua" pitchFamily="18" charset="0"/>
              </a:rPr>
              <a:t> is one reason.  </a:t>
            </a:r>
          </a:p>
          <a:p>
            <a:endParaRPr lang="en-US" sz="2400" b="1">
              <a:latin typeface="Book Antiqua" pitchFamily="18" charset="0"/>
            </a:endParaRPr>
          </a:p>
          <a:p>
            <a:r>
              <a:rPr lang="en-US" sz="2400" b="1">
                <a:latin typeface="Book Antiqua" pitchFamily="18" charset="0"/>
              </a:rPr>
              <a:t>Another driver of the rate of increase from 2012 to 2014 is the changes in law and policy that resulted in parole violators who committed </a:t>
            </a:r>
            <a:r>
              <a:rPr lang="en-US" sz="2400" b="1" i="1">
                <a:latin typeface="Book Antiqua" pitchFamily="18" charset="0"/>
              </a:rPr>
              <a:t>new felonies while on parole</a:t>
            </a:r>
            <a:r>
              <a:rPr lang="en-US" sz="2400" b="1">
                <a:latin typeface="Book Antiqua" pitchFamily="18" charset="0"/>
              </a:rPr>
              <a:t> actually being held accountable for their new crimes by DCC. </a:t>
            </a:r>
          </a:p>
          <a:p>
            <a:endParaRPr lang="en-US" sz="2400" b="1">
              <a:latin typeface="Book Antiqua" pitchFamily="18" charset="0"/>
            </a:endParaRPr>
          </a:p>
          <a:p>
            <a:r>
              <a:rPr lang="en-US" sz="2400" b="1">
                <a:latin typeface="Book Antiqua" pitchFamily="18" charset="0"/>
              </a:rPr>
              <a:t>During the early implementation of </a:t>
            </a:r>
            <a:r>
              <a:rPr lang="en-US" sz="2400" b="1">
                <a:solidFill>
                  <a:srgbClr val="FF0000"/>
                </a:solidFill>
                <a:latin typeface="Book Antiqua" pitchFamily="18" charset="0"/>
              </a:rPr>
              <a:t>Act 570 of 2011</a:t>
            </a:r>
            <a:r>
              <a:rPr lang="en-US" sz="2400" b="1">
                <a:latin typeface="Book Antiqua" pitchFamily="18" charset="0"/>
              </a:rPr>
              <a:t> the Parole Board and DCC emphasized discharging and not revoking as many parolees as they could so they could point to low recidivism numbers as a sign their policy and </a:t>
            </a:r>
            <a:r>
              <a:rPr lang="en-US" sz="2400" b="1">
                <a:solidFill>
                  <a:srgbClr val="FF0000"/>
                </a:solidFill>
                <a:latin typeface="Book Antiqua" pitchFamily="18" charset="0"/>
              </a:rPr>
              <a:t>Act 570 of 2011</a:t>
            </a:r>
            <a:r>
              <a:rPr lang="en-US" sz="2400" b="1">
                <a:latin typeface="Book Antiqua" pitchFamily="18" charset="0"/>
              </a:rPr>
              <a:t> was working.  Starting to hold parolees responsible in 2013 was a </a:t>
            </a:r>
            <a:r>
              <a:rPr lang="en-US" sz="2400" b="1" i="1" u="sng">
                <a:latin typeface="Book Antiqua" pitchFamily="18" charset="0"/>
              </a:rPr>
              <a:t>positive change for public safety</a:t>
            </a:r>
            <a:r>
              <a:rPr lang="en-US" sz="2400" b="1">
                <a:latin typeface="Book Antiqua" pitchFamily="18" charset="0"/>
              </a:rPr>
              <a:t>, but it also meant the numbers looked worse.</a:t>
            </a:r>
          </a:p>
          <a:p>
            <a:endParaRPr lang="en-US" sz="2400" b="1">
              <a:latin typeface="Book Antiqua"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0466" name="TextBox 1"/>
          <p:cNvSpPr txBox="1">
            <a:spLocks noChangeArrowheads="1"/>
          </p:cNvSpPr>
          <p:nvPr/>
        </p:nvSpPr>
        <p:spPr bwMode="auto">
          <a:xfrm>
            <a:off x="341313" y="239713"/>
            <a:ext cx="10179050" cy="5568950"/>
          </a:xfrm>
          <a:prstGeom prst="rect">
            <a:avLst/>
          </a:prstGeom>
          <a:noFill/>
          <a:ln w="9525">
            <a:noFill/>
            <a:miter lim="800000"/>
            <a:headEnd/>
            <a:tailEnd/>
          </a:ln>
        </p:spPr>
        <p:txBody>
          <a:bodyPr>
            <a:spAutoFit/>
          </a:bodyPr>
          <a:lstStyle/>
          <a:p>
            <a:r>
              <a:rPr lang="en-US" sz="2400" b="1">
                <a:latin typeface="Book Antiqua" pitchFamily="18" charset="0"/>
              </a:rPr>
              <a:t>Why these changes were demanded by the public is well documented, and recent enough that we should not have trouble recalling it.</a:t>
            </a:r>
          </a:p>
          <a:p>
            <a:endParaRPr lang="en-US" sz="2400" b="1">
              <a:solidFill>
                <a:schemeClr val="bg1"/>
              </a:solidFill>
              <a:latin typeface="Book Antiqua" pitchFamily="18" charset="0"/>
            </a:endParaRPr>
          </a:p>
          <a:p>
            <a:r>
              <a:rPr lang="en-US" sz="2400" b="1">
                <a:latin typeface="Book Antiqua" pitchFamily="18" charset="0"/>
              </a:rPr>
              <a:t>For years dangerous parole violators and parole violators with multiple new arrests went unrevoked and were free to walk around and commit more crimes while the Department maintained an absolutely toothless policy of ignoring new crimes that parole violators committed in order for the Department’s recidivism numbers to look good.</a:t>
            </a:r>
          </a:p>
          <a:p>
            <a:endParaRPr lang="en-US" sz="2400" b="1">
              <a:latin typeface="Book Antiqua" pitchFamily="18" charset="0"/>
            </a:endParaRPr>
          </a:p>
          <a:p>
            <a:r>
              <a:rPr lang="en-US" sz="2400" b="1">
                <a:latin typeface="Book Antiqua" pitchFamily="18" charset="0"/>
              </a:rPr>
              <a:t>As often happens in criminal justice policy, a tragedy occurs making these practices all seem like a bad idea.  The Darrell Dennis case, where a drug dealer on parole murdered a young man, led to Governor Beebe calling for a State Police Investigation into the State’s parole practices.  After his investigation, Governor Beebe made positive public safety changes at DCC and Board policy changed.</a:t>
            </a:r>
            <a:r>
              <a:rPr lang="en-US" sz="2400" b="1">
                <a:solidFill>
                  <a:schemeClr val="bg1"/>
                </a:solidFill>
                <a:latin typeface="Book Antiqua" pitchFamily="18" charset="0"/>
              </a:rPr>
              <a:t>.</a:t>
            </a:r>
          </a:p>
        </p:txBody>
      </p:sp>
      <p:graphicFrame>
        <p:nvGraphicFramePr>
          <p:cNvPr id="190467" name="Object 3"/>
          <p:cNvGraphicFramePr>
            <a:graphicFrameLocks noChangeAspect="1"/>
          </p:cNvGraphicFramePr>
          <p:nvPr/>
        </p:nvGraphicFramePr>
        <p:xfrm>
          <a:off x="10790238" y="588963"/>
          <a:ext cx="1016000" cy="762000"/>
        </p:xfrm>
        <a:graphic>
          <a:graphicData uri="http://schemas.openxmlformats.org/presentationml/2006/ole">
            <p:oleObj spid="_x0000_s190467" name="Image" r:id="rId4" imgW="1015515" imgH="761636" progId="">
              <p:embed/>
            </p:oleObj>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6D43A9-C638-4D04-85D9-5B4A580F3646}" type="slidenum">
              <a:rPr lang="en-US"/>
              <a:pPr>
                <a:defRPr/>
              </a:pPr>
              <a:t>13</a:t>
            </a:fld>
            <a:endParaRPr lang="en-US" dirty="0"/>
          </a:p>
        </p:txBody>
      </p:sp>
      <p:graphicFrame>
        <p:nvGraphicFramePr>
          <p:cNvPr id="335876" name="Object 4"/>
          <p:cNvGraphicFramePr>
            <a:graphicFrameLocks noChangeAspect="1"/>
          </p:cNvGraphicFramePr>
          <p:nvPr/>
        </p:nvGraphicFramePr>
        <p:xfrm>
          <a:off x="1706563" y="0"/>
          <a:ext cx="7853362" cy="6405563"/>
        </p:xfrm>
        <a:graphic>
          <a:graphicData uri="http://schemas.openxmlformats.org/presentationml/2006/ole">
            <p:oleObj spid="_x0000_s335876" name="Image" r:id="rId4" imgW="23733333" imgH="18565079" progId="">
              <p:embed/>
            </p:oleObj>
          </a:graphicData>
        </a:graphic>
      </p:graphicFrame>
      <p:graphicFrame>
        <p:nvGraphicFramePr>
          <p:cNvPr id="335877" name="Object 5"/>
          <p:cNvGraphicFramePr>
            <a:graphicFrameLocks noChangeAspect="1"/>
          </p:cNvGraphicFramePr>
          <p:nvPr/>
        </p:nvGraphicFramePr>
        <p:xfrm>
          <a:off x="5819775" y="4256088"/>
          <a:ext cx="996950" cy="307975"/>
        </p:xfrm>
        <a:graphic>
          <a:graphicData uri="http://schemas.openxmlformats.org/presentationml/2006/ole">
            <p:oleObj spid="_x0000_s335877" name="Image" r:id="rId5" imgW="1193230" imgH="367865" progId="">
              <p:embed/>
            </p:oleObj>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85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21578" name="Object 74"/>
          <p:cNvGraphicFramePr>
            <a:graphicFrameLocks noChangeAspect="1"/>
          </p:cNvGraphicFramePr>
          <p:nvPr/>
        </p:nvGraphicFramePr>
        <p:xfrm>
          <a:off x="1017588" y="0"/>
          <a:ext cx="9596437" cy="2998788"/>
        </p:xfrm>
        <a:graphic>
          <a:graphicData uri="http://schemas.openxmlformats.org/presentationml/2006/ole">
            <p:oleObj spid="_x0000_s21578" name="Document" r:id="rId4" imgW="5956042" imgH="2118079" progId="Word.Document.12">
              <p:embed/>
            </p:oleObj>
          </a:graphicData>
        </a:graphic>
      </p:graphicFrame>
      <p:sp>
        <p:nvSpPr>
          <p:cNvPr id="21580" name="TextBox 2"/>
          <p:cNvSpPr txBox="1">
            <a:spLocks noChangeArrowheads="1"/>
          </p:cNvSpPr>
          <p:nvPr/>
        </p:nvSpPr>
        <p:spPr bwMode="auto">
          <a:xfrm>
            <a:off x="665163" y="3160713"/>
            <a:ext cx="3279775" cy="368300"/>
          </a:xfrm>
          <a:prstGeom prst="rect">
            <a:avLst/>
          </a:prstGeom>
          <a:noFill/>
          <a:ln w="9525">
            <a:noFill/>
            <a:miter lim="800000"/>
            <a:headEnd/>
            <a:tailEnd/>
          </a:ln>
        </p:spPr>
        <p:txBody>
          <a:bodyPr>
            <a:spAutoFit/>
          </a:bodyPr>
          <a:lstStyle/>
          <a:p>
            <a:r>
              <a:rPr lang="en-US" sz="1800" b="1">
                <a:solidFill>
                  <a:schemeClr val="bg1"/>
                </a:solidFill>
                <a:latin typeface="Book Antiqua" pitchFamily="18" charset="0"/>
              </a:rPr>
              <a:t>    Sen. Eddie Joe Williams</a:t>
            </a:r>
          </a:p>
        </p:txBody>
      </p:sp>
      <p:sp>
        <p:nvSpPr>
          <p:cNvPr id="21581" name="TextBox 3"/>
          <p:cNvSpPr txBox="1">
            <a:spLocks noChangeArrowheads="1"/>
          </p:cNvSpPr>
          <p:nvPr/>
        </p:nvSpPr>
        <p:spPr bwMode="auto">
          <a:xfrm>
            <a:off x="312738" y="3683000"/>
            <a:ext cx="5199062" cy="2743200"/>
          </a:xfrm>
          <a:prstGeom prst="rect">
            <a:avLst/>
          </a:prstGeom>
          <a:noFill/>
          <a:ln w="9525">
            <a:noFill/>
            <a:miter lim="800000"/>
            <a:headEnd/>
            <a:tailEnd/>
          </a:ln>
        </p:spPr>
        <p:txBody>
          <a:bodyPr>
            <a:spAutoFit/>
          </a:bodyPr>
          <a:lstStyle/>
          <a:p>
            <a:r>
              <a:rPr lang="en-US" b="1">
                <a:solidFill>
                  <a:schemeClr val="bg1"/>
                </a:solidFill>
                <a:latin typeface="Book Antiqua" pitchFamily="18" charset="0"/>
              </a:rPr>
              <a:t>“There’s a perception out there in the general public we’ve somewhat become soft on crime,” said Sen. Eddie Joe Williams, R-Cabot.  “I think we’ve got some work to do to amend that.”  *</a:t>
            </a:r>
          </a:p>
          <a:p>
            <a:endParaRPr lang="en-US" b="1">
              <a:solidFill>
                <a:schemeClr val="bg1"/>
              </a:solidFill>
              <a:latin typeface="Book Antiqua" pitchFamily="18" charset="0"/>
            </a:endParaRPr>
          </a:p>
          <a:p>
            <a:endParaRPr lang="en-US" sz="1800" b="1">
              <a:solidFill>
                <a:schemeClr val="bg1"/>
              </a:solidFill>
              <a:latin typeface="Book Antiqua" pitchFamily="18" charset="0"/>
            </a:endParaRPr>
          </a:p>
          <a:p>
            <a:endParaRPr lang="en-US" sz="1800" b="1">
              <a:solidFill>
                <a:schemeClr val="bg1"/>
              </a:solidFill>
              <a:latin typeface="Book Antiqua" pitchFamily="18" charset="0"/>
            </a:endParaRPr>
          </a:p>
          <a:p>
            <a:r>
              <a:rPr lang="en-US" sz="900" b="1">
                <a:solidFill>
                  <a:schemeClr val="bg1"/>
                </a:solidFill>
                <a:latin typeface="Book Antiqua" pitchFamily="18" charset="0"/>
              </a:rPr>
              <a:t>* Mortiz, R (2013, July 23).  </a:t>
            </a:r>
            <a:r>
              <a:rPr lang="en-US" sz="900" b="1" i="1">
                <a:solidFill>
                  <a:schemeClr val="bg1"/>
                </a:solidFill>
                <a:latin typeface="Book Antiqua" pitchFamily="18" charset="0"/>
              </a:rPr>
              <a:t>Lawmaker: Parole System Needs More Than Tighter Restrictions</a:t>
            </a:r>
            <a:r>
              <a:rPr lang="en-US" sz="900" b="1">
                <a:solidFill>
                  <a:schemeClr val="bg1"/>
                </a:solidFill>
                <a:latin typeface="Book Antiqua" pitchFamily="18" charset="0"/>
              </a:rPr>
              <a:t>.  Arkansas News.</a:t>
            </a:r>
          </a:p>
        </p:txBody>
      </p:sp>
      <p:graphicFrame>
        <p:nvGraphicFramePr>
          <p:cNvPr id="21586" name="Object 82"/>
          <p:cNvGraphicFramePr>
            <a:graphicFrameLocks noChangeAspect="1"/>
          </p:cNvGraphicFramePr>
          <p:nvPr/>
        </p:nvGraphicFramePr>
        <p:xfrm>
          <a:off x="7321550" y="0"/>
          <a:ext cx="9740900" cy="3319463"/>
        </p:xfrm>
        <a:graphic>
          <a:graphicData uri="http://schemas.openxmlformats.org/presentationml/2006/ole">
            <p:oleObj spid="_x0000_s21586" name="Document" r:id="rId5" imgW="5956042" imgH="2114840" progId="Word.Document.12">
              <p:embed/>
            </p:oleObj>
          </a:graphicData>
        </a:graphic>
      </p:graphicFrame>
      <p:sp>
        <p:nvSpPr>
          <p:cNvPr id="21588" name="Rectangle 84"/>
          <p:cNvSpPr>
            <a:spLocks noChangeArrowheads="1"/>
          </p:cNvSpPr>
          <p:nvPr/>
        </p:nvSpPr>
        <p:spPr bwMode="auto">
          <a:xfrm>
            <a:off x="7191375" y="3213100"/>
            <a:ext cx="2555875" cy="396875"/>
          </a:xfrm>
          <a:prstGeom prst="rect">
            <a:avLst/>
          </a:prstGeom>
          <a:noFill/>
          <a:ln w="9525">
            <a:noFill/>
            <a:miter lim="800000"/>
            <a:headEnd/>
            <a:tailEnd/>
          </a:ln>
          <a:effectLst/>
        </p:spPr>
        <p:txBody>
          <a:bodyPr wrap="none">
            <a:spAutoFit/>
          </a:bodyPr>
          <a:lstStyle/>
          <a:p>
            <a:pPr defTabSz="914400"/>
            <a:r>
              <a:rPr lang="en-US" b="1">
                <a:solidFill>
                  <a:schemeClr val="bg1"/>
                </a:solidFill>
              </a:rPr>
              <a:t>Sen. David Sanders</a:t>
            </a:r>
          </a:p>
        </p:txBody>
      </p:sp>
      <p:sp>
        <p:nvSpPr>
          <p:cNvPr id="21589" name="Rectangle 85"/>
          <p:cNvSpPr>
            <a:spLocks noChangeArrowheads="1"/>
          </p:cNvSpPr>
          <p:nvPr/>
        </p:nvSpPr>
        <p:spPr bwMode="auto">
          <a:xfrm>
            <a:off x="5457825" y="3635375"/>
            <a:ext cx="6096000" cy="2703513"/>
          </a:xfrm>
          <a:prstGeom prst="rect">
            <a:avLst/>
          </a:prstGeom>
          <a:noFill/>
          <a:ln w="9525">
            <a:noFill/>
            <a:miter lim="800000"/>
            <a:headEnd/>
            <a:tailEnd/>
          </a:ln>
          <a:effectLst/>
        </p:spPr>
        <p:txBody>
          <a:bodyPr>
            <a:spAutoFit/>
          </a:bodyPr>
          <a:lstStyle/>
          <a:p>
            <a:pPr defTabSz="914400"/>
            <a:r>
              <a:rPr lang="en-US" b="1">
                <a:solidFill>
                  <a:schemeClr val="bg1"/>
                </a:solidFill>
                <a:latin typeface="Book Antiqua" pitchFamily="18" charset="0"/>
              </a:rPr>
              <a:t>Sen. David Sanders, R - Little Rock, said the parole system needs to be one with “teeth.”</a:t>
            </a:r>
          </a:p>
          <a:p>
            <a:pPr defTabSz="914400"/>
            <a:r>
              <a:rPr lang="en-US" b="1">
                <a:solidFill>
                  <a:schemeClr val="bg1"/>
                </a:solidFill>
                <a:latin typeface="Book Antiqua" pitchFamily="18" charset="0"/>
              </a:rPr>
              <a:t>“It can’t be a system of second, third, fourth and fifth chances,” he said.  “And that’s what we have today.” *</a:t>
            </a:r>
          </a:p>
          <a:p>
            <a:pPr defTabSz="914400"/>
            <a:endParaRPr lang="en-US" b="1">
              <a:solidFill>
                <a:schemeClr val="bg1"/>
              </a:solidFill>
            </a:endParaRPr>
          </a:p>
          <a:p>
            <a:pPr defTabSz="914400"/>
            <a:endParaRPr lang="en-US" b="1">
              <a:solidFill>
                <a:schemeClr val="bg1"/>
              </a:solidFill>
            </a:endParaRPr>
          </a:p>
          <a:p>
            <a:pPr defTabSz="914400"/>
            <a:r>
              <a:rPr lang="en-US" sz="900" b="1">
                <a:solidFill>
                  <a:schemeClr val="bg1"/>
                </a:solidFill>
              </a:rPr>
              <a:t>* Mortiz, R. (2013, July 24) </a:t>
            </a:r>
            <a:r>
              <a:rPr lang="en-US" sz="900" b="1" i="1">
                <a:solidFill>
                  <a:schemeClr val="bg1"/>
                </a:solidFill>
              </a:rPr>
              <a:t>Lawmaker: Parole System Needs More Than Tighter Restrictions</a:t>
            </a:r>
            <a:r>
              <a:rPr lang="en-US" sz="900" b="1">
                <a:solidFill>
                  <a:schemeClr val="bg1"/>
                </a:solidFill>
              </a:rPr>
              <a:t>.  Arkansas News.</a:t>
            </a:r>
          </a:p>
          <a:p>
            <a:pPr defTabSz="914400">
              <a:spcBef>
                <a:spcPct val="50000"/>
              </a:spcBef>
            </a:pPr>
            <a:endParaRPr lang="en-US" sz="900" b="1">
              <a:solidFill>
                <a:schemeClr val="bg1"/>
              </a:solidFill>
              <a:latin typeface="Book Antiqua" pitchFamily="18" charset="0"/>
            </a:endParaRPr>
          </a:p>
        </p:txBody>
      </p:sp>
      <p:graphicFrame>
        <p:nvGraphicFramePr>
          <p:cNvPr id="21591" name="Object 87"/>
          <p:cNvGraphicFramePr>
            <a:graphicFrameLocks noChangeAspect="1"/>
          </p:cNvGraphicFramePr>
          <p:nvPr/>
        </p:nvGraphicFramePr>
        <p:xfrm>
          <a:off x="10690225" y="330200"/>
          <a:ext cx="1092200" cy="762000"/>
        </p:xfrm>
        <a:graphic>
          <a:graphicData uri="http://schemas.openxmlformats.org/presentationml/2006/ole">
            <p:oleObj spid="_x0000_s21591" name="Image" r:id="rId6" imgW="1092063" imgH="761636" progId="">
              <p:embed/>
            </p:oleObj>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92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23624" name="Object 72"/>
          <p:cNvGraphicFramePr>
            <a:graphicFrameLocks noChangeAspect="1"/>
          </p:cNvGraphicFramePr>
          <p:nvPr/>
        </p:nvGraphicFramePr>
        <p:xfrm>
          <a:off x="1001713" y="0"/>
          <a:ext cx="8691562" cy="3059113"/>
        </p:xfrm>
        <a:graphic>
          <a:graphicData uri="http://schemas.openxmlformats.org/presentationml/2006/ole">
            <p:oleObj spid="_x0000_s23624" name="Document" r:id="rId4" imgW="5956042" imgH="2114840" progId="Word.Document.12">
              <p:embed/>
            </p:oleObj>
          </a:graphicData>
        </a:graphic>
      </p:graphicFrame>
      <p:sp>
        <p:nvSpPr>
          <p:cNvPr id="23626" name="TextBox 2"/>
          <p:cNvSpPr txBox="1">
            <a:spLocks noChangeArrowheads="1"/>
          </p:cNvSpPr>
          <p:nvPr/>
        </p:nvSpPr>
        <p:spPr bwMode="auto">
          <a:xfrm>
            <a:off x="690563" y="2906713"/>
            <a:ext cx="2743200" cy="366712"/>
          </a:xfrm>
          <a:prstGeom prst="rect">
            <a:avLst/>
          </a:prstGeom>
          <a:noFill/>
          <a:ln w="9525">
            <a:noFill/>
            <a:miter lim="800000"/>
            <a:headEnd/>
            <a:tailEnd/>
          </a:ln>
        </p:spPr>
        <p:txBody>
          <a:bodyPr>
            <a:spAutoFit/>
          </a:bodyPr>
          <a:lstStyle/>
          <a:p>
            <a:r>
              <a:rPr lang="en-US" sz="1800" b="1">
                <a:solidFill>
                  <a:schemeClr val="bg1"/>
                </a:solidFill>
                <a:latin typeface="Book Antiqua" pitchFamily="18" charset="0"/>
              </a:rPr>
              <a:t>Sen. Jeremy Hutchinson</a:t>
            </a:r>
          </a:p>
        </p:txBody>
      </p:sp>
      <p:sp>
        <p:nvSpPr>
          <p:cNvPr id="23627" name="TextBox 4"/>
          <p:cNvSpPr txBox="1">
            <a:spLocks noChangeArrowheads="1"/>
          </p:cNvSpPr>
          <p:nvPr/>
        </p:nvSpPr>
        <p:spPr bwMode="auto">
          <a:xfrm>
            <a:off x="0" y="3427413"/>
            <a:ext cx="5140325" cy="2773362"/>
          </a:xfrm>
          <a:prstGeom prst="rect">
            <a:avLst/>
          </a:prstGeom>
          <a:noFill/>
          <a:ln w="9525">
            <a:noFill/>
            <a:miter lim="800000"/>
            <a:headEnd/>
            <a:tailEnd/>
          </a:ln>
        </p:spPr>
        <p:txBody>
          <a:bodyPr>
            <a:spAutoFit/>
          </a:bodyPr>
          <a:lstStyle/>
          <a:p>
            <a:r>
              <a:rPr lang="en-US" b="1">
                <a:solidFill>
                  <a:schemeClr val="bg1"/>
                </a:solidFill>
                <a:latin typeface="Book Antiqua" pitchFamily="18" charset="0"/>
              </a:rPr>
              <a:t>Sen. Jeremy Hutchinson, R – Little Rock, told Sharp he was concerned the agency is not following its mission “to protect the safety, but to run the organization and make the books look good.”  *</a:t>
            </a:r>
          </a:p>
          <a:p>
            <a:endParaRPr lang="en-US" b="1">
              <a:solidFill>
                <a:schemeClr val="bg1"/>
              </a:solidFill>
              <a:latin typeface="Book Antiqua" pitchFamily="18" charset="0"/>
            </a:endParaRPr>
          </a:p>
          <a:p>
            <a:endParaRPr lang="en-US" b="1">
              <a:solidFill>
                <a:schemeClr val="bg1"/>
              </a:solidFill>
              <a:latin typeface="Book Antiqua" pitchFamily="18" charset="0"/>
            </a:endParaRPr>
          </a:p>
          <a:p>
            <a:endParaRPr lang="en-US" sz="1800" b="1">
              <a:solidFill>
                <a:schemeClr val="bg1"/>
              </a:solidFill>
              <a:latin typeface="Book Antiqua" pitchFamily="18" charset="0"/>
            </a:endParaRPr>
          </a:p>
          <a:p>
            <a:r>
              <a:rPr lang="en-US" sz="900" b="1">
                <a:solidFill>
                  <a:schemeClr val="bg1"/>
                </a:solidFill>
                <a:latin typeface="Book Antiqua" pitchFamily="18" charset="0"/>
              </a:rPr>
              <a:t>* Mortiz, R. (2013, July 24)  </a:t>
            </a:r>
            <a:r>
              <a:rPr lang="en-US" sz="900" b="1" i="1">
                <a:solidFill>
                  <a:schemeClr val="bg1"/>
                </a:solidFill>
                <a:latin typeface="Book Antiqua" pitchFamily="18" charset="0"/>
              </a:rPr>
              <a:t>Lawmaker: Parole System Needs More Than Tighter Restrictions</a:t>
            </a:r>
            <a:r>
              <a:rPr lang="en-US" sz="900" b="1">
                <a:solidFill>
                  <a:schemeClr val="bg1"/>
                </a:solidFill>
                <a:latin typeface="Book Antiqua" pitchFamily="18" charset="0"/>
              </a:rPr>
              <a:t>.  Arkansas News</a:t>
            </a:r>
          </a:p>
        </p:txBody>
      </p:sp>
      <p:graphicFrame>
        <p:nvGraphicFramePr>
          <p:cNvPr id="23629" name="Object 77"/>
          <p:cNvGraphicFramePr>
            <a:graphicFrameLocks noChangeAspect="1"/>
          </p:cNvGraphicFramePr>
          <p:nvPr/>
        </p:nvGraphicFramePr>
        <p:xfrm>
          <a:off x="6732588" y="0"/>
          <a:ext cx="6718300" cy="3665538"/>
        </p:xfrm>
        <a:graphic>
          <a:graphicData uri="http://schemas.openxmlformats.org/presentationml/2006/ole">
            <p:oleObj spid="_x0000_s23629" name="Document" r:id="rId5" imgW="5956042" imgH="3295709" progId="Word.Document.12">
              <p:embed/>
            </p:oleObj>
          </a:graphicData>
        </a:graphic>
      </p:graphicFrame>
      <p:sp>
        <p:nvSpPr>
          <p:cNvPr id="23630" name="Rectangle 78"/>
          <p:cNvSpPr>
            <a:spLocks noChangeArrowheads="1"/>
          </p:cNvSpPr>
          <p:nvPr/>
        </p:nvSpPr>
        <p:spPr bwMode="auto">
          <a:xfrm>
            <a:off x="7042150" y="3662363"/>
            <a:ext cx="2214563" cy="396875"/>
          </a:xfrm>
          <a:prstGeom prst="rect">
            <a:avLst/>
          </a:prstGeom>
          <a:noFill/>
          <a:ln w="9525">
            <a:noFill/>
            <a:miter lim="800000"/>
            <a:headEnd/>
            <a:tailEnd/>
          </a:ln>
          <a:effectLst/>
        </p:spPr>
        <p:txBody>
          <a:bodyPr wrap="none">
            <a:spAutoFit/>
          </a:bodyPr>
          <a:lstStyle/>
          <a:p>
            <a:pPr defTabSz="914400"/>
            <a:r>
              <a:rPr lang="en-US" b="1">
                <a:solidFill>
                  <a:schemeClr val="bg1"/>
                </a:solidFill>
              </a:rPr>
              <a:t>Gov. Mike Beebe</a:t>
            </a:r>
          </a:p>
        </p:txBody>
      </p:sp>
      <p:sp>
        <p:nvSpPr>
          <p:cNvPr id="23631" name="Rectangle 79"/>
          <p:cNvSpPr>
            <a:spLocks noChangeArrowheads="1"/>
          </p:cNvSpPr>
          <p:nvPr/>
        </p:nvSpPr>
        <p:spPr bwMode="auto">
          <a:xfrm>
            <a:off x="5259388" y="4033838"/>
            <a:ext cx="6096000" cy="2500312"/>
          </a:xfrm>
          <a:prstGeom prst="rect">
            <a:avLst/>
          </a:prstGeom>
          <a:noFill/>
          <a:ln w="9525">
            <a:noFill/>
            <a:miter lim="800000"/>
            <a:headEnd/>
            <a:tailEnd/>
          </a:ln>
          <a:effectLst/>
        </p:spPr>
        <p:txBody>
          <a:bodyPr>
            <a:spAutoFit/>
          </a:bodyPr>
          <a:lstStyle/>
          <a:p>
            <a:pPr defTabSz="914400"/>
            <a:r>
              <a:rPr lang="en-US" sz="2800" b="1">
                <a:solidFill>
                  <a:schemeClr val="bg1"/>
                </a:solidFill>
                <a:latin typeface="Book Antiqua" pitchFamily="18" charset="0"/>
              </a:rPr>
              <a:t>“Public safety comes first,” Beebe said during a news conference.  “Bad guys have to go to jail and we all know we’ve got to pay for it.  It’s not free.”  *</a:t>
            </a:r>
            <a:endParaRPr lang="en-US" sz="2800" b="1">
              <a:solidFill>
                <a:schemeClr val="bg1"/>
              </a:solidFill>
            </a:endParaRPr>
          </a:p>
          <a:p>
            <a:pPr defTabSz="914400"/>
            <a:r>
              <a:rPr lang="en-US" sz="900" b="1">
                <a:solidFill>
                  <a:schemeClr val="bg1"/>
                </a:solidFill>
              </a:rPr>
              <a:t>*  Mortiz, R. (2013, November 4)  </a:t>
            </a:r>
            <a:r>
              <a:rPr lang="en-US" sz="900" b="1" i="1">
                <a:solidFill>
                  <a:schemeClr val="bg1"/>
                </a:solidFill>
              </a:rPr>
              <a:t>Investigation Finds ‘Systemic Problems’ in Parole System, Beebe says.</a:t>
            </a:r>
            <a:r>
              <a:rPr lang="en-US" sz="900" b="1">
                <a:solidFill>
                  <a:schemeClr val="bg1"/>
                </a:solidFill>
              </a:rPr>
              <a:t>  Arkansas News.</a:t>
            </a:r>
          </a:p>
        </p:txBody>
      </p:sp>
      <p:graphicFrame>
        <p:nvGraphicFramePr>
          <p:cNvPr id="23632" name="Object 80"/>
          <p:cNvGraphicFramePr>
            <a:graphicFrameLocks noChangeAspect="1"/>
          </p:cNvGraphicFramePr>
          <p:nvPr/>
        </p:nvGraphicFramePr>
        <p:xfrm>
          <a:off x="10912475" y="169863"/>
          <a:ext cx="1066800" cy="736600"/>
        </p:xfrm>
        <a:graphic>
          <a:graphicData uri="http://schemas.openxmlformats.org/presentationml/2006/ole">
            <p:oleObj spid="_x0000_s23632" name="Image" r:id="rId6" imgW="1066291" imgH="736248" progId="">
              <p:embed/>
            </p:oleObj>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23C1D2B2-751E-4AB2-BB85-69E9C5CEBAFF}" type="slidenum">
              <a:rPr lang="en-US"/>
              <a:pPr>
                <a:defRPr/>
              </a:pPr>
              <a:t>16</a:t>
            </a:fld>
            <a:endParaRPr lang="en-US" dirty="0"/>
          </a:p>
        </p:txBody>
      </p:sp>
      <p:sp>
        <p:nvSpPr>
          <p:cNvPr id="208898" name="TextBox 1"/>
          <p:cNvSpPr txBox="1">
            <a:spLocks noChangeArrowheads="1"/>
          </p:cNvSpPr>
          <p:nvPr/>
        </p:nvSpPr>
        <p:spPr bwMode="auto">
          <a:xfrm>
            <a:off x="396875" y="471488"/>
            <a:ext cx="9975850" cy="5572125"/>
          </a:xfrm>
          <a:prstGeom prst="rect">
            <a:avLst/>
          </a:prstGeom>
          <a:noFill/>
          <a:ln w="9525">
            <a:noFill/>
            <a:miter lim="800000"/>
            <a:headEnd/>
            <a:tailEnd/>
          </a:ln>
        </p:spPr>
        <p:txBody>
          <a:bodyPr>
            <a:spAutoFit/>
          </a:bodyPr>
          <a:lstStyle/>
          <a:p>
            <a:r>
              <a:rPr lang="en-US" sz="2400" b="1" u="sng">
                <a:latin typeface="Book Antiqua" pitchFamily="18" charset="0"/>
              </a:rPr>
              <a:t>Act 1029 of 2013</a:t>
            </a:r>
            <a:endParaRPr lang="en-US" sz="2400" b="1">
              <a:latin typeface="Book Antiqua" pitchFamily="18" charset="0"/>
            </a:endParaRPr>
          </a:p>
          <a:p>
            <a:endParaRPr lang="en-US" sz="2400" b="1">
              <a:latin typeface="Book Antiqua" pitchFamily="18" charset="0"/>
            </a:endParaRPr>
          </a:p>
          <a:p>
            <a:r>
              <a:rPr lang="en-US" sz="2400" b="1">
                <a:latin typeface="Book Antiqua" pitchFamily="18" charset="0"/>
              </a:rPr>
              <a:t>Senator David Sanders sponsored a law that increased public safety and mandated that parole violators who committed a new dangerous offense be held pending their parole revocation hearing. </a:t>
            </a:r>
          </a:p>
          <a:p>
            <a:endParaRPr lang="en-US" sz="2400" b="1">
              <a:latin typeface="Book Antiqua" pitchFamily="18" charset="0"/>
            </a:endParaRPr>
          </a:p>
          <a:p>
            <a:r>
              <a:rPr lang="en-US" sz="1600" b="1">
                <a:latin typeface="Book Antiqua" pitchFamily="18" charset="0"/>
              </a:rPr>
              <a:t>*Act 1239 passed last session eased this provision by adding the language that a sheriff “may” permit a parolee to be held pending the parole revocation hearing.</a:t>
            </a:r>
          </a:p>
          <a:p>
            <a:endParaRPr lang="en-US" sz="1600" b="1">
              <a:latin typeface="Book Antiqua" pitchFamily="18" charset="0"/>
            </a:endParaRPr>
          </a:p>
          <a:p>
            <a:r>
              <a:rPr lang="en-US" sz="2400" b="1" u="sng">
                <a:latin typeface="Book Antiqua" pitchFamily="18" charset="0"/>
              </a:rPr>
              <a:t>DCC Policy</a:t>
            </a:r>
            <a:endParaRPr lang="en-US" sz="2400" b="1">
              <a:latin typeface="Book Antiqua" pitchFamily="18" charset="0"/>
            </a:endParaRPr>
          </a:p>
          <a:p>
            <a:endParaRPr lang="en-US" sz="2400" b="1" u="sng">
              <a:latin typeface="Book Antiqua" pitchFamily="18" charset="0"/>
            </a:endParaRPr>
          </a:p>
          <a:p>
            <a:r>
              <a:rPr lang="en-US" sz="2400" b="1">
                <a:latin typeface="Book Antiqua" pitchFamily="18" charset="0"/>
              </a:rPr>
              <a:t>Also in 2013, after Darrell Dennis’s arrest for murder and the public outcry that followed, the Board of Corrections adopted a more stringent policy of referring parolees for revocation hearings.</a:t>
            </a:r>
          </a:p>
          <a:p>
            <a:endParaRPr lang="en-US" sz="2400" b="1">
              <a:latin typeface="Book Antiqua" pitchFamily="18" charset="0"/>
            </a:endParaRPr>
          </a:p>
          <a:p>
            <a:endParaRPr lang="en-US" sz="2400" b="1">
              <a:latin typeface="Book Antiqua"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3082" name="Object 74"/>
          <p:cNvGraphicFramePr>
            <a:graphicFrameLocks noChangeAspect="1"/>
          </p:cNvGraphicFramePr>
          <p:nvPr/>
        </p:nvGraphicFramePr>
        <p:xfrm>
          <a:off x="0" y="658813"/>
          <a:ext cx="5624513" cy="6199187"/>
        </p:xfrm>
        <a:graphic>
          <a:graphicData uri="http://schemas.openxmlformats.org/presentationml/2006/ole">
            <p:oleObj spid="_x0000_s43082" name="Document" r:id="rId4" imgW="5949456" imgH="7003517" progId="Word.Document.12">
              <p:embed/>
            </p:oleObj>
          </a:graphicData>
        </a:graphic>
      </p:graphicFrame>
      <p:graphicFrame>
        <p:nvGraphicFramePr>
          <p:cNvPr id="43083" name="Object 75"/>
          <p:cNvGraphicFramePr>
            <a:graphicFrameLocks noChangeAspect="1"/>
          </p:cNvGraphicFramePr>
          <p:nvPr/>
        </p:nvGraphicFramePr>
        <p:xfrm>
          <a:off x="5624513" y="658813"/>
          <a:ext cx="6567487" cy="6199187"/>
        </p:xfrm>
        <a:graphic>
          <a:graphicData uri="http://schemas.openxmlformats.org/presentationml/2006/ole">
            <p:oleObj spid="_x0000_s43083" name="Document" r:id="rId5" imgW="5949456" imgH="6629209" progId="Word.Document.12">
              <p:embed/>
            </p:oleObj>
          </a:graphicData>
        </a:graphic>
      </p:graphicFrame>
      <p:sp>
        <p:nvSpPr>
          <p:cNvPr id="43084" name="TextBox 3"/>
          <p:cNvSpPr txBox="1">
            <a:spLocks noChangeArrowheads="1"/>
          </p:cNvSpPr>
          <p:nvPr/>
        </p:nvSpPr>
        <p:spPr bwMode="auto">
          <a:xfrm>
            <a:off x="115888" y="-25400"/>
            <a:ext cx="4867275" cy="523875"/>
          </a:xfrm>
          <a:prstGeom prst="rect">
            <a:avLst/>
          </a:prstGeom>
          <a:noFill/>
          <a:ln w="9525">
            <a:noFill/>
            <a:miter lim="800000"/>
            <a:headEnd/>
            <a:tailEnd/>
          </a:ln>
        </p:spPr>
        <p:txBody>
          <a:bodyPr>
            <a:spAutoFit/>
          </a:bodyPr>
          <a:lstStyle/>
          <a:p>
            <a:r>
              <a:rPr lang="en-US" sz="2800" b="1">
                <a:solidFill>
                  <a:schemeClr val="bg1"/>
                </a:solidFill>
                <a:latin typeface="Book Antiqua" pitchFamily="18" charset="0"/>
              </a:rPr>
              <a:t>Parole Board Policy Changes</a:t>
            </a:r>
          </a:p>
        </p:txBody>
      </p:sp>
      <p:graphicFrame>
        <p:nvGraphicFramePr>
          <p:cNvPr id="43086" name="Object 78"/>
          <p:cNvGraphicFramePr>
            <a:graphicFrameLocks noChangeAspect="1"/>
          </p:cNvGraphicFramePr>
          <p:nvPr/>
        </p:nvGraphicFramePr>
        <p:xfrm>
          <a:off x="2933700" y="4559300"/>
          <a:ext cx="4370388" cy="2139950"/>
        </p:xfrm>
        <a:graphic>
          <a:graphicData uri="http://schemas.openxmlformats.org/presentationml/2006/ole">
            <p:oleObj spid="_x0000_s43086" name="Image" r:id="rId6" imgW="15250794" imgH="7466667" progId="">
              <p:embed/>
            </p:oleObj>
          </a:graphicData>
        </a:graphic>
      </p:graphicFrame>
      <p:graphicFrame>
        <p:nvGraphicFramePr>
          <p:cNvPr id="43087" name="Object 79"/>
          <p:cNvGraphicFramePr>
            <a:graphicFrameLocks noChangeAspect="1"/>
          </p:cNvGraphicFramePr>
          <p:nvPr/>
        </p:nvGraphicFramePr>
        <p:xfrm>
          <a:off x="11001375" y="150813"/>
          <a:ext cx="990600" cy="698500"/>
        </p:xfrm>
        <a:graphic>
          <a:graphicData uri="http://schemas.openxmlformats.org/presentationml/2006/ole">
            <p:oleObj spid="_x0000_s43087" name="Image" r:id="rId7" imgW="990476" imgH="698413" progId="">
              <p:embed/>
            </p:oleObj>
          </a:graphicData>
        </a:graphic>
      </p:graphicFrame>
      <p:graphicFrame>
        <p:nvGraphicFramePr>
          <p:cNvPr id="43088" name="Object 80"/>
          <p:cNvGraphicFramePr>
            <a:graphicFrameLocks noChangeAspect="1"/>
          </p:cNvGraphicFramePr>
          <p:nvPr/>
        </p:nvGraphicFramePr>
        <p:xfrm>
          <a:off x="3684588" y="4873625"/>
          <a:ext cx="884237" cy="271463"/>
        </p:xfrm>
        <a:graphic>
          <a:graphicData uri="http://schemas.openxmlformats.org/presentationml/2006/ole">
            <p:oleObj spid="_x0000_s43088" name="Image" r:id="rId8" imgW="1193230" imgH="367865" progId="">
              <p:embed/>
            </p:oleObj>
          </a:graphicData>
        </a:graphic>
      </p:graphicFrame>
      <p:graphicFrame>
        <p:nvGraphicFramePr>
          <p:cNvPr id="43089" name="Object 81"/>
          <p:cNvGraphicFramePr>
            <a:graphicFrameLocks noChangeAspect="1"/>
          </p:cNvGraphicFramePr>
          <p:nvPr/>
        </p:nvGraphicFramePr>
        <p:xfrm>
          <a:off x="4633913" y="5899150"/>
          <a:ext cx="922337" cy="284163"/>
        </p:xfrm>
        <a:graphic>
          <a:graphicData uri="http://schemas.openxmlformats.org/presentationml/2006/ole">
            <p:oleObj spid="_x0000_s43089" name="Image" r:id="rId9" imgW="1193230" imgH="367865" progId="">
              <p:embed/>
            </p:oleObj>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F887AF60-D8B7-407D-88CD-6A91E427C31A}" type="slidenum">
              <a:rPr lang="en-US"/>
              <a:pPr>
                <a:defRPr/>
              </a:pPr>
              <a:t>18</a:t>
            </a:fld>
            <a:endParaRPr lang="en-US" dirty="0"/>
          </a:p>
        </p:txBody>
      </p:sp>
      <p:sp>
        <p:nvSpPr>
          <p:cNvPr id="212994" name="TextBox 1"/>
          <p:cNvSpPr txBox="1">
            <a:spLocks noChangeArrowheads="1"/>
          </p:cNvSpPr>
          <p:nvPr/>
        </p:nvSpPr>
        <p:spPr bwMode="auto">
          <a:xfrm>
            <a:off x="600075" y="0"/>
            <a:ext cx="9236075" cy="8355013"/>
          </a:xfrm>
          <a:prstGeom prst="rect">
            <a:avLst/>
          </a:prstGeom>
          <a:noFill/>
          <a:ln w="9525">
            <a:noFill/>
            <a:miter lim="800000"/>
            <a:headEnd/>
            <a:tailEnd/>
          </a:ln>
        </p:spPr>
        <p:txBody>
          <a:bodyPr>
            <a:spAutoFit/>
          </a:bodyPr>
          <a:lstStyle/>
          <a:p>
            <a:r>
              <a:rPr lang="en-US" sz="2400" b="1">
                <a:latin typeface="Book Antiqua" pitchFamily="18" charset="0"/>
              </a:rPr>
              <a:t>Summary:  Prosecuting Attorney Dan Shue</a:t>
            </a:r>
            <a:endParaRPr lang="en-US" sz="2400" b="1" u="sng">
              <a:latin typeface="Book Antiqua" pitchFamily="18" charset="0"/>
            </a:endParaRPr>
          </a:p>
          <a:p>
            <a:endParaRPr lang="en-US" sz="2400" b="1">
              <a:latin typeface="Book Antiqua" pitchFamily="18" charset="0"/>
            </a:endParaRPr>
          </a:p>
          <a:p>
            <a:r>
              <a:rPr lang="en-US" sz="2400" b="1">
                <a:latin typeface="Book Antiqua" pitchFamily="18" charset="0"/>
              </a:rPr>
              <a:t>CSG’s research shows that incarceration is up and crime is down.</a:t>
            </a:r>
            <a:endParaRPr lang="en-US" sz="2400" b="1" u="sng">
              <a:latin typeface="Book Antiqua" pitchFamily="18" charset="0"/>
            </a:endParaRPr>
          </a:p>
          <a:p>
            <a:endParaRPr lang="en-US" sz="2400" b="1">
              <a:latin typeface="Book Antiqua" pitchFamily="18" charset="0"/>
            </a:endParaRPr>
          </a:p>
          <a:p>
            <a:r>
              <a:rPr lang="en-US" sz="3600" b="1">
                <a:latin typeface="Book Antiqua" pitchFamily="18" charset="0"/>
              </a:rPr>
              <a:t>“Crime in Little Rock decreased a 2</a:t>
            </a:r>
            <a:r>
              <a:rPr lang="en-US" sz="3600" b="1" baseline="30000">
                <a:latin typeface="Book Antiqua" pitchFamily="18" charset="0"/>
              </a:rPr>
              <a:t>nd</a:t>
            </a:r>
            <a:r>
              <a:rPr lang="en-US" sz="3600" b="1">
                <a:latin typeface="Book Antiqua" pitchFamily="18" charset="0"/>
              </a:rPr>
              <a:t> straight year in 2015, as police recorded the fewest number of criminal incidents since 1979.”</a:t>
            </a:r>
            <a:r>
              <a:rPr lang="en-US" sz="4800" b="1">
                <a:latin typeface="Book Antiqua" pitchFamily="18" charset="0"/>
              </a:rPr>
              <a:t> </a:t>
            </a:r>
            <a:r>
              <a:rPr lang="en-US" sz="900" b="1">
                <a:latin typeface="Book Antiqua" pitchFamily="18" charset="0"/>
              </a:rPr>
              <a:t>* Carroll, S. (2016, April 11)  </a:t>
            </a:r>
            <a:r>
              <a:rPr lang="en-US" sz="900" b="1" i="1">
                <a:latin typeface="Book Antiqua" pitchFamily="18" charset="0"/>
              </a:rPr>
              <a:t>Little Rock Crime Down 2</a:t>
            </a:r>
            <a:r>
              <a:rPr lang="en-US" sz="900" b="1" i="1" baseline="30000">
                <a:latin typeface="Book Antiqua" pitchFamily="18" charset="0"/>
              </a:rPr>
              <a:t>nd</a:t>
            </a:r>
            <a:r>
              <a:rPr lang="en-US" sz="900" b="1" i="1">
                <a:latin typeface="Book Antiqua" pitchFamily="18" charset="0"/>
              </a:rPr>
              <a:t> Year in a Row.  </a:t>
            </a:r>
            <a:r>
              <a:rPr lang="en-US" sz="900" b="1">
                <a:latin typeface="Book Antiqua" pitchFamily="18" charset="0"/>
              </a:rPr>
              <a:t>Arkansas Online</a:t>
            </a:r>
          </a:p>
          <a:p>
            <a:endParaRPr lang="en-US" sz="900" b="1">
              <a:latin typeface="Book Antiqua" pitchFamily="18" charset="0"/>
            </a:endParaRPr>
          </a:p>
          <a:p>
            <a:endParaRPr lang="en-US" sz="900" b="1">
              <a:latin typeface="Book Antiqua" pitchFamily="18" charset="0"/>
            </a:endParaRPr>
          </a:p>
          <a:p>
            <a:r>
              <a:rPr lang="en-US" sz="2400" b="1">
                <a:latin typeface="Book Antiqua" pitchFamily="18" charset="0"/>
              </a:rPr>
              <a:t>The crackdown on felons on parole </a:t>
            </a:r>
            <a:r>
              <a:rPr lang="en-US" sz="2400" b="1" u="sng">
                <a:solidFill>
                  <a:srgbClr val="FF0000"/>
                </a:solidFill>
                <a:latin typeface="Book Antiqua" pitchFamily="18" charset="0"/>
              </a:rPr>
              <a:t>who have committed new, sometimes violent and dangerous, crimes while still on parole</a:t>
            </a:r>
            <a:r>
              <a:rPr lang="en-US" sz="2400" b="1">
                <a:latin typeface="Book Antiqua" pitchFamily="18" charset="0"/>
              </a:rPr>
              <a:t> was a reason for the one time spike in rate of growth CSG points to.</a:t>
            </a:r>
          </a:p>
          <a:p>
            <a:endParaRPr lang="en-US" sz="2400" b="1">
              <a:latin typeface="Book Antiqua" pitchFamily="18" charset="0"/>
            </a:endParaRPr>
          </a:p>
          <a:p>
            <a:r>
              <a:rPr lang="en-US" sz="2400" b="1">
                <a:latin typeface="Book Antiqua" pitchFamily="18" charset="0"/>
              </a:rPr>
              <a:t>It was a common sense change in the way parole is handled and rolling those changes back is a detriment to public safety.</a:t>
            </a:r>
          </a:p>
          <a:p>
            <a:endParaRPr lang="en-US" sz="24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BB944B63-E03C-4FBE-AE0B-3E746E87D037}" type="slidenum">
              <a:rPr lang="en-US"/>
              <a:pPr>
                <a:defRPr/>
              </a:pPr>
              <a:t>19</a:t>
            </a:fld>
            <a:endParaRPr lang="en-US" dirty="0"/>
          </a:p>
        </p:txBody>
      </p:sp>
      <p:sp>
        <p:nvSpPr>
          <p:cNvPr id="221186" name="TextBox 1"/>
          <p:cNvSpPr txBox="1">
            <a:spLocks noChangeArrowheads="1"/>
          </p:cNvSpPr>
          <p:nvPr/>
        </p:nvSpPr>
        <p:spPr bwMode="auto">
          <a:xfrm>
            <a:off x="619125" y="358775"/>
            <a:ext cx="9698038" cy="6183313"/>
          </a:xfrm>
          <a:prstGeom prst="rect">
            <a:avLst/>
          </a:prstGeom>
          <a:noFill/>
          <a:ln w="9525">
            <a:noFill/>
            <a:miter lim="800000"/>
            <a:headEnd/>
            <a:tailEnd/>
          </a:ln>
        </p:spPr>
        <p:txBody>
          <a:bodyPr>
            <a:spAutoFit/>
          </a:bodyPr>
          <a:lstStyle/>
          <a:p>
            <a:r>
              <a:rPr lang="en-US" sz="2400" b="1" u="sng">
                <a:latin typeface="Book Antiqua" pitchFamily="18" charset="0"/>
              </a:rPr>
              <a:t>Prosecuting Attorney Bryan Chesshir</a:t>
            </a:r>
          </a:p>
          <a:p>
            <a:endParaRPr lang="en-US" sz="2400" b="1" u="sng">
              <a:latin typeface="Book Antiqua" pitchFamily="18" charset="0"/>
            </a:endParaRPr>
          </a:p>
          <a:p>
            <a:r>
              <a:rPr lang="en-US" sz="3200" b="1" u="sng">
                <a:latin typeface="Book Antiqua" pitchFamily="18" charset="0"/>
              </a:rPr>
              <a:t>SO, WHO ARE WE LOCKING UP?</a:t>
            </a:r>
          </a:p>
          <a:p>
            <a:endParaRPr lang="en-US" sz="3200" b="1">
              <a:latin typeface="Book Antiqua" pitchFamily="18" charset="0"/>
            </a:endParaRPr>
          </a:p>
          <a:p>
            <a:r>
              <a:rPr lang="en-US" sz="3200" b="1">
                <a:latin typeface="Book Antiqua" pitchFamily="18" charset="0"/>
              </a:rPr>
              <a:t>Even though there are indications crime is down, there remains a constant interest in determining the type of inmate that is taking up space in the Arkansas Department of Corrections.</a:t>
            </a:r>
          </a:p>
          <a:p>
            <a:endParaRPr lang="en-US" sz="3200" b="1">
              <a:latin typeface="Book Antiqua" pitchFamily="18" charset="0"/>
            </a:endParaRPr>
          </a:p>
          <a:p>
            <a:r>
              <a:rPr lang="en-US" sz="3200" b="1">
                <a:latin typeface="Book Antiqua" pitchFamily="18" charset="0"/>
              </a:rPr>
              <a:t>Following are two different snapshots of what kind of felons make up the ADC population, one from a day in September 2015 and one from a day in April 2016.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52EFA5D-4737-43A4-A6C8-548ED42DC7D4}" type="slidenum">
              <a:rPr lang="en-US"/>
              <a:pPr>
                <a:defRPr/>
              </a:pPr>
              <a:t>2</a:t>
            </a:fld>
            <a:endParaRPr lang="en-US" dirty="0"/>
          </a:p>
        </p:txBody>
      </p:sp>
      <p:sp>
        <p:nvSpPr>
          <p:cNvPr id="308234" name="Rectangle 10"/>
          <p:cNvSpPr>
            <a:spLocks noGrp="1"/>
          </p:cNvSpPr>
          <p:nvPr>
            <p:ph type="title"/>
          </p:nvPr>
        </p:nvSpPr>
        <p:spPr>
          <a:xfrm>
            <a:off x="768350" y="-346075"/>
            <a:ext cx="9613900" cy="1081088"/>
          </a:xfrm>
        </p:spPr>
        <p:txBody>
          <a:bodyPr/>
          <a:lstStyle/>
          <a:p>
            <a:r>
              <a:rPr lang="en-US" sz="2400" smtClean="0"/>
              <a:t>Introduction- APAA President Chuck Graham</a:t>
            </a:r>
          </a:p>
        </p:txBody>
      </p:sp>
      <p:sp>
        <p:nvSpPr>
          <p:cNvPr id="308236" name="Rectangle 12"/>
          <p:cNvSpPr>
            <a:spLocks noGrp="1"/>
          </p:cNvSpPr>
          <p:nvPr>
            <p:ph type="body" idx="1"/>
          </p:nvPr>
        </p:nvSpPr>
        <p:spPr>
          <a:xfrm>
            <a:off x="398463" y="533400"/>
            <a:ext cx="9650412" cy="6324600"/>
          </a:xfrm>
        </p:spPr>
        <p:txBody>
          <a:bodyPr/>
          <a:lstStyle/>
          <a:p>
            <a:pPr>
              <a:lnSpc>
                <a:spcPct val="70000"/>
              </a:lnSpc>
              <a:buFont typeface="Arial" charset="0"/>
              <a:buNone/>
            </a:pPr>
            <a:r>
              <a:rPr lang="en-US" sz="800" smtClean="0"/>
              <a:t>	</a:t>
            </a:r>
            <a:r>
              <a:rPr lang="en-US" sz="2000" smtClean="0"/>
              <a:t>The Arkansas Prosecuting Attorneys Association appreciates this opportunity.       	</a:t>
            </a:r>
          </a:p>
          <a:p>
            <a:pPr>
              <a:lnSpc>
                <a:spcPct val="70000"/>
              </a:lnSpc>
              <a:buFont typeface="Arial" charset="0"/>
              <a:buNone/>
            </a:pPr>
            <a:r>
              <a:rPr lang="en-US" sz="2000" smtClean="0"/>
              <a:t>	The APAA is committed to helping this task force find solutions to the problems of recidivism, mental heath problems in the inmate population, positive reentry into the community, and the numerous other issues before this task force.</a:t>
            </a:r>
          </a:p>
          <a:p>
            <a:pPr>
              <a:lnSpc>
                <a:spcPct val="70000"/>
              </a:lnSpc>
              <a:buFont typeface="Arial" charset="0"/>
              <a:buNone/>
            </a:pPr>
            <a:endParaRPr lang="en-US" sz="2000" smtClean="0"/>
          </a:p>
          <a:p>
            <a:pPr>
              <a:lnSpc>
                <a:spcPct val="70000"/>
              </a:lnSpc>
              <a:buFont typeface="Arial" charset="0"/>
              <a:buNone/>
            </a:pPr>
            <a:r>
              <a:rPr lang="en-US" sz="2000" smtClean="0"/>
              <a:t>	Because we  value public safety foremost, we believe that renewed efforts aimed at enhancing reentry and curbing recidivism do not mean that we must water down our sentencing laws, our sentencing grid, or further erode the concept of truth-in-sentencing.  </a:t>
            </a:r>
          </a:p>
          <a:p>
            <a:pPr>
              <a:lnSpc>
                <a:spcPct val="70000"/>
              </a:lnSpc>
              <a:buFont typeface="Arial" charset="0"/>
              <a:buNone/>
            </a:pPr>
            <a:endParaRPr lang="en-US" sz="2000" smtClean="0"/>
          </a:p>
          <a:p>
            <a:pPr>
              <a:lnSpc>
                <a:spcPct val="70000"/>
              </a:lnSpc>
              <a:buFont typeface="Arial" charset="0"/>
              <a:buNone/>
            </a:pPr>
            <a:r>
              <a:rPr lang="en-US" sz="2000" smtClean="0"/>
              <a:t>	Governor Hutchinson opened new space early in his administration that, coupled with other measures, has brought the county jail backup from almost 2,500 to around 900 in April.  ADC inmate population is currently trending down, not up.</a:t>
            </a:r>
          </a:p>
          <a:p>
            <a:pPr>
              <a:lnSpc>
                <a:spcPct val="70000"/>
              </a:lnSpc>
              <a:buFont typeface="Arial" charset="0"/>
              <a:buNone/>
            </a:pPr>
            <a:endParaRPr lang="en-US" sz="2000" smtClean="0"/>
          </a:p>
          <a:p>
            <a:pPr>
              <a:lnSpc>
                <a:spcPct val="70000"/>
              </a:lnSpc>
              <a:buFont typeface="Arial" charset="0"/>
              <a:buNone/>
            </a:pPr>
            <a:r>
              <a:rPr lang="en-US" sz="2000" smtClean="0"/>
              <a:t>	An overcrowding crisis does not currently exist. We would caution the task force and the legislature against weakening current sentencing practices, and endangering the public safety gains that have recently been made, in the name of addressing an overcrowding issue that has been exaggerated. </a:t>
            </a:r>
          </a:p>
          <a:p>
            <a:pPr>
              <a:lnSpc>
                <a:spcPct val="70000"/>
              </a:lnSpc>
              <a:buFont typeface="Arial" charset="0"/>
              <a:buNone/>
            </a:pPr>
            <a:endParaRPr lang="en-US" sz="2000" smtClean="0"/>
          </a:p>
          <a:p>
            <a:pPr>
              <a:lnSpc>
                <a:spcPct val="70000"/>
              </a:lnSpc>
              <a:buFont typeface="Arial" charset="0"/>
              <a:buNone/>
            </a:pPr>
            <a:r>
              <a:rPr lang="en-US" sz="2000" smtClean="0"/>
              <a:t>	Arkansas can be progressive on the issues of recidivism and reentry, uphold our criminal sentencing practices, and still have the resources and the prison space needed to hold inmates that our communities believe should be taken off the streets.</a:t>
            </a:r>
          </a:p>
          <a:p>
            <a:pPr>
              <a:lnSpc>
                <a:spcPct val="70000"/>
              </a:lnSpc>
              <a:buFont typeface="Arial" charset="0"/>
              <a:buNone/>
            </a:pPr>
            <a:r>
              <a:rPr lang="en-US" sz="2000" smtClean="0"/>
              <a:t>	</a:t>
            </a:r>
          </a:p>
          <a:p>
            <a:pPr>
              <a:lnSpc>
                <a:spcPct val="70000"/>
              </a:lnSpc>
              <a:buFont typeface="Arial" charset="0"/>
              <a:buNone/>
            </a:pPr>
            <a:endParaRPr lang="en-US" sz="2000" smtClean="0"/>
          </a:p>
          <a:p>
            <a:pPr>
              <a:lnSpc>
                <a:spcPct val="70000"/>
              </a:lnSpc>
              <a:buFont typeface="Arial" charset="0"/>
              <a:buNone/>
            </a:pPr>
            <a:r>
              <a:rPr lang="en-US" sz="800" smtClean="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8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23234" name="Title 1"/>
          <p:cNvSpPr>
            <a:spLocks noGrp="1"/>
          </p:cNvSpPr>
          <p:nvPr>
            <p:ph type="title"/>
          </p:nvPr>
        </p:nvSpPr>
        <p:spPr>
          <a:xfrm>
            <a:off x="1039813" y="0"/>
            <a:ext cx="9613900" cy="1079500"/>
          </a:xfrm>
        </p:spPr>
        <p:txBody>
          <a:bodyPr/>
          <a:lstStyle/>
          <a:p>
            <a:pPr eaLnBrk="1" hangingPunct="1"/>
            <a:r>
              <a:rPr lang="en-US" smtClean="0">
                <a:solidFill>
                  <a:schemeClr val="bg1"/>
                </a:solidFill>
              </a:rPr>
              <a:t>Overall Comparison</a:t>
            </a:r>
          </a:p>
        </p:txBody>
      </p:sp>
      <p:pic>
        <p:nvPicPr>
          <p:cNvPr id="223235" name="Content Placeholder 3" descr="Everything Complete (1).jpg"/>
          <p:cNvPicPr>
            <a:picLocks noGrp="1" noChangeAspect="1"/>
          </p:cNvPicPr>
          <p:nvPr>
            <p:ph idx="1"/>
          </p:nvPr>
        </p:nvPicPr>
        <p:blipFill>
          <a:blip r:embed="rId4"/>
          <a:srcRect/>
          <a:stretch>
            <a:fillRect/>
          </a:stretch>
        </p:blipFill>
        <p:spPr>
          <a:xfrm>
            <a:off x="1865313" y="1168400"/>
            <a:ext cx="8081962" cy="5343525"/>
          </a:xfrm>
        </p:spPr>
      </p:pic>
      <p:sp>
        <p:nvSpPr>
          <p:cNvPr id="223236" name="TextBox 2"/>
          <p:cNvSpPr txBox="1">
            <a:spLocks noChangeArrowheads="1"/>
          </p:cNvSpPr>
          <p:nvPr/>
        </p:nvSpPr>
        <p:spPr bwMode="auto">
          <a:xfrm>
            <a:off x="8756650" y="88900"/>
            <a:ext cx="3297238" cy="457200"/>
          </a:xfrm>
          <a:prstGeom prst="rect">
            <a:avLst/>
          </a:prstGeom>
          <a:noFill/>
          <a:ln w="9525">
            <a:noFill/>
            <a:miter lim="800000"/>
            <a:headEnd/>
            <a:tailEnd/>
          </a:ln>
        </p:spPr>
        <p:txBody>
          <a:bodyPr>
            <a:spAutoFit/>
          </a:bodyPr>
          <a:lstStyle/>
          <a:p>
            <a:r>
              <a:rPr lang="en-US" sz="2400" b="1">
                <a:solidFill>
                  <a:schemeClr val="bg1"/>
                </a:solidFill>
                <a:latin typeface="Book Antiqua" pitchFamily="18" charset="0"/>
              </a:rPr>
              <a:t>As of September 2015</a:t>
            </a:r>
          </a:p>
        </p:txBody>
      </p:sp>
      <p:graphicFrame>
        <p:nvGraphicFramePr>
          <p:cNvPr id="223237" name="Object 5"/>
          <p:cNvGraphicFramePr>
            <a:graphicFrameLocks noChangeAspect="1"/>
          </p:cNvGraphicFramePr>
          <p:nvPr/>
        </p:nvGraphicFramePr>
        <p:xfrm>
          <a:off x="10864850" y="812800"/>
          <a:ext cx="1016000" cy="635000"/>
        </p:xfrm>
        <a:graphic>
          <a:graphicData uri="http://schemas.openxmlformats.org/presentationml/2006/ole">
            <p:oleObj spid="_x0000_s223237" name="Image" r:id="rId5" imgW="1015515" imgH="634697" progId="">
              <p:embed/>
            </p:oleObj>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9034" name="Object 122"/>
          <p:cNvGraphicFramePr>
            <a:graphicFrameLocks noChangeAspect="1"/>
          </p:cNvGraphicFramePr>
          <p:nvPr/>
        </p:nvGraphicFramePr>
        <p:xfrm>
          <a:off x="0" y="527050"/>
          <a:ext cx="3981450" cy="6330950"/>
        </p:xfrm>
        <a:graphic>
          <a:graphicData uri="http://schemas.openxmlformats.org/presentationml/2006/ole">
            <p:oleObj spid="_x0000_s39034" name="Document" r:id="rId4" imgW="5949456" imgH="8175748" progId="Word.Document.12">
              <p:embed/>
            </p:oleObj>
          </a:graphicData>
        </a:graphic>
      </p:graphicFrame>
      <p:graphicFrame>
        <p:nvGraphicFramePr>
          <p:cNvPr id="39035" name="Object 123"/>
          <p:cNvGraphicFramePr>
            <a:graphicFrameLocks noChangeAspect="1"/>
          </p:cNvGraphicFramePr>
          <p:nvPr/>
        </p:nvGraphicFramePr>
        <p:xfrm>
          <a:off x="3981450" y="527050"/>
          <a:ext cx="3924300" cy="6330950"/>
        </p:xfrm>
        <a:graphic>
          <a:graphicData uri="http://schemas.openxmlformats.org/presentationml/2006/ole">
            <p:oleObj spid="_x0000_s39035" name="Document" r:id="rId5" imgW="5949456" imgH="8214619" progId="Word.Document.12">
              <p:embed/>
            </p:oleObj>
          </a:graphicData>
        </a:graphic>
      </p:graphicFrame>
      <p:graphicFrame>
        <p:nvGraphicFramePr>
          <p:cNvPr id="39036" name="Object 124"/>
          <p:cNvGraphicFramePr>
            <a:graphicFrameLocks noChangeAspect="1"/>
          </p:cNvGraphicFramePr>
          <p:nvPr/>
        </p:nvGraphicFramePr>
        <p:xfrm>
          <a:off x="7905750" y="527050"/>
          <a:ext cx="4286250" cy="6330950"/>
        </p:xfrm>
        <a:graphic>
          <a:graphicData uri="http://schemas.openxmlformats.org/presentationml/2006/ole">
            <p:oleObj spid="_x0000_s39036" name="Document" r:id="rId6" imgW="5949456" imgH="8228655" progId="Word.Document.12">
              <p:embed/>
            </p:oleObj>
          </a:graphicData>
        </a:graphic>
      </p:graphicFrame>
      <p:sp>
        <p:nvSpPr>
          <p:cNvPr id="39037" name="TextBox 4"/>
          <p:cNvSpPr txBox="1">
            <a:spLocks noChangeArrowheads="1"/>
          </p:cNvSpPr>
          <p:nvPr/>
        </p:nvSpPr>
        <p:spPr bwMode="auto">
          <a:xfrm>
            <a:off x="82550" y="65088"/>
            <a:ext cx="9136063" cy="461962"/>
          </a:xfrm>
          <a:prstGeom prst="rect">
            <a:avLst/>
          </a:prstGeom>
          <a:noFill/>
          <a:ln w="9525">
            <a:noFill/>
            <a:miter lim="800000"/>
            <a:headEnd/>
            <a:tailEnd/>
          </a:ln>
        </p:spPr>
        <p:txBody>
          <a:bodyPr>
            <a:spAutoFit/>
          </a:bodyPr>
          <a:lstStyle/>
          <a:p>
            <a:r>
              <a:rPr lang="en-US" sz="2400" b="1">
                <a:solidFill>
                  <a:schemeClr val="bg1"/>
                </a:solidFill>
                <a:latin typeface="Book Antiqua" pitchFamily="18" charset="0"/>
              </a:rPr>
              <a:t>Snapshot of Inmates by Offense:  September 2015</a:t>
            </a:r>
          </a:p>
        </p:txBody>
      </p:sp>
      <p:graphicFrame>
        <p:nvGraphicFramePr>
          <p:cNvPr id="39039" name="Object 127"/>
          <p:cNvGraphicFramePr>
            <a:graphicFrameLocks noChangeAspect="1"/>
          </p:cNvGraphicFramePr>
          <p:nvPr/>
        </p:nvGraphicFramePr>
        <p:xfrm>
          <a:off x="11063288" y="769938"/>
          <a:ext cx="939800" cy="647700"/>
        </p:xfrm>
        <a:graphic>
          <a:graphicData uri="http://schemas.openxmlformats.org/presentationml/2006/ole">
            <p:oleObj spid="_x0000_s39039" name="Image" r:id="rId7" imgW="939683" imgH="647391" progId="">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055" name="Object 119"/>
          <p:cNvGraphicFramePr>
            <a:graphicFrameLocks noChangeAspect="1"/>
          </p:cNvGraphicFramePr>
          <p:nvPr/>
        </p:nvGraphicFramePr>
        <p:xfrm>
          <a:off x="0" y="0"/>
          <a:ext cx="3943350" cy="6858000"/>
        </p:xfrm>
        <a:graphic>
          <a:graphicData uri="http://schemas.openxmlformats.org/presentationml/2006/ole">
            <p:oleObj spid="_x0000_s40055" name="Document" r:id="rId4" imgW="5949456" imgH="8228655" progId="Word.Document.12">
              <p:embed/>
            </p:oleObj>
          </a:graphicData>
        </a:graphic>
      </p:graphicFrame>
      <p:graphicFrame>
        <p:nvGraphicFramePr>
          <p:cNvPr id="40056" name="Object 120"/>
          <p:cNvGraphicFramePr>
            <a:graphicFrameLocks noChangeAspect="1"/>
          </p:cNvGraphicFramePr>
          <p:nvPr/>
        </p:nvGraphicFramePr>
        <p:xfrm>
          <a:off x="3417888" y="0"/>
          <a:ext cx="3730625" cy="6858000"/>
        </p:xfrm>
        <a:graphic>
          <a:graphicData uri="http://schemas.openxmlformats.org/presentationml/2006/ole">
            <p:oleObj spid="_x0000_s40056" name="Document" r:id="rId5" imgW="5949456" imgH="8183666" progId="Word.Document.12">
              <p:embed/>
            </p:oleObj>
          </a:graphicData>
        </a:graphic>
      </p:graphicFrame>
      <p:graphicFrame>
        <p:nvGraphicFramePr>
          <p:cNvPr id="40057" name="Object 121"/>
          <p:cNvGraphicFramePr>
            <a:graphicFrameLocks noChangeAspect="1"/>
          </p:cNvGraphicFramePr>
          <p:nvPr/>
        </p:nvGraphicFramePr>
        <p:xfrm>
          <a:off x="7148513" y="1543050"/>
          <a:ext cx="5053012" cy="1524000"/>
        </p:xfrm>
        <a:graphic>
          <a:graphicData uri="http://schemas.openxmlformats.org/presentationml/2006/ole">
            <p:oleObj spid="_x0000_s40057" name="Document" r:id="rId6" imgW="5949456" imgH="1856423" progId="Word.Document.12">
              <p:embed/>
            </p:oleObj>
          </a:graphicData>
        </a:graphic>
      </p:graphicFrame>
      <p:graphicFrame>
        <p:nvGraphicFramePr>
          <p:cNvPr id="40059" name="Object 123"/>
          <p:cNvGraphicFramePr>
            <a:graphicFrameLocks noChangeAspect="1"/>
          </p:cNvGraphicFramePr>
          <p:nvPr/>
        </p:nvGraphicFramePr>
        <p:xfrm>
          <a:off x="11131550" y="180975"/>
          <a:ext cx="901700" cy="736600"/>
        </p:xfrm>
        <a:graphic>
          <a:graphicData uri="http://schemas.openxmlformats.org/presentationml/2006/ole">
            <p:oleObj spid="_x0000_s40059" name="Image" r:id="rId7" imgW="901587" imgH="736248" progId="">
              <p:embed/>
            </p:oleObj>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5090" name="Object 34"/>
          <p:cNvGraphicFramePr>
            <a:graphicFrameLocks noChangeAspect="1"/>
          </p:cNvGraphicFramePr>
          <p:nvPr/>
        </p:nvGraphicFramePr>
        <p:xfrm>
          <a:off x="1700213" y="996950"/>
          <a:ext cx="8128000" cy="5418138"/>
        </p:xfrm>
        <a:graphic>
          <a:graphicData uri="http://schemas.openxmlformats.org/presentationml/2006/ole">
            <p:oleObj spid="_x0000_s45090" name="Acrobat Document" r:id="rId4" imgW="7619910" imgH="5079960" progId="Acrobat.Document.11">
              <p:embed/>
            </p:oleObj>
          </a:graphicData>
        </a:graphic>
      </p:graphicFrame>
      <p:sp>
        <p:nvSpPr>
          <p:cNvPr id="45091" name="TextBox 6"/>
          <p:cNvSpPr txBox="1">
            <a:spLocks noChangeArrowheads="1"/>
          </p:cNvSpPr>
          <p:nvPr/>
        </p:nvSpPr>
        <p:spPr bwMode="auto">
          <a:xfrm>
            <a:off x="849313" y="120650"/>
            <a:ext cx="6502400" cy="646113"/>
          </a:xfrm>
          <a:prstGeom prst="rect">
            <a:avLst/>
          </a:prstGeom>
          <a:noFill/>
          <a:ln w="9525">
            <a:noFill/>
            <a:miter lim="800000"/>
            <a:headEnd/>
            <a:tailEnd/>
          </a:ln>
        </p:spPr>
        <p:txBody>
          <a:bodyPr>
            <a:spAutoFit/>
          </a:bodyPr>
          <a:lstStyle/>
          <a:p>
            <a:r>
              <a:rPr lang="en-US" sz="3600" b="1">
                <a:solidFill>
                  <a:schemeClr val="bg1"/>
                </a:solidFill>
                <a:latin typeface="Trebuchet MS" pitchFamily="34" charset="0"/>
              </a:rPr>
              <a:t>Overall Comparison</a:t>
            </a:r>
          </a:p>
        </p:txBody>
      </p:sp>
      <p:sp>
        <p:nvSpPr>
          <p:cNvPr id="45092" name="TextBox 7"/>
          <p:cNvSpPr txBox="1">
            <a:spLocks noChangeArrowheads="1"/>
          </p:cNvSpPr>
          <p:nvPr/>
        </p:nvSpPr>
        <p:spPr bwMode="auto">
          <a:xfrm>
            <a:off x="9569450" y="101600"/>
            <a:ext cx="2622550" cy="461963"/>
          </a:xfrm>
          <a:prstGeom prst="rect">
            <a:avLst/>
          </a:prstGeom>
          <a:noFill/>
          <a:ln w="9525">
            <a:noFill/>
            <a:miter lim="800000"/>
            <a:headEnd/>
            <a:tailEnd/>
          </a:ln>
        </p:spPr>
        <p:txBody>
          <a:bodyPr>
            <a:spAutoFit/>
          </a:bodyPr>
          <a:lstStyle/>
          <a:p>
            <a:r>
              <a:rPr lang="en-US" sz="2400" b="1">
                <a:solidFill>
                  <a:schemeClr val="bg1"/>
                </a:solidFill>
                <a:latin typeface="Book Antiqua" pitchFamily="18" charset="0"/>
              </a:rPr>
              <a:t>As of April 2016</a:t>
            </a:r>
          </a:p>
        </p:txBody>
      </p:sp>
      <p:graphicFrame>
        <p:nvGraphicFramePr>
          <p:cNvPr id="45094" name="Object 38"/>
          <p:cNvGraphicFramePr>
            <a:graphicFrameLocks noChangeAspect="1"/>
          </p:cNvGraphicFramePr>
          <p:nvPr/>
        </p:nvGraphicFramePr>
        <p:xfrm>
          <a:off x="10990263" y="781050"/>
          <a:ext cx="939800" cy="723900"/>
        </p:xfrm>
        <a:graphic>
          <a:graphicData uri="http://schemas.openxmlformats.org/presentationml/2006/ole">
            <p:oleObj spid="_x0000_s45094" name="Image" r:id="rId5" imgW="939683" imgH="723554" progId="">
              <p:embed/>
            </p:oleObj>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1072" name="Object 112"/>
          <p:cNvGraphicFramePr>
            <a:graphicFrameLocks noChangeAspect="1"/>
          </p:cNvGraphicFramePr>
          <p:nvPr/>
        </p:nvGraphicFramePr>
        <p:xfrm>
          <a:off x="0" y="411163"/>
          <a:ext cx="4129088" cy="6446837"/>
        </p:xfrm>
        <a:graphic>
          <a:graphicData uri="http://schemas.openxmlformats.org/presentationml/2006/ole">
            <p:oleObj spid="_x0000_s41072" name="Document" r:id="rId4" imgW="5949456" imgH="8182587" progId="Word.Document.12">
              <p:embed/>
            </p:oleObj>
          </a:graphicData>
        </a:graphic>
      </p:graphicFrame>
      <p:graphicFrame>
        <p:nvGraphicFramePr>
          <p:cNvPr id="41073" name="Object 113"/>
          <p:cNvGraphicFramePr>
            <a:graphicFrameLocks noChangeAspect="1"/>
          </p:cNvGraphicFramePr>
          <p:nvPr/>
        </p:nvGraphicFramePr>
        <p:xfrm>
          <a:off x="3940175" y="411163"/>
          <a:ext cx="4086225" cy="6446837"/>
        </p:xfrm>
        <a:graphic>
          <a:graphicData uri="http://schemas.openxmlformats.org/presentationml/2006/ole">
            <p:oleObj spid="_x0000_s41073" name="Document" r:id="rId5" imgW="5949456" imgH="8141557" progId="Word.Document.12">
              <p:embed/>
            </p:oleObj>
          </a:graphicData>
        </a:graphic>
      </p:graphicFrame>
      <p:graphicFrame>
        <p:nvGraphicFramePr>
          <p:cNvPr id="41074" name="Object 114"/>
          <p:cNvGraphicFramePr>
            <a:graphicFrameLocks noChangeAspect="1"/>
          </p:cNvGraphicFramePr>
          <p:nvPr/>
        </p:nvGraphicFramePr>
        <p:xfrm>
          <a:off x="7880350" y="411163"/>
          <a:ext cx="4311650" cy="6446837"/>
        </p:xfrm>
        <a:graphic>
          <a:graphicData uri="http://schemas.openxmlformats.org/presentationml/2006/ole">
            <p:oleObj spid="_x0000_s41074" name="Document" r:id="rId6" imgW="5949456" imgH="8141557" progId="Word.Document.12">
              <p:embed/>
            </p:oleObj>
          </a:graphicData>
        </a:graphic>
      </p:graphicFrame>
      <p:sp>
        <p:nvSpPr>
          <p:cNvPr id="41075" name="TextBox 5"/>
          <p:cNvSpPr txBox="1">
            <a:spLocks noChangeArrowheads="1"/>
          </p:cNvSpPr>
          <p:nvPr/>
        </p:nvSpPr>
        <p:spPr bwMode="auto">
          <a:xfrm>
            <a:off x="0" y="-7938"/>
            <a:ext cx="8723313" cy="461963"/>
          </a:xfrm>
          <a:prstGeom prst="rect">
            <a:avLst/>
          </a:prstGeom>
          <a:noFill/>
          <a:ln w="9525">
            <a:noFill/>
            <a:miter lim="800000"/>
            <a:headEnd/>
            <a:tailEnd/>
          </a:ln>
        </p:spPr>
        <p:txBody>
          <a:bodyPr>
            <a:spAutoFit/>
          </a:bodyPr>
          <a:lstStyle/>
          <a:p>
            <a:r>
              <a:rPr lang="en-US" sz="2400" b="1">
                <a:solidFill>
                  <a:schemeClr val="bg1"/>
                </a:solidFill>
                <a:latin typeface="Book Antiqua" pitchFamily="18" charset="0"/>
              </a:rPr>
              <a:t>Snapshot of Inmates by Offense:  April 2016</a:t>
            </a:r>
          </a:p>
        </p:txBody>
      </p:sp>
      <p:graphicFrame>
        <p:nvGraphicFramePr>
          <p:cNvPr id="41077" name="Object 117"/>
          <p:cNvGraphicFramePr>
            <a:graphicFrameLocks noChangeAspect="1"/>
          </p:cNvGraphicFramePr>
          <p:nvPr/>
        </p:nvGraphicFramePr>
        <p:xfrm>
          <a:off x="10253663" y="862013"/>
          <a:ext cx="1003300" cy="711200"/>
        </p:xfrm>
        <a:graphic>
          <a:graphicData uri="http://schemas.openxmlformats.org/presentationml/2006/ole">
            <p:oleObj spid="_x0000_s41077" name="Image" r:id="rId7" imgW="1002821" imgH="711111" progId="">
              <p:embed/>
            </p:oleObj>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81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42091" name="Object 107"/>
          <p:cNvGraphicFramePr>
            <a:graphicFrameLocks noChangeAspect="1"/>
          </p:cNvGraphicFramePr>
          <p:nvPr/>
        </p:nvGraphicFramePr>
        <p:xfrm>
          <a:off x="0" y="0"/>
          <a:ext cx="4110038" cy="6858000"/>
        </p:xfrm>
        <a:graphic>
          <a:graphicData uri="http://schemas.openxmlformats.org/presentationml/2006/ole">
            <p:oleObj spid="_x0000_s42091" name="Document" r:id="rId4" imgW="5949456" imgH="8141557" progId="Word.Document.12">
              <p:embed/>
            </p:oleObj>
          </a:graphicData>
        </a:graphic>
      </p:graphicFrame>
      <p:graphicFrame>
        <p:nvGraphicFramePr>
          <p:cNvPr id="42092" name="Object 108"/>
          <p:cNvGraphicFramePr>
            <a:graphicFrameLocks noChangeAspect="1"/>
          </p:cNvGraphicFramePr>
          <p:nvPr/>
        </p:nvGraphicFramePr>
        <p:xfrm>
          <a:off x="4116388" y="0"/>
          <a:ext cx="4076700" cy="6858000"/>
        </p:xfrm>
        <a:graphic>
          <a:graphicData uri="http://schemas.openxmlformats.org/presentationml/2006/ole">
            <p:oleObj spid="_x0000_s42092" name="Document" r:id="rId5" imgW="5949456" imgH="8141557" progId="Word.Document.12">
              <p:embed/>
            </p:oleObj>
          </a:graphicData>
        </a:graphic>
      </p:graphicFrame>
      <p:graphicFrame>
        <p:nvGraphicFramePr>
          <p:cNvPr id="42093" name="Object 109"/>
          <p:cNvGraphicFramePr>
            <a:graphicFrameLocks noChangeAspect="1"/>
          </p:cNvGraphicFramePr>
          <p:nvPr/>
        </p:nvGraphicFramePr>
        <p:xfrm>
          <a:off x="8193088" y="3246438"/>
          <a:ext cx="3998912" cy="3611562"/>
        </p:xfrm>
        <a:graphic>
          <a:graphicData uri="http://schemas.openxmlformats.org/presentationml/2006/ole">
            <p:oleObj spid="_x0000_s42093" name="Document" r:id="rId6" imgW="5949456" imgH="3693771" progId="Word.Document.12">
              <p:embed/>
            </p:oleObj>
          </a:graphicData>
        </a:graphic>
      </p:graphicFrame>
      <p:graphicFrame>
        <p:nvGraphicFramePr>
          <p:cNvPr id="42097" name="Object 113"/>
          <p:cNvGraphicFramePr>
            <a:graphicFrameLocks noChangeAspect="1"/>
          </p:cNvGraphicFramePr>
          <p:nvPr/>
        </p:nvGraphicFramePr>
        <p:xfrm>
          <a:off x="7985125" y="0"/>
          <a:ext cx="4206875" cy="3708400"/>
        </p:xfrm>
        <a:graphic>
          <a:graphicData uri="http://schemas.openxmlformats.org/presentationml/2006/ole">
            <p:oleObj spid="_x0000_s42097" name="Image" r:id="rId7" imgW="4609524" imgH="4063492" progId="">
              <p:embed/>
            </p:oleObj>
          </a:graphicData>
        </a:graphic>
      </p:graphicFrame>
      <p:graphicFrame>
        <p:nvGraphicFramePr>
          <p:cNvPr id="42098" name="Object 114"/>
          <p:cNvGraphicFramePr>
            <a:graphicFrameLocks noChangeAspect="1"/>
          </p:cNvGraphicFramePr>
          <p:nvPr/>
        </p:nvGraphicFramePr>
        <p:xfrm>
          <a:off x="10302875" y="4797425"/>
          <a:ext cx="952500" cy="723900"/>
        </p:xfrm>
        <a:graphic>
          <a:graphicData uri="http://schemas.openxmlformats.org/presentationml/2006/ole">
            <p:oleObj spid="_x0000_s42098" name="Image" r:id="rId8" imgW="952045" imgH="723554" progId="">
              <p:embed/>
            </p:oleObj>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B1FAC779-2BC1-4B5C-8EE5-ED7DD76D015C}" type="slidenum">
              <a:rPr lang="en-US"/>
              <a:pPr>
                <a:defRPr/>
              </a:pPr>
              <a:t>26</a:t>
            </a:fld>
            <a:endParaRPr lang="en-US" dirty="0"/>
          </a:p>
        </p:txBody>
      </p:sp>
      <p:sp>
        <p:nvSpPr>
          <p:cNvPr id="237570" name="TextBox 1"/>
          <p:cNvSpPr txBox="1">
            <a:spLocks noChangeArrowheads="1"/>
          </p:cNvSpPr>
          <p:nvPr/>
        </p:nvSpPr>
        <p:spPr bwMode="auto">
          <a:xfrm>
            <a:off x="452438" y="0"/>
            <a:ext cx="9993312" cy="6483350"/>
          </a:xfrm>
          <a:prstGeom prst="rect">
            <a:avLst/>
          </a:prstGeom>
          <a:noFill/>
          <a:ln w="9525">
            <a:noFill/>
            <a:miter lim="800000"/>
            <a:headEnd/>
            <a:tailEnd/>
          </a:ln>
        </p:spPr>
        <p:txBody>
          <a:bodyPr>
            <a:spAutoFit/>
          </a:bodyPr>
          <a:lstStyle/>
          <a:p>
            <a:r>
              <a:rPr lang="en-US" sz="2400" b="1" u="sng">
                <a:latin typeface="Book Antiqua" pitchFamily="18" charset="0"/>
              </a:rPr>
              <a:t>Prosecuting Attorney Cody Hiland</a:t>
            </a:r>
          </a:p>
          <a:p>
            <a:r>
              <a:rPr lang="en-US" sz="2400" b="1" u="sng">
                <a:latin typeface="Book Antiqua" pitchFamily="18" charset="0"/>
              </a:rPr>
              <a:t>Prosecuting Attorney Nathan Smith</a:t>
            </a:r>
          </a:p>
          <a:p>
            <a:endParaRPr lang="en-US" sz="3200" b="1" u="sng">
              <a:latin typeface="Book Antiqua" pitchFamily="18" charset="0"/>
            </a:endParaRPr>
          </a:p>
          <a:p>
            <a:r>
              <a:rPr lang="en-US" sz="3200" b="1" u="sng">
                <a:latin typeface="Book Antiqua" pitchFamily="18" charset="0"/>
              </a:rPr>
              <a:t>SENTENCING PRACTICES</a:t>
            </a:r>
          </a:p>
          <a:p>
            <a:endParaRPr lang="en-US" b="1">
              <a:latin typeface="Book Antiqua" pitchFamily="18" charset="0"/>
            </a:endParaRPr>
          </a:p>
          <a:p>
            <a:r>
              <a:rPr lang="en-US" sz="2400" b="1">
                <a:latin typeface="Book Antiqua" pitchFamily="18" charset="0"/>
              </a:rPr>
              <a:t>In a recent task force meeting CSG insinuated a link between the rise in incarceration rate in 2013 and possible disregarding of the State’s sentencing grid. </a:t>
            </a:r>
          </a:p>
          <a:p>
            <a:endParaRPr lang="en-US" sz="2400" b="1">
              <a:latin typeface="Book Antiqua" pitchFamily="18" charset="0"/>
            </a:endParaRPr>
          </a:p>
          <a:p>
            <a:r>
              <a:rPr lang="en-US" sz="2400" b="1">
                <a:latin typeface="Book Antiqua" pitchFamily="18" charset="0"/>
              </a:rPr>
              <a:t>It should be noted that the Arkansas sentencing grid is not mandatory. It is meant to provide for uniformity in sentencing.</a:t>
            </a:r>
          </a:p>
          <a:p>
            <a:endParaRPr lang="en-US" sz="2400" b="1">
              <a:latin typeface="Book Antiqua" pitchFamily="18" charset="0"/>
            </a:endParaRPr>
          </a:p>
          <a:p>
            <a:r>
              <a:rPr lang="en-US" sz="2400" b="1">
                <a:latin typeface="Book Antiqua" pitchFamily="18" charset="0"/>
              </a:rPr>
              <a:t>It is statutorily not applicable to jury trials and jury sentencing.</a:t>
            </a:r>
          </a:p>
          <a:p>
            <a:endParaRPr lang="en-US" sz="2400" b="1">
              <a:latin typeface="Book Antiqua" pitchFamily="18" charset="0"/>
            </a:endParaRPr>
          </a:p>
          <a:p>
            <a:r>
              <a:rPr lang="en-US" sz="2400" b="1">
                <a:latin typeface="Book Antiqua" pitchFamily="18" charset="0"/>
              </a:rPr>
              <a:t>The grid </a:t>
            </a:r>
            <a:r>
              <a:rPr lang="en-US" sz="2400" b="1" i="1">
                <a:latin typeface="Book Antiqua" pitchFamily="18" charset="0"/>
              </a:rPr>
              <a:t>is</a:t>
            </a:r>
            <a:r>
              <a:rPr lang="en-US" sz="2400" b="1">
                <a:latin typeface="Book Antiqua" pitchFamily="18" charset="0"/>
              </a:rPr>
              <a:t> utilized by judges, prosecutors, and defense attorneys to arrive at fair sentences after considering the seriousness of the crime and the defendant’s criminal history.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2832" name="Object 64"/>
          <p:cNvGraphicFramePr>
            <a:graphicFrameLocks noChangeAspect="1"/>
          </p:cNvGraphicFramePr>
          <p:nvPr/>
        </p:nvGraphicFramePr>
        <p:xfrm>
          <a:off x="5507038" y="0"/>
          <a:ext cx="6253162" cy="6858000"/>
        </p:xfrm>
        <a:graphic>
          <a:graphicData uri="http://schemas.openxmlformats.org/presentationml/2006/ole">
            <p:oleObj spid="_x0000_s32832" name="Document" r:id="rId4" imgW="6867279" imgH="8668107" progId="Word.Document.12">
              <p:embed/>
            </p:oleObj>
          </a:graphicData>
        </a:graphic>
      </p:graphicFrame>
      <p:sp>
        <p:nvSpPr>
          <p:cNvPr id="6" name="TextBox 5"/>
          <p:cNvSpPr txBox="1"/>
          <p:nvPr/>
        </p:nvSpPr>
        <p:spPr>
          <a:xfrm>
            <a:off x="120650" y="2595563"/>
            <a:ext cx="5199063" cy="3743325"/>
          </a:xfrm>
          <a:prstGeom prst="rect">
            <a:avLst/>
          </a:prstGeom>
          <a:solidFill>
            <a:schemeClr val="accent1">
              <a:lumMod val="20000"/>
              <a:lumOff val="80000"/>
            </a:schemeClr>
          </a:solidFill>
        </p:spPr>
        <p:txBody>
          <a:bodyPr>
            <a:spAutoFit/>
          </a:bodyPr>
          <a:lstStyle/>
          <a:p>
            <a:r>
              <a:rPr lang="en-US" sz="2400" b="1">
                <a:solidFill>
                  <a:schemeClr val="bg1"/>
                </a:solidFill>
                <a:latin typeface="Book Antiqua" pitchFamily="18" charset="0"/>
              </a:rPr>
              <a:t>This “significant statistic” provided by the Sentencing Commission clearly indicates </a:t>
            </a:r>
            <a:r>
              <a:rPr lang="en-US" sz="2400" b="1" u="sng">
                <a:solidFill>
                  <a:srgbClr val="000000"/>
                </a:solidFill>
                <a:effectLst>
                  <a:outerShdw blurRad="38100" dist="38100" dir="2700000" algn="tl">
                    <a:srgbClr val="FFFFFF"/>
                  </a:outerShdw>
                </a:effectLst>
                <a:latin typeface="Book Antiqua" pitchFamily="18" charset="0"/>
              </a:rPr>
              <a:t>that sentencing practices have </a:t>
            </a:r>
            <a:r>
              <a:rPr lang="en-US" sz="2400" b="1" i="1" u="sng">
                <a:solidFill>
                  <a:srgbClr val="000000"/>
                </a:solidFill>
                <a:effectLst>
                  <a:outerShdw blurRad="38100" dist="38100" dir="2700000" algn="tl">
                    <a:srgbClr val="FFFFFF"/>
                  </a:outerShdw>
                </a:effectLst>
                <a:latin typeface="Book Antiqua" pitchFamily="18" charset="0"/>
              </a:rPr>
              <a:t>remained consistent</a:t>
            </a:r>
            <a:r>
              <a:rPr lang="en-US" sz="2400" b="1" u="sng">
                <a:solidFill>
                  <a:srgbClr val="000000"/>
                </a:solidFill>
                <a:effectLst>
                  <a:outerShdw blurRad="38100" dist="38100" dir="2700000" algn="tl">
                    <a:srgbClr val="FFFFFF"/>
                  </a:outerShdw>
                </a:effectLst>
                <a:latin typeface="Book Antiqua" pitchFamily="18" charset="0"/>
              </a:rPr>
              <a:t> through 2012, 2013 and 2014</a:t>
            </a:r>
            <a:r>
              <a:rPr lang="en-US" sz="2400" b="1">
                <a:solidFill>
                  <a:srgbClr val="000000"/>
                </a:solidFill>
                <a:latin typeface="Book Antiqua" pitchFamily="18" charset="0"/>
              </a:rPr>
              <a:t>,</a:t>
            </a:r>
            <a:r>
              <a:rPr lang="en-US" sz="2400" b="1">
                <a:solidFill>
                  <a:schemeClr val="bg1"/>
                </a:solidFill>
                <a:latin typeface="Book Antiqua" pitchFamily="18" charset="0"/>
              </a:rPr>
              <a:t> making it even more likely that the driver of the spike in incarceration  is the fact that parole began to actually revoke parolees that committed new felony offenses.</a:t>
            </a:r>
          </a:p>
        </p:txBody>
      </p:sp>
      <p:sp>
        <p:nvSpPr>
          <p:cNvPr id="2" name="TextBox 1"/>
          <p:cNvSpPr txBox="1"/>
          <p:nvPr/>
        </p:nvSpPr>
        <p:spPr>
          <a:xfrm>
            <a:off x="120650" y="249238"/>
            <a:ext cx="5199063" cy="2227262"/>
          </a:xfrm>
          <a:prstGeom prst="rect">
            <a:avLst/>
          </a:prstGeom>
          <a:solidFill>
            <a:schemeClr val="accent1">
              <a:lumMod val="20000"/>
              <a:lumOff val="80000"/>
            </a:schemeClr>
          </a:solidFill>
        </p:spPr>
        <p:txBody>
          <a:bodyPr>
            <a:spAutoFit/>
          </a:bodyPr>
          <a:lstStyle/>
          <a:p>
            <a:r>
              <a:rPr lang="en-US" sz="2800" b="1">
                <a:solidFill>
                  <a:schemeClr val="bg1"/>
                </a:solidFill>
                <a:latin typeface="Book Antiqua" pitchFamily="18" charset="0"/>
              </a:rPr>
              <a:t>“Excluding non-applicable cases, </a:t>
            </a:r>
            <a:r>
              <a:rPr lang="en-US" sz="2800" b="1" u="sng">
                <a:solidFill>
                  <a:srgbClr val="000000"/>
                </a:solidFill>
                <a:effectLst>
                  <a:outerShdw blurRad="38100" dist="38100" dir="2700000" algn="tl">
                    <a:srgbClr val="FFFFFF"/>
                  </a:outerShdw>
                </a:effectLst>
                <a:latin typeface="Book Antiqua" pitchFamily="18" charset="0"/>
              </a:rPr>
              <a:t>the statewide departure rate in 2014 was 35%.  This is on par with the rate in 2012 of 36% and 37% in 2013</a:t>
            </a:r>
            <a:r>
              <a:rPr lang="en-US" sz="2800" b="1" u="sng">
                <a:solidFill>
                  <a:srgbClr val="000000"/>
                </a:solidFill>
                <a:latin typeface="Book Antiqua" pitchFamily="18" charset="0"/>
              </a:rPr>
              <a:t>.”</a:t>
            </a:r>
          </a:p>
        </p:txBody>
      </p:sp>
      <p:graphicFrame>
        <p:nvGraphicFramePr>
          <p:cNvPr id="32837" name="Object 69"/>
          <p:cNvGraphicFramePr>
            <a:graphicFrameLocks noChangeAspect="1"/>
          </p:cNvGraphicFramePr>
          <p:nvPr/>
        </p:nvGraphicFramePr>
        <p:xfrm>
          <a:off x="5051425" y="3595688"/>
          <a:ext cx="1012825" cy="773112"/>
        </p:xfrm>
        <a:graphic>
          <a:graphicData uri="http://schemas.openxmlformats.org/presentationml/2006/ole">
            <p:oleObj spid="_x0000_s32837" name="Image" r:id="rId5" imgW="3593651" imgH="2742857" progId="">
              <p:embed/>
            </p:oleObj>
          </a:graphicData>
        </a:graphic>
      </p:graphicFrame>
      <p:graphicFrame>
        <p:nvGraphicFramePr>
          <p:cNvPr id="32838" name="Object 70"/>
          <p:cNvGraphicFramePr>
            <a:graphicFrameLocks noChangeAspect="1"/>
          </p:cNvGraphicFramePr>
          <p:nvPr/>
        </p:nvGraphicFramePr>
        <p:xfrm>
          <a:off x="5051425" y="3595688"/>
          <a:ext cx="1012825" cy="773112"/>
        </p:xfrm>
        <a:graphic>
          <a:graphicData uri="http://schemas.openxmlformats.org/presentationml/2006/ole">
            <p:oleObj spid="_x0000_s32838" name="Image" r:id="rId6" imgW="3593651" imgH="2742857" progId="">
              <p:embed/>
            </p:oleObj>
          </a:graphicData>
        </a:graphic>
      </p:graphicFrame>
      <p:graphicFrame>
        <p:nvGraphicFramePr>
          <p:cNvPr id="32839" name="Object 71"/>
          <p:cNvGraphicFramePr>
            <a:graphicFrameLocks noChangeAspect="1"/>
          </p:cNvGraphicFramePr>
          <p:nvPr/>
        </p:nvGraphicFramePr>
        <p:xfrm>
          <a:off x="10717213" y="0"/>
          <a:ext cx="914400" cy="660400"/>
        </p:xfrm>
        <a:graphic>
          <a:graphicData uri="http://schemas.openxmlformats.org/presentationml/2006/ole">
            <p:oleObj spid="_x0000_s32839" name="Image" r:id="rId7" imgW="913963" imgH="660317" progId="">
              <p:embed/>
            </p:oleObj>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6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33853" name="Object 61"/>
          <p:cNvGraphicFramePr>
            <a:graphicFrameLocks noChangeAspect="1"/>
          </p:cNvGraphicFramePr>
          <p:nvPr/>
        </p:nvGraphicFramePr>
        <p:xfrm>
          <a:off x="5689600" y="0"/>
          <a:ext cx="6040438" cy="6858000"/>
        </p:xfrm>
        <a:graphic>
          <a:graphicData uri="http://schemas.openxmlformats.org/presentationml/2006/ole">
            <p:oleObj spid="_x0000_s33853" name="Document" r:id="rId4" imgW="6445304" imgH="8657670" progId="Word.Document.12">
              <p:embed/>
            </p:oleObj>
          </a:graphicData>
        </a:graphic>
      </p:graphicFrame>
      <p:sp>
        <p:nvSpPr>
          <p:cNvPr id="5" name="TextBox 4"/>
          <p:cNvSpPr txBox="1"/>
          <p:nvPr/>
        </p:nvSpPr>
        <p:spPr>
          <a:xfrm>
            <a:off x="184150" y="1671638"/>
            <a:ext cx="5329238" cy="3416300"/>
          </a:xfrm>
          <a:prstGeom prst="rect">
            <a:avLst/>
          </a:prstGeom>
          <a:solidFill>
            <a:schemeClr val="accent1">
              <a:lumMod val="20000"/>
              <a:lumOff val="80000"/>
            </a:schemeClr>
          </a:solidFill>
        </p:spPr>
        <p:txBody>
          <a:bodyPr>
            <a:spAutoFit/>
          </a:bodyPr>
          <a:lstStyle/>
          <a:p>
            <a:pPr fontAlgn="auto">
              <a:spcBef>
                <a:spcPts val="0"/>
              </a:spcBef>
              <a:spcAft>
                <a:spcPts val="0"/>
              </a:spcAft>
              <a:defRPr/>
            </a:pPr>
            <a:r>
              <a:rPr lang="en-US" sz="3600" b="1" dirty="0">
                <a:solidFill>
                  <a:schemeClr val="bg1"/>
                </a:solidFill>
                <a:latin typeface="Book Antiqua" panose="02040602050305030304" pitchFamily="18" charset="0"/>
                <a:cs typeface="+mn-cs"/>
              </a:rPr>
              <a:t>As we can see with this data, upward and downward departures have remained consistent during the years in question.</a:t>
            </a:r>
          </a:p>
        </p:txBody>
      </p:sp>
      <p:graphicFrame>
        <p:nvGraphicFramePr>
          <p:cNvPr id="33860" name="Object 68"/>
          <p:cNvGraphicFramePr>
            <a:graphicFrameLocks noChangeAspect="1"/>
          </p:cNvGraphicFramePr>
          <p:nvPr/>
        </p:nvGraphicFramePr>
        <p:xfrm>
          <a:off x="5053013" y="5918200"/>
          <a:ext cx="1231900" cy="939800"/>
        </p:xfrm>
        <a:graphic>
          <a:graphicData uri="http://schemas.openxmlformats.org/presentationml/2006/ole">
            <p:oleObj spid="_x0000_s33860" name="Image" r:id="rId5" imgW="3593651" imgH="2742857" progId="">
              <p:embed/>
            </p:oleObj>
          </a:graphicData>
        </a:graphic>
      </p:graphicFrame>
      <p:graphicFrame>
        <p:nvGraphicFramePr>
          <p:cNvPr id="33861" name="Object 69"/>
          <p:cNvGraphicFramePr>
            <a:graphicFrameLocks noChangeAspect="1"/>
          </p:cNvGraphicFramePr>
          <p:nvPr/>
        </p:nvGraphicFramePr>
        <p:xfrm>
          <a:off x="10895013" y="176213"/>
          <a:ext cx="977900" cy="622300"/>
        </p:xfrm>
        <a:graphic>
          <a:graphicData uri="http://schemas.openxmlformats.org/presentationml/2006/ole">
            <p:oleObj spid="_x0000_s33861" name="Image" r:id="rId6" imgW="977778" imgH="622003" progId="">
              <p:embed/>
            </p:oleObj>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6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34879" name="Object 63"/>
          <p:cNvGraphicFramePr>
            <a:graphicFrameLocks noChangeAspect="1"/>
          </p:cNvGraphicFramePr>
          <p:nvPr/>
        </p:nvGraphicFramePr>
        <p:xfrm>
          <a:off x="5735638" y="0"/>
          <a:ext cx="6022975" cy="6858000"/>
        </p:xfrm>
        <a:graphic>
          <a:graphicData uri="http://schemas.openxmlformats.org/presentationml/2006/ole">
            <p:oleObj spid="_x0000_s34879" name="Document" r:id="rId4" imgW="6152696" imgH="8659829" progId="Word.Document.12">
              <p:embed/>
            </p:oleObj>
          </a:graphicData>
        </a:graphic>
      </p:graphicFrame>
      <p:sp>
        <p:nvSpPr>
          <p:cNvPr id="3" name="TextBox 2"/>
          <p:cNvSpPr txBox="1"/>
          <p:nvPr/>
        </p:nvSpPr>
        <p:spPr>
          <a:xfrm>
            <a:off x="230188" y="1166813"/>
            <a:ext cx="5292725" cy="5035550"/>
          </a:xfrm>
          <a:prstGeom prst="rect">
            <a:avLst/>
          </a:prstGeom>
          <a:solidFill>
            <a:schemeClr val="accent1">
              <a:lumMod val="20000"/>
              <a:lumOff val="80000"/>
            </a:schemeClr>
          </a:solidFill>
        </p:spPr>
        <p:txBody>
          <a:bodyPr>
            <a:spAutoFit/>
          </a:bodyPr>
          <a:lstStyle/>
          <a:p>
            <a:r>
              <a:rPr lang="en-US" sz="3600" b="1">
                <a:solidFill>
                  <a:schemeClr val="bg1"/>
                </a:solidFill>
                <a:latin typeface="Book Antiqua" pitchFamily="18" charset="0"/>
              </a:rPr>
              <a:t>In short, any argument that any spike in the incarceration rate is tied to prosecuting attorneys or judges ignoring the grid seems to be inaccurate, as departure rates have remained consistent throughout.</a:t>
            </a:r>
          </a:p>
        </p:txBody>
      </p:sp>
      <p:graphicFrame>
        <p:nvGraphicFramePr>
          <p:cNvPr id="34882" name="Object 66"/>
          <p:cNvGraphicFramePr>
            <a:graphicFrameLocks noChangeAspect="1"/>
          </p:cNvGraphicFramePr>
          <p:nvPr/>
        </p:nvGraphicFramePr>
        <p:xfrm>
          <a:off x="10755313" y="0"/>
          <a:ext cx="914400" cy="673100"/>
        </p:xfrm>
        <a:graphic>
          <a:graphicData uri="http://schemas.openxmlformats.org/presentationml/2006/ole">
            <p:oleObj spid="_x0000_s34882" name="Image" r:id="rId5" imgW="913963" imgH="672779" progId="">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17744C28-88FA-41B6-A327-08DDF350C510}" type="slidenum">
              <a:rPr lang="en-US"/>
              <a:pPr>
                <a:defRPr/>
              </a:pPr>
              <a:t>3</a:t>
            </a:fld>
            <a:endParaRPr lang="en-US" dirty="0"/>
          </a:p>
        </p:txBody>
      </p:sp>
      <p:graphicFrame>
        <p:nvGraphicFramePr>
          <p:cNvPr id="161796" name="Object 4"/>
          <p:cNvGraphicFramePr>
            <a:graphicFrameLocks noChangeAspect="1"/>
          </p:cNvGraphicFramePr>
          <p:nvPr/>
        </p:nvGraphicFramePr>
        <p:xfrm>
          <a:off x="1588" y="506413"/>
          <a:ext cx="12190412" cy="6351587"/>
        </p:xfrm>
        <a:graphic>
          <a:graphicData uri="http://schemas.openxmlformats.org/presentationml/2006/ole">
            <p:oleObj spid="_x0000_s161796" name="Image" r:id="rId4" imgW="12190476" imgH="6847619" progId="">
              <p:embed/>
            </p:oleObj>
          </a:graphicData>
        </a:graphic>
      </p:graphicFrame>
      <p:sp>
        <p:nvSpPr>
          <p:cNvPr id="161799" name="Rectangle 7"/>
          <p:cNvSpPr>
            <a:spLocks noChangeArrowheads="1"/>
          </p:cNvSpPr>
          <p:nvPr/>
        </p:nvSpPr>
        <p:spPr bwMode="auto">
          <a:xfrm>
            <a:off x="238125" y="177800"/>
            <a:ext cx="10564813" cy="701675"/>
          </a:xfrm>
          <a:prstGeom prst="rect">
            <a:avLst/>
          </a:prstGeom>
          <a:noFill/>
          <a:ln w="9525">
            <a:noFill/>
            <a:miter lim="800000"/>
            <a:headEnd/>
            <a:tailEnd/>
          </a:ln>
          <a:effectLst/>
        </p:spPr>
        <p:txBody>
          <a:bodyPr>
            <a:spAutoFit/>
          </a:bodyPr>
          <a:lstStyle/>
          <a:p>
            <a:pPr defTabSz="914400"/>
            <a:r>
              <a:rPr lang="en-US"/>
              <a:t>Prosecuting Attorney Tom Tatum: A Review of Growth Rate and Act 570 of 2011</a:t>
            </a:r>
          </a:p>
          <a:p>
            <a:pPr defTabSz="914400"/>
            <a:endParaRPr lang="en-US"/>
          </a:p>
        </p:txBody>
      </p:sp>
      <p:graphicFrame>
        <p:nvGraphicFramePr>
          <p:cNvPr id="161800" name="Object 8"/>
          <p:cNvGraphicFramePr>
            <a:graphicFrameLocks noChangeAspect="1"/>
          </p:cNvGraphicFramePr>
          <p:nvPr/>
        </p:nvGraphicFramePr>
        <p:xfrm>
          <a:off x="10579100" y="1254125"/>
          <a:ext cx="1612900" cy="914400"/>
        </p:xfrm>
        <a:graphic>
          <a:graphicData uri="http://schemas.openxmlformats.org/presentationml/2006/ole">
            <p:oleObj spid="_x0000_s161800" name="Image" r:id="rId5" imgW="1612698" imgH="913963" progId="">
              <p:embed/>
            </p:oleObj>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DCC6D2E-1417-4536-AFE3-F9D8B00F7D62}" type="slidenum">
              <a:rPr lang="en-US"/>
              <a:pPr>
                <a:defRPr/>
              </a:pPr>
              <a:t>30</a:t>
            </a:fld>
            <a:endParaRPr lang="en-US" dirty="0"/>
          </a:p>
        </p:txBody>
      </p:sp>
      <p:sp>
        <p:nvSpPr>
          <p:cNvPr id="247810" name="TextBox 1"/>
          <p:cNvSpPr txBox="1">
            <a:spLocks noChangeArrowheads="1"/>
          </p:cNvSpPr>
          <p:nvPr/>
        </p:nvSpPr>
        <p:spPr bwMode="auto">
          <a:xfrm>
            <a:off x="147638" y="415925"/>
            <a:ext cx="10290175" cy="6188075"/>
          </a:xfrm>
          <a:prstGeom prst="rect">
            <a:avLst/>
          </a:prstGeom>
          <a:noFill/>
          <a:ln w="9525">
            <a:noFill/>
            <a:miter lim="800000"/>
            <a:headEnd/>
            <a:tailEnd/>
          </a:ln>
        </p:spPr>
        <p:txBody>
          <a:bodyPr>
            <a:spAutoFit/>
          </a:bodyPr>
          <a:lstStyle/>
          <a:p>
            <a:r>
              <a:rPr lang="en-US" b="1">
                <a:latin typeface="Book Antiqua" pitchFamily="18" charset="0"/>
              </a:rPr>
              <a:t>CSG expressed concern over too many inmates rated as a 4 or 5 being in prison.</a:t>
            </a:r>
          </a:p>
          <a:p>
            <a:r>
              <a:rPr lang="en-US" b="1">
                <a:latin typeface="Book Antiqua" pitchFamily="18" charset="0"/>
              </a:rPr>
              <a:t>The following are some crimes that are rated 4 or 5 on the sentencing grid.</a:t>
            </a:r>
          </a:p>
          <a:p>
            <a:endParaRPr lang="en-US" b="1">
              <a:latin typeface="Book Antiqua" pitchFamily="18" charset="0"/>
            </a:endParaRPr>
          </a:p>
          <a:p>
            <a:r>
              <a:rPr lang="en-US" b="1">
                <a:latin typeface="Book Antiqua" pitchFamily="18" charset="0"/>
              </a:rPr>
              <a:t>Negligent Homicide – 4</a:t>
            </a:r>
          </a:p>
          <a:p>
            <a:r>
              <a:rPr lang="en-US" b="1">
                <a:latin typeface="Book Antiqua" pitchFamily="18" charset="0"/>
              </a:rPr>
              <a:t>Terroristic Act -  5</a:t>
            </a:r>
            <a:br>
              <a:rPr lang="en-US" b="1">
                <a:latin typeface="Book Antiqua" pitchFamily="18" charset="0"/>
              </a:rPr>
            </a:br>
            <a:r>
              <a:rPr lang="en-US" b="1">
                <a:latin typeface="Book Antiqua" pitchFamily="18" charset="0"/>
              </a:rPr>
              <a:t>Sexual Indecency with a Child – 4</a:t>
            </a:r>
          </a:p>
          <a:p>
            <a:r>
              <a:rPr lang="en-US" b="1">
                <a:latin typeface="Book Antiqua" pitchFamily="18" charset="0"/>
              </a:rPr>
              <a:t>Incest -  5</a:t>
            </a:r>
          </a:p>
          <a:p>
            <a:r>
              <a:rPr lang="en-US" b="1">
                <a:latin typeface="Book Antiqua" pitchFamily="18" charset="0"/>
              </a:rPr>
              <a:t>Sexually Grooming a Child – 4</a:t>
            </a:r>
          </a:p>
          <a:p>
            <a:r>
              <a:rPr lang="en-US" b="1">
                <a:latin typeface="Book Antiqua" pitchFamily="18" charset="0"/>
              </a:rPr>
              <a:t>Possession of Firearm by Felon – 5</a:t>
            </a:r>
          </a:p>
          <a:p>
            <a:r>
              <a:rPr lang="en-US" b="1">
                <a:latin typeface="Book Antiqua" pitchFamily="18" charset="0"/>
              </a:rPr>
              <a:t>Criminal Possession of Explosives – 5</a:t>
            </a:r>
          </a:p>
          <a:p>
            <a:r>
              <a:rPr lang="en-US" b="1">
                <a:latin typeface="Book Antiqua" pitchFamily="18" charset="0"/>
              </a:rPr>
              <a:t>Registered Sex Offender working with Children – 4</a:t>
            </a:r>
          </a:p>
          <a:p>
            <a:r>
              <a:rPr lang="en-US" b="1">
                <a:latin typeface="Book Antiqua" pitchFamily="18" charset="0"/>
              </a:rPr>
              <a:t>False Imprisonment 1</a:t>
            </a:r>
            <a:r>
              <a:rPr lang="en-US" b="1" baseline="30000">
                <a:latin typeface="Book Antiqua" pitchFamily="18" charset="0"/>
              </a:rPr>
              <a:t>st</a:t>
            </a:r>
            <a:r>
              <a:rPr lang="en-US" b="1">
                <a:latin typeface="Book Antiqua" pitchFamily="18" charset="0"/>
              </a:rPr>
              <a:t> Degree – 4</a:t>
            </a:r>
          </a:p>
          <a:p>
            <a:r>
              <a:rPr lang="en-US" b="1">
                <a:latin typeface="Book Antiqua" pitchFamily="18" charset="0"/>
              </a:rPr>
              <a:t>2</a:t>
            </a:r>
            <a:r>
              <a:rPr lang="en-US" b="1" baseline="30000">
                <a:latin typeface="Book Antiqua" pitchFamily="18" charset="0"/>
              </a:rPr>
              <a:t>nd</a:t>
            </a:r>
            <a:r>
              <a:rPr lang="en-US" b="1">
                <a:latin typeface="Book Antiqua" pitchFamily="18" charset="0"/>
              </a:rPr>
              <a:t> Degree Battery – 4</a:t>
            </a:r>
          </a:p>
          <a:p>
            <a:r>
              <a:rPr lang="en-US" b="1">
                <a:latin typeface="Book Antiqua" pitchFamily="18" charset="0"/>
              </a:rPr>
              <a:t>Computer Exploitation  of a Child – 5</a:t>
            </a:r>
          </a:p>
          <a:p>
            <a:r>
              <a:rPr lang="en-US" b="1">
                <a:latin typeface="Book Antiqua" pitchFamily="18" charset="0"/>
              </a:rPr>
              <a:t>Forgery 1</a:t>
            </a:r>
            <a:r>
              <a:rPr lang="en-US" b="1" baseline="30000">
                <a:latin typeface="Book Antiqua" pitchFamily="18" charset="0"/>
              </a:rPr>
              <a:t>st</a:t>
            </a:r>
            <a:r>
              <a:rPr lang="en-US" b="1">
                <a:latin typeface="Book Antiqua" pitchFamily="18" charset="0"/>
              </a:rPr>
              <a:t> Degree (Counterfeiting Currency) – 5</a:t>
            </a:r>
          </a:p>
          <a:p>
            <a:r>
              <a:rPr lang="en-US" b="1">
                <a:latin typeface="Book Antiqua" pitchFamily="18" charset="0"/>
              </a:rPr>
              <a:t>Sex Offender Failing to Register – 3</a:t>
            </a:r>
          </a:p>
          <a:p>
            <a:endParaRPr lang="en-US" b="1">
              <a:latin typeface="Book Antiqua" pitchFamily="18" charset="0"/>
            </a:endParaRPr>
          </a:p>
          <a:p>
            <a:r>
              <a:rPr lang="en-US" b="1">
                <a:latin typeface="Book Antiqua" pitchFamily="18" charset="0"/>
              </a:rPr>
              <a:t>Many 4 and 5 rated crimes per the sentencing grid are crimes that the public thinks should land someone in prison.  One should also note that many 4 and 5 levels that appear on the final judgment have been pleaded down from a more serious charge.</a:t>
            </a:r>
          </a:p>
        </p:txBody>
      </p:sp>
      <p:sp>
        <p:nvSpPr>
          <p:cNvPr id="247811" name="TextBox 2"/>
          <p:cNvSpPr txBox="1">
            <a:spLocks noChangeArrowheads="1"/>
          </p:cNvSpPr>
          <p:nvPr/>
        </p:nvSpPr>
        <p:spPr bwMode="auto">
          <a:xfrm>
            <a:off x="147638" y="0"/>
            <a:ext cx="8682037" cy="457200"/>
          </a:xfrm>
          <a:prstGeom prst="rect">
            <a:avLst/>
          </a:prstGeom>
          <a:noFill/>
          <a:ln w="9525">
            <a:noFill/>
            <a:miter lim="800000"/>
            <a:headEnd/>
            <a:tailEnd/>
          </a:ln>
        </p:spPr>
        <p:txBody>
          <a:bodyPr>
            <a:spAutoFit/>
          </a:bodyPr>
          <a:lstStyle/>
          <a:p>
            <a:r>
              <a:rPr lang="en-US" sz="2400" b="1" u="sng">
                <a:latin typeface="Book Antiqua" pitchFamily="18" charset="0"/>
              </a:rPr>
              <a:t>Discussion of Sentencing Grid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98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47133" name="Object 29"/>
          <p:cNvGraphicFramePr>
            <a:graphicFrameLocks noChangeAspect="1"/>
          </p:cNvGraphicFramePr>
          <p:nvPr/>
        </p:nvGraphicFramePr>
        <p:xfrm>
          <a:off x="3636963" y="0"/>
          <a:ext cx="6646862" cy="6858000"/>
        </p:xfrm>
        <a:graphic>
          <a:graphicData uri="http://schemas.openxmlformats.org/presentationml/2006/ole">
            <p:oleObj spid="_x0000_s47133" name="Document" r:id="rId4" imgW="7780058" imgH="10055926" progId="Word.Document.12">
              <p:embed/>
            </p:oleObj>
          </a:graphicData>
        </a:graphic>
      </p:graphicFrame>
      <p:sp>
        <p:nvSpPr>
          <p:cNvPr id="47135" name="TextBox 2"/>
          <p:cNvSpPr txBox="1">
            <a:spLocks noChangeArrowheads="1"/>
          </p:cNvSpPr>
          <p:nvPr/>
        </p:nvSpPr>
        <p:spPr bwMode="auto">
          <a:xfrm>
            <a:off x="312738" y="428625"/>
            <a:ext cx="3073400" cy="5584825"/>
          </a:xfrm>
          <a:prstGeom prst="rect">
            <a:avLst/>
          </a:prstGeom>
          <a:noFill/>
          <a:ln w="9525">
            <a:noFill/>
            <a:miter lim="800000"/>
            <a:headEnd/>
            <a:tailEnd/>
          </a:ln>
        </p:spPr>
        <p:txBody>
          <a:bodyPr>
            <a:spAutoFit/>
          </a:bodyPr>
          <a:lstStyle/>
          <a:p>
            <a:r>
              <a:rPr lang="en-US" sz="2800" b="1">
                <a:solidFill>
                  <a:schemeClr val="bg1"/>
                </a:solidFill>
                <a:latin typeface="Book Antiqua" pitchFamily="18" charset="0"/>
              </a:rPr>
              <a:t>     </a:t>
            </a:r>
            <a:r>
              <a:rPr lang="en-US" sz="3600" b="1">
                <a:solidFill>
                  <a:schemeClr val="bg1"/>
                </a:solidFill>
                <a:latin typeface="Book Antiqua" pitchFamily="18" charset="0"/>
              </a:rPr>
              <a:t>DCC 2015              	 Annual 	   	 	  Report</a:t>
            </a:r>
          </a:p>
          <a:p>
            <a:endParaRPr lang="en-US" sz="3600" b="1">
              <a:solidFill>
                <a:schemeClr val="bg1"/>
              </a:solidFill>
              <a:latin typeface="Book Antiqua" pitchFamily="18" charset="0"/>
            </a:endParaRPr>
          </a:p>
          <a:p>
            <a:r>
              <a:rPr lang="en-US" sz="3600" b="1">
                <a:solidFill>
                  <a:schemeClr val="bg1"/>
                </a:solidFill>
                <a:latin typeface="Book Antiqua" pitchFamily="18" charset="0"/>
              </a:rPr>
              <a:t>Less than 38% of crimes filed as felonies end in ADC sentences.</a:t>
            </a:r>
          </a:p>
        </p:txBody>
      </p:sp>
      <p:graphicFrame>
        <p:nvGraphicFramePr>
          <p:cNvPr id="47136" name="Object 32"/>
          <p:cNvGraphicFramePr>
            <a:graphicFrameLocks noChangeAspect="1"/>
          </p:cNvGraphicFramePr>
          <p:nvPr/>
        </p:nvGraphicFramePr>
        <p:xfrm>
          <a:off x="8296275" y="6551613"/>
          <a:ext cx="401638" cy="306387"/>
        </p:xfrm>
        <a:graphic>
          <a:graphicData uri="http://schemas.openxmlformats.org/presentationml/2006/ole">
            <p:oleObj spid="_x0000_s47136" name="Image" r:id="rId5" imgW="3593651" imgH="2742857" progId="">
              <p:embed/>
            </p:oleObj>
          </a:graphicData>
        </a:graphic>
      </p:graphicFrame>
      <p:graphicFrame>
        <p:nvGraphicFramePr>
          <p:cNvPr id="47137" name="Object 33"/>
          <p:cNvGraphicFramePr>
            <a:graphicFrameLocks noChangeAspect="1"/>
          </p:cNvGraphicFramePr>
          <p:nvPr/>
        </p:nvGraphicFramePr>
        <p:xfrm>
          <a:off x="11045825" y="366713"/>
          <a:ext cx="850900" cy="787400"/>
        </p:xfrm>
        <a:graphic>
          <a:graphicData uri="http://schemas.openxmlformats.org/presentationml/2006/ole">
            <p:oleObj spid="_x0000_s47137" name="Image" r:id="rId6" imgW="850794" imgH="787024" progId="">
              <p:embed/>
            </p:oleObj>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0FCEAA12-F1C5-41E4-ACE4-C950D7EF43E9}" type="slidenum">
              <a:rPr lang="en-US"/>
              <a:pPr>
                <a:defRPr/>
              </a:pPr>
              <a:t>32</a:t>
            </a:fld>
            <a:endParaRPr lang="en-US" dirty="0"/>
          </a:p>
        </p:txBody>
      </p:sp>
      <p:sp>
        <p:nvSpPr>
          <p:cNvPr id="256002" name="TextBox 1"/>
          <p:cNvSpPr txBox="1">
            <a:spLocks noChangeArrowheads="1"/>
          </p:cNvSpPr>
          <p:nvPr/>
        </p:nvSpPr>
        <p:spPr bwMode="auto">
          <a:xfrm>
            <a:off x="0" y="0"/>
            <a:ext cx="10442575" cy="6299200"/>
          </a:xfrm>
          <a:prstGeom prst="rect">
            <a:avLst/>
          </a:prstGeom>
          <a:noFill/>
          <a:ln w="9525">
            <a:noFill/>
            <a:miter lim="800000"/>
            <a:headEnd/>
            <a:tailEnd/>
          </a:ln>
        </p:spPr>
        <p:txBody>
          <a:bodyPr>
            <a:spAutoFit/>
          </a:bodyPr>
          <a:lstStyle/>
          <a:p>
            <a:r>
              <a:rPr lang="en-US" sz="2400" b="1">
                <a:latin typeface="Trebuchet MS" pitchFamily="34" charset="0"/>
              </a:rPr>
              <a:t>Summary: Prosecuting Attorney Cody Hiland</a:t>
            </a:r>
          </a:p>
          <a:p>
            <a:r>
              <a:rPr lang="en-US" sz="2400" b="1">
                <a:latin typeface="Trebuchet MS" pitchFamily="34" charset="0"/>
              </a:rPr>
              <a:t>			  Prosecuting Attorney Nathan Smith</a:t>
            </a:r>
          </a:p>
          <a:p>
            <a:endParaRPr lang="en-US" sz="2400" b="1">
              <a:latin typeface="Trebuchet MS" pitchFamily="34" charset="0"/>
            </a:endParaRPr>
          </a:p>
          <a:p>
            <a:r>
              <a:rPr lang="en-US" sz="2400">
                <a:latin typeface="Trebuchet MS" pitchFamily="34" charset="0"/>
              </a:rPr>
              <a:t>The report from the Arkansas Sentencing Commission indicates that sentencing practices have remained fairly consistent during the period that CSG evaluated.</a:t>
            </a:r>
            <a:endParaRPr lang="en-US" sz="2400" b="1" u="sng">
              <a:latin typeface="Trebuchet MS" pitchFamily="34" charset="0"/>
            </a:endParaRPr>
          </a:p>
          <a:p>
            <a:endParaRPr lang="en-US" sz="2400" b="1" u="sng">
              <a:latin typeface="Trebuchet MS" pitchFamily="34" charset="0"/>
            </a:endParaRPr>
          </a:p>
          <a:p>
            <a:endParaRPr lang="en-US" sz="2400" b="1" u="sng">
              <a:latin typeface="Trebuchet MS" pitchFamily="34" charset="0"/>
            </a:endParaRPr>
          </a:p>
          <a:p>
            <a:r>
              <a:rPr lang="en-US" sz="2400" b="1" u="sng">
                <a:latin typeface="Trebuchet MS" pitchFamily="34" charset="0"/>
              </a:rPr>
              <a:t>Other Concepts Discussed by the Task Force:</a:t>
            </a:r>
          </a:p>
          <a:p>
            <a:endParaRPr lang="en-US" sz="2400" b="1" u="sng">
              <a:latin typeface="Trebuchet MS" pitchFamily="34" charset="0"/>
            </a:endParaRPr>
          </a:p>
          <a:p>
            <a:r>
              <a:rPr lang="en-US" sz="2400" b="1">
                <a:latin typeface="Trebuchet MS" pitchFamily="34" charset="0"/>
              </a:rPr>
              <a:t>*Appealing Bench Trial Sentences</a:t>
            </a:r>
          </a:p>
          <a:p>
            <a:endParaRPr lang="en-US" sz="2400" b="1">
              <a:latin typeface="Trebuchet MS" pitchFamily="34" charset="0"/>
            </a:endParaRPr>
          </a:p>
          <a:p>
            <a:r>
              <a:rPr lang="en-US" sz="2400" b="1">
                <a:latin typeface="Trebuchet MS" pitchFamily="34" charset="0"/>
              </a:rPr>
              <a:t>*Jury Sentencing</a:t>
            </a:r>
          </a:p>
          <a:p>
            <a:endParaRPr lang="en-US" sz="2400" b="1">
              <a:latin typeface="Trebuchet MS" pitchFamily="34" charset="0"/>
            </a:endParaRPr>
          </a:p>
          <a:p>
            <a:r>
              <a:rPr lang="en-US" sz="2400" b="1">
                <a:latin typeface="Trebuchet MS" pitchFamily="34" charset="0"/>
              </a:rPr>
              <a:t>*Trial of Your Peers/Differing Community Standards </a:t>
            </a:r>
          </a:p>
          <a:p>
            <a:endParaRPr lang="en-US" sz="2400" b="1">
              <a:latin typeface="Trebuchet MS" pitchFamily="34" charset="0"/>
            </a:endParaRPr>
          </a:p>
          <a:p>
            <a:endParaRPr lang="en-US" sz="2400" b="1">
              <a:latin typeface="Trebuchet MS"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7E1E909-6671-47C2-B602-D7EA8898B4B5}" type="slidenum">
              <a:rPr lang="en-US"/>
              <a:pPr>
                <a:defRPr/>
              </a:pPr>
              <a:t>33</a:t>
            </a:fld>
            <a:endParaRPr lang="en-US" dirty="0"/>
          </a:p>
        </p:txBody>
      </p:sp>
      <p:pic>
        <p:nvPicPr>
          <p:cNvPr id="337927" name="Picture 7" descr="Image result for slow caution sign">
            <a:hlinkClick r:id="rId3"/>
          </p:cNvPr>
          <p:cNvPicPr>
            <a:picLocks noChangeAspect="1" noChangeArrowheads="1"/>
          </p:cNvPicPr>
          <p:nvPr/>
        </p:nvPicPr>
        <p:blipFill>
          <a:blip r:embed="rId4"/>
          <a:srcRect/>
          <a:stretch>
            <a:fillRect/>
          </a:stretch>
        </p:blipFill>
        <p:spPr bwMode="auto">
          <a:xfrm>
            <a:off x="8445500" y="4056063"/>
            <a:ext cx="3746500" cy="2801937"/>
          </a:xfrm>
          <a:prstGeom prst="rect">
            <a:avLst/>
          </a:prstGeom>
          <a:noFill/>
        </p:spPr>
      </p:pic>
      <p:sp>
        <p:nvSpPr>
          <p:cNvPr id="337928" name="Rectangle 8"/>
          <p:cNvSpPr>
            <a:spLocks noChangeArrowheads="1"/>
          </p:cNvSpPr>
          <p:nvPr/>
        </p:nvSpPr>
        <p:spPr bwMode="auto">
          <a:xfrm>
            <a:off x="0" y="0"/>
            <a:ext cx="7974013" cy="5568950"/>
          </a:xfrm>
          <a:prstGeom prst="rect">
            <a:avLst/>
          </a:prstGeom>
          <a:noFill/>
          <a:ln w="9525">
            <a:noFill/>
            <a:miter lim="800000"/>
            <a:headEnd/>
            <a:tailEnd/>
          </a:ln>
          <a:effectLst/>
        </p:spPr>
        <p:txBody>
          <a:bodyPr>
            <a:spAutoFit/>
          </a:bodyPr>
          <a:lstStyle/>
          <a:p>
            <a:pPr defTabSz="914400"/>
            <a:r>
              <a:rPr lang="en-US" sz="2400" b="1" u="sng"/>
              <a:t>CONCLUSIONS:</a:t>
            </a:r>
          </a:p>
          <a:p>
            <a:pPr defTabSz="914400"/>
            <a:endParaRPr lang="en-US" sz="2400" b="1" u="sng"/>
          </a:p>
          <a:p>
            <a:pPr defTabSz="914400"/>
            <a:r>
              <a:rPr lang="en-US" sz="2400" u="sng"/>
              <a:t>The APAA is for</a:t>
            </a:r>
            <a:r>
              <a:rPr lang="en-US" sz="2400"/>
              <a:t>: Better reentry services for inmates, better mental health services for inmates and defendants, and for having the necessary space to safely accommodate the prison population.</a:t>
            </a:r>
          </a:p>
          <a:p>
            <a:pPr defTabSz="914400"/>
            <a:endParaRPr lang="en-US" sz="2400"/>
          </a:p>
          <a:p>
            <a:pPr defTabSz="914400"/>
            <a:r>
              <a:rPr lang="en-US" sz="2400" u="sng"/>
              <a:t>The APAA is against</a:t>
            </a:r>
            <a:r>
              <a:rPr lang="en-US" sz="2400"/>
              <a:t>: Making a hasty reaction and passing bad sentencing legislation or any legislation based on the erroneous belief that there is a population crisis when the jail backup is manageable and the ADC population is dropping not rising.</a:t>
            </a:r>
          </a:p>
          <a:p>
            <a:pPr defTabSz="914400"/>
            <a:endParaRPr lang="en-US" sz="2400"/>
          </a:p>
          <a:p>
            <a:pPr defTabSz="914400"/>
            <a:r>
              <a:rPr lang="en-US" sz="2400"/>
              <a:t>The APAA has polled the public on these relevant issues and we believe they think like we do on these matters.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BDA1D67-E38A-4982-9699-030C855F3833}" type="slidenum">
              <a:rPr lang="en-US"/>
              <a:pPr>
                <a:defRPr/>
              </a:pPr>
              <a:t>4</a:t>
            </a:fld>
            <a:endParaRPr lang="en-US" dirty="0"/>
          </a:p>
        </p:txBody>
      </p:sp>
      <p:graphicFrame>
        <p:nvGraphicFramePr>
          <p:cNvPr id="325636" name="Object 4"/>
          <p:cNvGraphicFramePr>
            <a:graphicFrameLocks noChangeAspect="1"/>
          </p:cNvGraphicFramePr>
          <p:nvPr>
            <p:ph sz="half" idx="4294967295"/>
          </p:nvPr>
        </p:nvGraphicFramePr>
        <p:xfrm>
          <a:off x="0" y="0"/>
          <a:ext cx="9671050" cy="6858000"/>
        </p:xfrm>
        <a:graphic>
          <a:graphicData uri="http://schemas.openxmlformats.org/presentationml/2006/ole">
            <p:oleObj spid="_x0000_s325636" name="Image" r:id="rId4" imgW="16190476" imgH="9130159" progId="">
              <p:embed/>
            </p:oleObj>
          </a:graphicData>
        </a:graphic>
      </p:graphicFrame>
      <p:graphicFrame>
        <p:nvGraphicFramePr>
          <p:cNvPr id="325647" name="Object 15"/>
          <p:cNvGraphicFramePr>
            <a:graphicFrameLocks noChangeAspect="1"/>
          </p:cNvGraphicFramePr>
          <p:nvPr/>
        </p:nvGraphicFramePr>
        <p:xfrm>
          <a:off x="5284788" y="496888"/>
          <a:ext cx="650875" cy="519112"/>
        </p:xfrm>
        <a:graphic>
          <a:graphicData uri="http://schemas.openxmlformats.org/presentationml/2006/ole">
            <p:oleObj spid="_x0000_s325647" name="Image" r:id="rId5" imgW="3555556" imgH="2844444" progId="">
              <p:embed/>
            </p:oleObj>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646446F-89FD-44F3-9307-6B72F4ABDA7D}" type="slidenum">
              <a:rPr lang="en-US"/>
              <a:pPr>
                <a:defRPr/>
              </a:pPr>
              <a:t>5</a:t>
            </a:fld>
            <a:endParaRPr lang="en-US" dirty="0"/>
          </a:p>
        </p:txBody>
      </p:sp>
      <p:graphicFrame>
        <p:nvGraphicFramePr>
          <p:cNvPr id="328708" name="Object 4"/>
          <p:cNvGraphicFramePr>
            <a:graphicFrameLocks noChangeAspect="1"/>
          </p:cNvGraphicFramePr>
          <p:nvPr/>
        </p:nvGraphicFramePr>
        <p:xfrm>
          <a:off x="68263" y="49213"/>
          <a:ext cx="12123737" cy="6808787"/>
        </p:xfrm>
        <a:graphic>
          <a:graphicData uri="http://schemas.openxmlformats.org/presentationml/2006/ole">
            <p:oleObj spid="_x0000_s328708" name="Image" r:id="rId4" imgW="12123810" imgH="6809524" progId="">
              <p:embed/>
            </p:oleObj>
          </a:graphicData>
        </a:graphic>
      </p:graphicFrame>
      <p:graphicFrame>
        <p:nvGraphicFramePr>
          <p:cNvPr id="328710" name="Object 6"/>
          <p:cNvGraphicFramePr>
            <a:graphicFrameLocks noChangeAspect="1"/>
          </p:cNvGraphicFramePr>
          <p:nvPr/>
        </p:nvGraphicFramePr>
        <p:xfrm>
          <a:off x="10606088" y="866775"/>
          <a:ext cx="1308100" cy="876300"/>
        </p:xfrm>
        <a:graphic>
          <a:graphicData uri="http://schemas.openxmlformats.org/presentationml/2006/ole">
            <p:oleObj spid="_x0000_s328710" name="Image" r:id="rId5" imgW="1307937" imgH="875882" progId="">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2C58010-7E82-4327-907E-DFA369A0E8F2}" type="slidenum">
              <a:rPr lang="en-US"/>
              <a:pPr>
                <a:defRPr/>
              </a:pPr>
              <a:t>6</a:t>
            </a:fld>
            <a:endParaRPr lang="en-US" dirty="0"/>
          </a:p>
        </p:txBody>
      </p:sp>
      <p:graphicFrame>
        <p:nvGraphicFramePr>
          <p:cNvPr id="281605" name="Object 5"/>
          <p:cNvGraphicFramePr>
            <a:graphicFrameLocks noChangeAspect="1"/>
          </p:cNvGraphicFramePr>
          <p:nvPr/>
        </p:nvGraphicFramePr>
        <p:xfrm>
          <a:off x="10574338" y="304800"/>
          <a:ext cx="977900" cy="736600"/>
        </p:xfrm>
        <a:graphic>
          <a:graphicData uri="http://schemas.openxmlformats.org/presentationml/2006/ole">
            <p:oleObj spid="_x0000_s281605" name="Image" r:id="rId4" imgW="977778" imgH="736248" progId="">
              <p:embed/>
            </p:oleObj>
          </a:graphicData>
        </a:graphic>
      </p:graphicFrame>
      <p:graphicFrame>
        <p:nvGraphicFramePr>
          <p:cNvPr id="281608" name="Object 8"/>
          <p:cNvGraphicFramePr>
            <a:graphicFrameLocks noChangeAspect="1"/>
          </p:cNvGraphicFramePr>
          <p:nvPr/>
        </p:nvGraphicFramePr>
        <p:xfrm>
          <a:off x="1588" y="1588"/>
          <a:ext cx="12190412" cy="6856412"/>
        </p:xfrm>
        <a:graphic>
          <a:graphicData uri="http://schemas.openxmlformats.org/presentationml/2006/ole">
            <p:oleObj spid="_x0000_s281608" name="Image" r:id="rId5" imgW="12190476" imgH="6857143" progId="">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FF66790-32A5-497D-B191-F6EF527B999A}" type="slidenum">
              <a:rPr lang="en-US"/>
              <a:pPr>
                <a:defRPr/>
              </a:pPr>
              <a:t>7</a:t>
            </a:fld>
            <a:endParaRPr lang="en-US" dirty="0"/>
          </a:p>
        </p:txBody>
      </p:sp>
      <p:graphicFrame>
        <p:nvGraphicFramePr>
          <p:cNvPr id="317444" name="Object 4"/>
          <p:cNvGraphicFramePr>
            <a:graphicFrameLocks noChangeAspect="1"/>
          </p:cNvGraphicFramePr>
          <p:nvPr/>
        </p:nvGraphicFramePr>
        <p:xfrm>
          <a:off x="20638" y="20638"/>
          <a:ext cx="12171362" cy="6837362"/>
        </p:xfrm>
        <a:graphic>
          <a:graphicData uri="http://schemas.openxmlformats.org/presentationml/2006/ole">
            <p:oleObj spid="_x0000_s317444" name="Image" r:id="rId4" imgW="12171429" imgH="6838095" progId="">
              <p:embed/>
            </p:oleObj>
          </a:graphicData>
        </a:graphic>
      </p:graphicFrame>
      <p:graphicFrame>
        <p:nvGraphicFramePr>
          <p:cNvPr id="317445" name="Object 5"/>
          <p:cNvGraphicFramePr>
            <a:graphicFrameLocks noChangeAspect="1"/>
          </p:cNvGraphicFramePr>
          <p:nvPr/>
        </p:nvGraphicFramePr>
        <p:xfrm>
          <a:off x="10564813" y="169863"/>
          <a:ext cx="876300" cy="762000"/>
        </p:xfrm>
        <a:graphic>
          <a:graphicData uri="http://schemas.openxmlformats.org/presentationml/2006/ole">
            <p:oleObj spid="_x0000_s317445" name="Image" r:id="rId5" imgW="875882" imgH="761636" progId="">
              <p:embed/>
            </p:oleObj>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B2C34E9C-CBAB-4381-AAF5-AA834B37107D}" type="slidenum">
              <a:rPr lang="en-US"/>
              <a:pPr>
                <a:defRPr/>
              </a:pPr>
              <a:t>8</a:t>
            </a:fld>
            <a:endParaRPr lang="en-US" dirty="0"/>
          </a:p>
        </p:txBody>
      </p:sp>
      <p:graphicFrame>
        <p:nvGraphicFramePr>
          <p:cNvPr id="333828" name="Object 4"/>
          <p:cNvGraphicFramePr>
            <a:graphicFrameLocks noChangeAspect="1"/>
          </p:cNvGraphicFramePr>
          <p:nvPr/>
        </p:nvGraphicFramePr>
        <p:xfrm>
          <a:off x="173038" y="449263"/>
          <a:ext cx="10288587" cy="6248400"/>
        </p:xfrm>
        <a:graphic>
          <a:graphicData uri="http://schemas.openxmlformats.org/presentationml/2006/ole">
            <p:oleObj spid="_x0000_s333828" name="Image" r:id="rId4" imgW="23733333" imgH="18565079" progId="">
              <p:embed/>
            </p:oleObj>
          </a:graphicData>
        </a:graphic>
      </p:graphicFrame>
      <p:graphicFrame>
        <p:nvGraphicFramePr>
          <p:cNvPr id="333830" name="Object 6"/>
          <p:cNvGraphicFramePr>
            <a:graphicFrameLocks noChangeAspect="1"/>
          </p:cNvGraphicFramePr>
          <p:nvPr/>
        </p:nvGraphicFramePr>
        <p:xfrm>
          <a:off x="6978650" y="6321425"/>
          <a:ext cx="1250950" cy="204788"/>
        </p:xfrm>
        <a:graphic>
          <a:graphicData uri="http://schemas.openxmlformats.org/presentationml/2006/ole">
            <p:oleObj spid="_x0000_s333830" name="Image" r:id="rId5" imgW="1473016" imgH="241185" progId="">
              <p:embed/>
            </p:oleObj>
          </a:graphicData>
        </a:graphic>
      </p:graphicFrame>
      <p:graphicFrame>
        <p:nvGraphicFramePr>
          <p:cNvPr id="333831" name="Object 7"/>
          <p:cNvGraphicFramePr>
            <a:graphicFrameLocks noChangeAspect="1"/>
          </p:cNvGraphicFramePr>
          <p:nvPr/>
        </p:nvGraphicFramePr>
        <p:xfrm>
          <a:off x="8243888" y="6326188"/>
          <a:ext cx="585787" cy="200025"/>
        </p:xfrm>
        <a:graphic>
          <a:graphicData uri="http://schemas.openxmlformats.org/presentationml/2006/ole">
            <p:oleObj spid="_x0000_s333831" name="Image" r:id="rId6" imgW="672779" imgH="241185" progId="">
              <p:embed/>
            </p:oleObj>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38EFF43F-C375-4B33-9006-B0DCDE25346B}" type="slidenum">
              <a:rPr lang="en-US"/>
              <a:pPr>
                <a:defRPr/>
              </a:pPr>
              <a:t>9</a:t>
            </a:fld>
            <a:endParaRPr lang="en-US" dirty="0"/>
          </a:p>
        </p:txBody>
      </p:sp>
      <p:sp>
        <p:nvSpPr>
          <p:cNvPr id="169986" name="TextBox 1"/>
          <p:cNvSpPr txBox="1">
            <a:spLocks noChangeArrowheads="1"/>
          </p:cNvSpPr>
          <p:nvPr/>
        </p:nvSpPr>
        <p:spPr bwMode="auto">
          <a:xfrm>
            <a:off x="360363" y="534988"/>
            <a:ext cx="10085387" cy="6797675"/>
          </a:xfrm>
          <a:prstGeom prst="rect">
            <a:avLst/>
          </a:prstGeom>
          <a:noFill/>
          <a:ln w="9525">
            <a:noFill/>
            <a:miter lim="800000"/>
            <a:headEnd/>
            <a:tailEnd/>
          </a:ln>
        </p:spPr>
        <p:txBody>
          <a:bodyPr>
            <a:spAutoFit/>
          </a:bodyPr>
          <a:lstStyle/>
          <a:p>
            <a:r>
              <a:rPr lang="en-US" b="1"/>
              <a:t>The previous graphs show more context than focusing on a small window of population growth in Arkansas from 2012-2014. When one looks at the larger picture the statistic that is the anomaly is the abnormal drop in Arkansas prison population from 2011 to 2012.</a:t>
            </a:r>
          </a:p>
          <a:p>
            <a:endParaRPr lang="en-US" b="1"/>
          </a:p>
          <a:p>
            <a:r>
              <a:rPr lang="en-US" b="1"/>
              <a:t>CSG continuously cites the growth rate from 2012-2014.  They have failed to emphasize the abnormal drop in population from 2011 to 2012 and the causes for that drop.</a:t>
            </a:r>
          </a:p>
          <a:p>
            <a:endParaRPr lang="en-US" b="1"/>
          </a:p>
          <a:p>
            <a:r>
              <a:rPr lang="en-US" b="1"/>
              <a:t>One reason for that abnormal drop in inmate population is that the 2012 total is </a:t>
            </a:r>
            <a:r>
              <a:rPr lang="en-US" b="1" i="1"/>
              <a:t>artificially lower</a:t>
            </a:r>
            <a:r>
              <a:rPr lang="en-US" b="1"/>
              <a:t> than the surrounding years because of the effects of </a:t>
            </a:r>
            <a:r>
              <a:rPr lang="en-US" b="1">
                <a:solidFill>
                  <a:srgbClr val="FF0000"/>
                </a:solidFill>
              </a:rPr>
              <a:t>Act 570 of 2011</a:t>
            </a:r>
            <a:r>
              <a:rPr lang="en-US" b="1"/>
              <a:t>, an often-tweaked reform package from Governor Beebe passed by the legislature in 2011 that has been corrected in every legislative session since.</a:t>
            </a:r>
          </a:p>
          <a:p>
            <a:endParaRPr lang="en-US" b="1"/>
          </a:p>
          <a:p>
            <a:r>
              <a:rPr lang="en-US" b="1">
                <a:solidFill>
                  <a:srgbClr val="FF0000"/>
                </a:solidFill>
              </a:rPr>
              <a:t>Act 570 of 2011</a:t>
            </a:r>
            <a:r>
              <a:rPr lang="en-US" b="1"/>
              <a:t> reduced drug sentences across the board for drug crimes including dealing and manufacturing, reduced felony thresholds for property crime, released felons before their full time was served, and called for parole to discharge parolees more quickly, much of which later proved unpopular with legislators and their constituents.</a:t>
            </a:r>
          </a:p>
          <a:p>
            <a:endParaRPr lang="en-US" b="1"/>
          </a:p>
          <a:p>
            <a:endParaRPr lang="en-US" b="1">
              <a:latin typeface="Book Antiqua" pitchFamily="18" charset="0"/>
            </a:endParaRPr>
          </a:p>
          <a:p>
            <a:endParaRPr lang="en-US" b="1">
              <a:latin typeface="Book Antiqua"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B2ED57DFC55F42BB00BB5B4AB0CA42" ma:contentTypeVersion="3" ma:contentTypeDescription="Create a new document." ma:contentTypeScope="" ma:versionID="e6ae07567a325d5b840d1ea135b70e9b">
  <xsd:schema xmlns:xsd="http://www.w3.org/2001/XMLSchema" xmlns:xs="http://www.w3.org/2001/XMLSchema" xmlns:p="http://schemas.microsoft.com/office/2006/metadata/properties" xmlns:ns2="http://schemas.microsoft.com/sharepoint/v4" xmlns:ns3="16de58f0-8742-410d-b579-165f1627d21d" targetNamespace="http://schemas.microsoft.com/office/2006/metadata/properties" ma:root="true" ma:fieldsID="ec41ebc4ede6e2456d8d9a1b6339c5cd" ns2:_="" ns3:_="">
    <xsd:import namespace="http://schemas.microsoft.com/sharepoint/v4"/>
    <xsd:import namespace="16de58f0-8742-410d-b579-165f1627d21d"/>
    <xsd:element name="properties">
      <xsd:complexType>
        <xsd:sequence>
          <xsd:element name="documentManagement">
            <xsd:complexType>
              <xsd:all>
                <xsd:element ref="ns2:IconOverla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e58f0-8742-410d-b579-165f1627d21d"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46E9B2-81D5-4081-BD47-CCC7543A50DF}"/>
</file>

<file path=customXml/itemProps2.xml><?xml version="1.0" encoding="utf-8"?>
<ds:datastoreItem xmlns:ds="http://schemas.openxmlformats.org/officeDocument/2006/customXml" ds:itemID="{76980A38-6316-4847-8C66-E0733BF25513}"/>
</file>

<file path=customXml/itemProps3.xml><?xml version="1.0" encoding="utf-8"?>
<ds:datastoreItem xmlns:ds="http://schemas.openxmlformats.org/officeDocument/2006/customXml" ds:itemID="{D127E953-8B95-4D1F-A275-F8AF2841D4BD}"/>
</file>

<file path=docProps/app.xml><?xml version="1.0" encoding="utf-8"?>
<Properties xmlns="http://schemas.openxmlformats.org/officeDocument/2006/extended-properties" xmlns:vt="http://schemas.openxmlformats.org/officeDocument/2006/docPropsVTypes">
  <Template>TM04033917[[fn=Berlin]]</Template>
  <TotalTime>8757</TotalTime>
  <Words>1635</Words>
  <Application>Microsoft Office PowerPoint</Application>
  <PresentationFormat>Custom</PresentationFormat>
  <Paragraphs>201</Paragraphs>
  <Slides>33</Slides>
  <Notes>33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33</vt:i4>
      </vt:variant>
    </vt:vector>
  </HeadingPairs>
  <TitlesOfParts>
    <vt:vector size="37" baseType="lpstr">
      <vt:lpstr>Berlin</vt:lpstr>
      <vt:lpstr>Image</vt:lpstr>
      <vt:lpstr>Document</vt:lpstr>
      <vt:lpstr>Acrobat Document</vt:lpstr>
      <vt:lpstr>Preserving Public Safety</vt:lpstr>
      <vt:lpstr>Introduction- APAA President Chuck Graham</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Overall Comparison</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Population Explosion?</dc:title>
  <dc:creator>Paul Gann</dc:creator>
  <cp:lastModifiedBy>Kendra S. Drone</cp:lastModifiedBy>
  <cp:revision>168</cp:revision>
  <cp:lastPrinted>2016-05-05T15:07:03Z</cp:lastPrinted>
  <dcterms:created xsi:type="dcterms:W3CDTF">2016-04-13T14:39:16Z</dcterms:created>
  <dcterms:modified xsi:type="dcterms:W3CDTF">2016-05-26T17:28:59Z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0x01010082B2ED57DFC55F42BB00BB5B4AB0CA42</vt:lpwstr>
  </property>
  <property fmtid="{D5CDD505-2E9C-101B-9397-08002B2CF9AE}" pid="3" name="TemplateUrl">
    <vt:lpwstr/>
  </property>
  <property fmtid="{D5CDD505-2E9C-101B-9397-08002B2CF9AE}" pid="4" name="Order">
    <vt:r8>3130100</vt:r8>
  </property>
  <property fmtid="{D5CDD505-2E9C-101B-9397-08002B2CF9AE}" pid="5" name="URL">
    <vt:lpwstr/>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ies>
</file>