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93" r:id="rId6"/>
  </p:sldMasterIdLst>
  <p:sldIdLst>
    <p:sldId id="256" r:id="rId7"/>
    <p:sldId id="260" r:id="rId8"/>
    <p:sldId id="402" r:id="rId9"/>
    <p:sldId id="340" r:id="rId10"/>
    <p:sldId id="770" r:id="rId11"/>
    <p:sldId id="771" r:id="rId12"/>
    <p:sldId id="772" r:id="rId13"/>
    <p:sldId id="773" r:id="rId14"/>
    <p:sldId id="774" r:id="rId15"/>
    <p:sldId id="775" r:id="rId16"/>
    <p:sldId id="26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White" initials="MW" lastIdx="1" clrIdx="0">
    <p:extLst>
      <p:ext uri="{19B8F6BF-5375-455C-9EA6-DF929625EA0E}">
        <p15:presenceInfo xmlns:p15="http://schemas.microsoft.com/office/powerpoint/2012/main" userId="S::Mark.White@dhs.arkansas.gov::0091d095-1c26-4e34-b649-70ae10f596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2496057443881"/>
          <c:y val="7.4584652458525899E-2"/>
          <c:w val="0.70175526078035888"/>
          <c:h val="0.9132820239120502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SFY 2021 Budgeted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07-4E26-91F1-DDB8036362CE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07-4E26-91F1-DDB8036362C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07-4E26-91F1-DDB8036362C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07-4E26-91F1-DDB8036362C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207-4E26-91F1-DDB8036362CE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207-4E26-91F1-DDB8036362CE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207-4E26-91F1-DDB8036362CE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207-4E26-91F1-DDB8036362CE}"/>
              </c:ext>
            </c:extLst>
          </c:dPt>
          <c:dPt>
            <c:idx val="8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4CA0-444F-9711-207EBEBBD17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07-4E26-91F1-DDB8036362C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714821916690466E-2"/>
                  <c:y val="3.816544905315895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207-4E26-91F1-DDB8036362C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207-4E26-91F1-DDB8036362C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207-4E26-91F1-DDB8036362C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7740068278039752E-2"/>
                  <c:y val="1.22069881388962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207-4E26-91F1-DDB8036362C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194857657946454E-3"/>
                  <c:y val="-2.77790672590391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207-4E26-91F1-DDB8036362C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3415423872769556E-3"/>
                  <c:y val="-1.84927302289659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CA0-444F-9711-207EBEBBD1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DAABH</c:v>
                </c:pt>
                <c:pt idx="1">
                  <c:v>DCCECE</c:v>
                </c:pt>
                <c:pt idx="2">
                  <c:v>DCFS</c:v>
                </c:pt>
                <c:pt idx="3">
                  <c:v>DCO</c:v>
                </c:pt>
                <c:pt idx="4">
                  <c:v>DDS</c:v>
                </c:pt>
                <c:pt idx="5">
                  <c:v>DPSQA</c:v>
                </c:pt>
                <c:pt idx="6">
                  <c:v>DYS</c:v>
                </c:pt>
                <c:pt idx="7">
                  <c:v>SHARED SERVICES</c:v>
                </c:pt>
                <c:pt idx="8">
                  <c:v>DMS</c:v>
                </c:pt>
              </c:strCache>
            </c:strRef>
          </c:cat>
          <c:val>
            <c:numRef>
              <c:f>Sheet1!$B$2:$J$2</c:f>
              <c:numCache>
                <c:formatCode>#,##0</c:formatCode>
                <c:ptCount val="9"/>
                <c:pt idx="0">
                  <c:v>1108</c:v>
                </c:pt>
                <c:pt idx="1">
                  <c:v>171</c:v>
                </c:pt>
                <c:pt idx="2">
                  <c:v>1204</c:v>
                </c:pt>
                <c:pt idx="3">
                  <c:v>1803</c:v>
                </c:pt>
                <c:pt idx="4">
                  <c:v>2175</c:v>
                </c:pt>
                <c:pt idx="5">
                  <c:v>202</c:v>
                </c:pt>
                <c:pt idx="6">
                  <c:v>94</c:v>
                </c:pt>
                <c:pt idx="7">
                  <c:v>638</c:v>
                </c:pt>
                <c:pt idx="8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207-4E26-91F1-DDB8036362C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0.69689999999999996</c:v>
                </c:pt>
                <c:pt idx="1">
                  <c:v>0.7</c:v>
                </c:pt>
                <c:pt idx="2">
                  <c:v>0.70509999999999995</c:v>
                </c:pt>
                <c:pt idx="3">
                  <c:v>0.71419999999999995</c:v>
                </c:pt>
                <c:pt idx="4">
                  <c:v>0.71319999999999995</c:v>
                </c:pt>
                <c:pt idx="5">
                  <c:v>0.71550000000000002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A7B-4D9E-80A4-9CD9AF8906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CHIP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0.91490000000000005</c:v>
                </c:pt>
                <c:pt idx="4">
                  <c:v>0.79859999999999998</c:v>
                </c:pt>
                <c:pt idx="5">
                  <c:v>0.80089999999999995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A7B-4D9E-80A4-9CD9AF8906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ARWorks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0.95</c:v>
                </c:pt>
                <c:pt idx="1">
                  <c:v>0.94</c:v>
                </c:pt>
                <c:pt idx="2">
                  <c:v>0.93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A7B-4D9E-80A4-9CD9AF890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843304"/>
        <c:axId val="359841344"/>
      </c:lineChart>
      <c:catAx>
        <c:axId val="35984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41344"/>
        <c:crosses val="autoZero"/>
        <c:auto val="1"/>
        <c:lblAlgn val="ctr"/>
        <c:lblOffset val="100"/>
        <c:noMultiLvlLbl val="0"/>
      </c:catAx>
      <c:valAx>
        <c:axId val="359841344"/>
        <c:scaling>
          <c:orientation val="minMax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Federal</a:t>
                </a:r>
                <a:r>
                  <a:rPr lang="en-US" baseline="0" dirty="0"/>
                  <a:t> Match Rate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43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0.69689999999999996</c:v>
                </c:pt>
                <c:pt idx="1">
                  <c:v>0.7</c:v>
                </c:pt>
                <c:pt idx="2">
                  <c:v>0.70509999999999995</c:v>
                </c:pt>
                <c:pt idx="3">
                  <c:v>0.71419999999999995</c:v>
                </c:pt>
                <c:pt idx="4">
                  <c:v>0.71319999999999995</c:v>
                </c:pt>
                <c:pt idx="5">
                  <c:v>0.71550000000000002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706-417F-81E0-9EF878ACD6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Enhanced Trad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06-417F-81E0-9EF878ACD6C9}"/>
              </c:ext>
            </c:extLst>
          </c:dPt>
          <c:dPt>
            <c:idx val="5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706-417F-81E0-9EF878ACD6C9}"/>
              </c:ext>
            </c:extLst>
          </c:dPt>
          <c:dLbls>
            <c:dLbl>
              <c:idx val="4"/>
              <c:layout>
                <c:manualLayout>
                  <c:x val="5.50775680634028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706-417F-81E0-9EF878ACD6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3" formatCode="0.00%">
                  <c:v>0.71419999999999995</c:v>
                </c:pt>
                <c:pt idx="4" formatCode="0.00%">
                  <c:v>0.7732</c:v>
                </c:pt>
                <c:pt idx="5" formatCode="0.00%">
                  <c:v>0.71550000000000002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706-417F-81E0-9EF878ACD6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CHIP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0.91490000000000005</c:v>
                </c:pt>
                <c:pt idx="4">
                  <c:v>0.79859999999999998</c:v>
                </c:pt>
                <c:pt idx="5">
                  <c:v>0.80089999999999995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706-417F-81E0-9EF878ACD6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Enhanced Chip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2.2328743809487642E-2"/>
                  <c:y val="-2.6825932438783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706-417F-81E0-9EF878ACD6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3" formatCode="0.00%">
                  <c:v>0.91490000000000005</c:v>
                </c:pt>
                <c:pt idx="4" formatCode="0.00%">
                  <c:v>0.95830000000000004</c:v>
                </c:pt>
                <c:pt idx="5" formatCode="0.00%">
                  <c:v>0.80089999999999995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706-417F-81E0-9EF878ACD6C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ARWorks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FFY 2017</c:v>
                </c:pt>
                <c:pt idx="1">
                  <c:v>FFY 2018</c:v>
                </c:pt>
                <c:pt idx="2">
                  <c:v>FFY 2019</c:v>
                </c:pt>
                <c:pt idx="3">
                  <c:v>FFY 2020</c:v>
                </c:pt>
                <c:pt idx="4">
                  <c:v>FFY 2021</c:v>
                </c:pt>
                <c:pt idx="5">
                  <c:v>FFY 2022</c:v>
                </c:pt>
              </c:strCache>
            </c:strRef>
          </c:cat>
          <c:val>
            <c:numRef>
              <c:f>Sheet1!$F$2:$F$7</c:f>
              <c:numCache>
                <c:formatCode>0.00%</c:formatCode>
                <c:ptCount val="6"/>
                <c:pt idx="0">
                  <c:v>0.95</c:v>
                </c:pt>
                <c:pt idx="1">
                  <c:v>0.94</c:v>
                </c:pt>
                <c:pt idx="2">
                  <c:v>0.93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706-417F-81E0-9EF878ACD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837424"/>
        <c:axId val="359838600"/>
      </c:lineChart>
      <c:catAx>
        <c:axId val="35983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38600"/>
        <c:crosses val="autoZero"/>
        <c:auto val="1"/>
        <c:lblAlgn val="ctr"/>
        <c:lblOffset val="100"/>
        <c:noMultiLvlLbl val="0"/>
      </c:catAx>
      <c:valAx>
        <c:axId val="359838600"/>
        <c:scaling>
          <c:orientation val="minMax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Federal</a:t>
                </a:r>
                <a:r>
                  <a:rPr lang="en-US" baseline="0" dirty="0"/>
                  <a:t> Match Rate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3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0419536584211"/>
          <c:y val="3.3063067344707951E-2"/>
          <c:w val="0.86340997542783282"/>
          <c:h val="0.818669159154877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ARWorks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191738857077754E-2"/>
                  <c:y val="-4.292149190205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B4C-461F-9F20-44895408002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0435668553400899E-2"/>
                  <c:y val="-5.3651868796708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B4C-461F-9F20-4489540800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m/d/yyyy</c:formatCode>
                <c:ptCount val="8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</c:numCache>
            </c:numRef>
          </c:cat>
          <c:val>
            <c:numRef>
              <c:f>Sheet1!$B$2:$B$9</c:f>
              <c:numCache>
                <c:formatCode>_(* #,##0_);_(* \(#,##0\);_(* "-"??_);_(@_)</c:formatCode>
                <c:ptCount val="8"/>
                <c:pt idx="0">
                  <c:v>250233</c:v>
                </c:pt>
                <c:pt idx="1">
                  <c:v>250336</c:v>
                </c:pt>
                <c:pt idx="2">
                  <c:v>261975</c:v>
                </c:pt>
                <c:pt idx="3">
                  <c:v>271553</c:v>
                </c:pt>
                <c:pt idx="4">
                  <c:v>275162</c:v>
                </c:pt>
                <c:pt idx="5">
                  <c:v>280678</c:v>
                </c:pt>
                <c:pt idx="6">
                  <c:v>285200</c:v>
                </c:pt>
                <c:pt idx="7">
                  <c:v>289499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5B4C-461F-9F20-4489540800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Adults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9543316825300379E-3"/>
                  <c:y val="4.560408514593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B4C-461F-9F20-44895408002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9916377470539113E-2"/>
                  <c:y val="6.169958201279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B4C-461F-9F20-4489540800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m/d/yyyy</c:formatCode>
                <c:ptCount val="8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</c:numCache>
            </c:numRef>
          </c:cat>
          <c:val>
            <c:numRef>
              <c:f>Sheet1!$C$2:$C$9</c:f>
              <c:numCache>
                <c:formatCode>_(* #,##0_);_(* \(#,##0\);_(* "-"??_);_(@_)</c:formatCode>
                <c:ptCount val="8"/>
                <c:pt idx="0">
                  <c:v>236687</c:v>
                </c:pt>
                <c:pt idx="1">
                  <c:v>237515</c:v>
                </c:pt>
                <c:pt idx="2">
                  <c:v>240988</c:v>
                </c:pt>
                <c:pt idx="3">
                  <c:v>246036</c:v>
                </c:pt>
                <c:pt idx="4">
                  <c:v>247338</c:v>
                </c:pt>
                <c:pt idx="5">
                  <c:v>250533</c:v>
                </c:pt>
                <c:pt idx="6">
                  <c:v>251710</c:v>
                </c:pt>
                <c:pt idx="7">
                  <c:v>253293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5B4C-461F-9F20-4489540800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Children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771658412650216E-2"/>
                  <c:y val="-4.2921491902053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B4C-461F-9F20-44895408002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0611819301505323E-2"/>
                  <c:y val="-5.6334458121445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B4C-461F-9F20-4489540800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m/d/yyyy</c:formatCode>
                <c:ptCount val="8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</c:numCache>
            </c:numRef>
          </c:cat>
          <c:val>
            <c:numRef>
              <c:f>Sheet1!$D$2:$D$9</c:f>
              <c:numCache>
                <c:formatCode>_(* #,##0_);_(* \(#,##0\);_(* "-"??_);_(@_)</c:formatCode>
                <c:ptCount val="8"/>
                <c:pt idx="0">
                  <c:v>412583</c:v>
                </c:pt>
                <c:pt idx="1">
                  <c:v>415244</c:v>
                </c:pt>
                <c:pt idx="2">
                  <c:v>423052</c:v>
                </c:pt>
                <c:pt idx="3">
                  <c:v>429370</c:v>
                </c:pt>
                <c:pt idx="4">
                  <c:v>431181</c:v>
                </c:pt>
                <c:pt idx="5">
                  <c:v>433431</c:v>
                </c:pt>
                <c:pt idx="6">
                  <c:v>435761</c:v>
                </c:pt>
                <c:pt idx="7">
                  <c:v>437857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5B4C-461F-9F20-448954080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840952"/>
        <c:axId val="359841736"/>
      </c:lineChart>
      <c:dateAx>
        <c:axId val="3598409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41736"/>
        <c:crosses val="autoZero"/>
        <c:auto val="1"/>
        <c:lblOffset val="100"/>
        <c:baseTimeUnit val="months"/>
      </c:dateAx>
      <c:valAx>
        <c:axId val="359841736"/>
        <c:scaling>
          <c:orientation val="minMax"/>
          <c:max val="500000"/>
          <c:min val="0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4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586017656884"/>
          <c:y val="2.9561325834162364E-2"/>
          <c:w val="0.86699972162570593"/>
          <c:h val="0.911517918247841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 Share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E41-4962-81EF-60013F3D8D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_(&quot;$&quot;* #,##0.0_);_(&quot;$&quot;* \(#,##0.0\);_(&quot;$&quot;* &quot;-&quot;??_);_(@_)">
                  <c:v>1727.5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41-4962-81EF-60013F3D8DC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General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E41-4962-81EF-60013F3D8DC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76136681-0D4B-42E1-AAD7-6294E0FABF0C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D1D1D579-D140-459F-A6C4-46CFB6745C38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E41-4962-81EF-60013F3D8DC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Sheet1!$B$3:$C$3</c:f>
              <c:numCache>
                <c:formatCode>_("$"* #,##0.0_);_("$"* \(#,##0.0\);_("$"* "-"??_);_(@_)</c:formatCode>
                <c:ptCount val="2"/>
                <c:pt idx="1">
                  <c:v>1306.2498587100001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41-4962-81EF-60013F3D8DC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Unrestricted Revenue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528D674F-F42D-4F29-9786-8136BE78DBFB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7CE07889-F5F2-4258-9FEE-B024C92120C5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E41-4962-81EF-60013F3D8DC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Sheet1!$B$4:$C$4</c:f>
              <c:numCache>
                <c:formatCode>_("$"* #,##0.0_);_("$"* \(#,##0.0\);_("$"* "-"??_);_(@_)</c:formatCode>
                <c:ptCount val="2"/>
                <c:pt idx="1">
                  <c:v>492.8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E41-4962-81EF-60013F3D8DC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Unrestricted Revenue Carry Forward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E41-4962-81EF-60013F3D8DC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Carry Forward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E41-4962-81EF-60013F3D8DC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Sheet1!$B$6:$C$6</c:f>
              <c:numCache>
                <c:formatCode>_("$"* #,##0.0_);_("$"* \(#,##0.0\);_("$"* "-"??_);_(@_)</c:formatCode>
                <c:ptCount val="2"/>
                <c:pt idx="1">
                  <c:v>321.5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41-4962-81EF-60013F3D8DC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Enhanced FMAP</c:v>
                </c:pt>
              </c:strCache>
            </c:strRef>
          </c:tx>
          <c:spPr>
            <a:pattFill prst="wd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Without</a:t>
                    </a:r>
                    <a:r>
                      <a:rPr lang="en-US" baseline="0" dirty="0"/>
                      <a:t> </a:t>
                    </a:r>
                    <a:fld id="{C133D3F1-5AA3-47D2-BDEF-2B5C3BEC4DC3}" type="SERIESNAME">
                      <a:rPr lang="en-US" smtClean="0"/>
                      <a:pPr>
                        <a:defRPr/>
                      </a:pPr>
                      <a:t>[SERIES NAME]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E41-4962-81EF-60013F3D8DC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 formatCode="_(&quot;$&quot;* #,##0.0_);_(&quot;$&quot;* \(#,##0.0\);_(&quot;$&quot;* &quot;-&quot;??_);_(@_)">
                  <c:v>280.8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E41-4962-81EF-60013F3D8D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359840560"/>
        <c:axId val="359842520"/>
      </c:barChart>
      <c:catAx>
        <c:axId val="35984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42520"/>
        <c:crosses val="autoZero"/>
        <c:auto val="1"/>
        <c:lblAlgn val="ctr"/>
        <c:lblOffset val="100"/>
        <c:noMultiLvlLbl val="0"/>
      </c:catAx>
      <c:valAx>
        <c:axId val="3598425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_);\(&quot;$&quot;#,##0\)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84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586017656884"/>
          <c:y val="2.9561325834162364E-2"/>
          <c:w val="0.86699972162570593"/>
          <c:h val="0.911517918247841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 Share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412-4469-808E-C738A894C3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_(&quot;$&quot;* #,##0.0_);_(&quot;$&quot;* \(#,##0.0\);_(&quot;$&quot;* &quot;-&quot;??_);_(@_)">
                  <c:v>2095.3000000000002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12-4469-808E-C738A894C3F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General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412-4469-808E-C738A894C3F3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7AEFD8CE-E3E8-4A21-8C20-83D65A2EF35B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65D5F969-F9CD-4B87-A2E1-4FC5F81400F1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412-4469-808E-C738A894C3F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Sheet1!$B$3:$C$3</c:f>
              <c:numCache>
                <c:formatCode>_("$"* #,##0.0_);_("$"* \(#,##0.0\);_("$"* "-"??_);_(@_)</c:formatCode>
                <c:ptCount val="2"/>
                <c:pt idx="1">
                  <c:v>1306.5999999999999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12-4469-808E-C738A894C3F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General Revenue Request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Sheet1!$B$4:$C$4</c:f>
              <c:numCache>
                <c:formatCode>_("$"* #,##0.0_);_("$"* \(#,##0.0\);_("$"* "-"??_);_(@_)</c:formatCode>
                <c:ptCount val="2"/>
                <c:pt idx="1">
                  <c:v>75.3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12-4469-808E-C738A894C3F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Unrestricted Revenue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90114772-6960-44FA-8C01-26288C5AB8EE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04B2A7AD-7C40-4C91-9B28-F58EF57A8BDB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412-4469-808E-C738A894C3F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Sheet1!$B$5:$C$5</c:f>
              <c:numCache>
                <c:formatCode>_("$"* #,##0.0_);_("$"* \(#,##0.0\);_("$"* "-"??_);_(@_)</c:formatCode>
                <c:ptCount val="2"/>
                <c:pt idx="1">
                  <c:v>557.6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412-4469-808E-C738A894C3F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Carry Forward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412-4469-808E-C738A894C3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Sheet1!$B$6:$C$6</c:f>
              <c:numCache>
                <c:formatCode>_("$"* #,##0.0_);_("$"* \(#,##0.0\);_("$"* "-"??_);_(@_)</c:formatCode>
                <c:ptCount val="2"/>
                <c:pt idx="1">
                  <c:v>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12-4469-808E-C738A894C3F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General Revenue Request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575757575757576E-3"/>
                  <c:y val="-5.17659532300879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412-4469-808E-C738A894C3F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12-4469-808E-C738A894C3F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Enhanced FMAP</c:v>
                </c:pt>
              </c:strCache>
            </c:strRef>
          </c:tx>
          <c:spPr>
            <a:pattFill prst="wdDnDiag">
              <a:fgClr>
                <a:srgbClr val="00B0F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Without</a:t>
                    </a:r>
                    <a:r>
                      <a:rPr lang="en-US" baseline="0" dirty="0"/>
                      <a:t> </a:t>
                    </a:r>
                    <a:fld id="{C133D3F1-5AA3-47D2-BDEF-2B5C3BEC4DC3}" type="SERIESNAME">
                      <a:rPr lang="en-US" smtClean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412-4469-808E-C738A894C3F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412-4469-808E-C738A894C3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362713440"/>
        <c:axId val="362718928"/>
      </c:barChart>
      <c:catAx>
        <c:axId val="3627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18928"/>
        <c:crosses val="autoZero"/>
        <c:auto val="1"/>
        <c:lblAlgn val="ctr"/>
        <c:lblOffset val="100"/>
        <c:noMultiLvlLbl val="0"/>
      </c:catAx>
      <c:valAx>
        <c:axId val="3627189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_);\(&quot;$&quot;#,##0\)" sourceLinked="0"/>
        <c:majorTickMark val="out"/>
        <c:minorTickMark val="none"/>
        <c:tickLblPos val="nextTo"/>
        <c:crossAx val="3627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586017656884"/>
          <c:y val="2.9561325834162364E-2"/>
          <c:w val="0.86699972162570593"/>
          <c:h val="0.911517918247841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 Share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57F-451D-B894-5D23F52A894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&quot;$&quot;#,##0.0_);\(&quot;$&quot;#,##0.0\)">
                  <c:v>2150.4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7F-451D-B894-5D23F52A894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General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57F-451D-B894-5D23F52A8947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7AEFD8CE-E3E8-4A21-8C20-83D65A2EF35B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65D5F969-F9CD-4B87-A2E1-4FC5F81400F1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57F-451D-B894-5D23F52A894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Sheet1!$B$3:$C$3</c:f>
              <c:numCache>
                <c:formatCode>_("$"* #,##0.0_);_("$"* \(#,##0.0\);_("$"* "-"??_);_(@_)</c:formatCode>
                <c:ptCount val="2"/>
                <c:pt idx="1">
                  <c:v>1306.6099999999999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57F-451D-B894-5D23F52A894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General Revenue Request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Sheet1!$B$4:$C$4</c:f>
              <c:numCache>
                <c:formatCode>_("$"* #,##0.0_);_("$"* \(#,##0.0\);_("$"* "-"??_);_(@_)</c:formatCode>
                <c:ptCount val="2"/>
                <c:pt idx="1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7F-451D-B894-5D23F52A894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Unrestricted Revenue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90114772-6960-44FA-8C01-26288C5AB8EE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04B2A7AD-7C40-4C91-9B28-F58EF57A8BDB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7F-451D-B894-5D23F52A894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Sheet1!$B$5:$C$5</c:f>
              <c:numCache>
                <c:formatCode>_("$"* #,##0.0_);_("$"* \(#,##0.0\);_("$"* "-"??_);_(@_)</c:formatCode>
                <c:ptCount val="2"/>
                <c:pt idx="1">
                  <c:v>569.1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57F-451D-B894-5D23F52A894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Carry Forward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57F-451D-B894-5D23F52A894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Sheet1!$B$6:$C$6</c:f>
              <c:numCache>
                <c:formatCode>_("$"* #,##0.0_);_("$"* \(#,##0.0\);_("$"* "-"??_);_(@_)</c:formatCode>
                <c:ptCount val="2"/>
                <c:pt idx="1">
                  <c:v>237.1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57F-451D-B894-5D23F52A894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Carry Forward SFY 2024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57F-451D-B894-5D23F52A894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Enhanced FMAP</c:v>
                </c:pt>
              </c:strCache>
            </c:strRef>
          </c:tx>
          <c:spPr>
            <a:pattFill prst="wdDnDiag">
              <a:fgClr>
                <a:srgbClr val="00B0F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Without</a:t>
                    </a:r>
                    <a:r>
                      <a:rPr lang="en-US" baseline="0" dirty="0"/>
                      <a:t> </a:t>
                    </a:r>
                    <a:fld id="{C133D3F1-5AA3-47D2-BDEF-2B5C3BEC4DC3}" type="SERIESNAME">
                      <a:rPr lang="en-US" smtClean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57F-451D-B894-5D23F52A894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57F-451D-B894-5D23F52A8947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Week 53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973323854262998E-2"/>
                  <c:y val="-5.5706263949918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57F-451D-B894-5D23F52A8947}"/>
                </c:ext>
                <c:ext xmlns:c15="http://schemas.microsoft.com/office/drawing/2012/chart" uri="{CE6537A1-D6FC-4f65-9D91-7224C49458BB}">
                  <c15:layout>
                    <c:manualLayout>
                      <c:w val="0.41175647314918962"/>
                      <c:h val="7.591608656137503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State Share</c:v>
                </c:pt>
                <c:pt idx="1">
                  <c:v>Available State Funds</c:v>
                </c:pt>
              </c:strCache>
            </c:strRef>
          </c:cat>
          <c:val>
            <c:numRef>
              <c:f>Sheet1!$B$9:$C$9</c:f>
              <c:numCache>
                <c:formatCode>General</c:formatCode>
                <c:ptCount val="2"/>
                <c:pt idx="0" formatCode="_(&quot;$&quot;* #,##0.0_);_(&quot;$&quot;* \(#,##0.0\);_(&quot;$&quot;* &quot;-&quot;??_);_(@_)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57F-451D-B894-5D23F52A89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362719320"/>
        <c:axId val="362719712"/>
      </c:barChart>
      <c:catAx>
        <c:axId val="36271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19712"/>
        <c:crosses val="autoZero"/>
        <c:auto val="1"/>
        <c:lblAlgn val="ctr"/>
        <c:lblOffset val="100"/>
        <c:noMultiLvlLbl val="0"/>
      </c:catAx>
      <c:valAx>
        <c:axId val="3627197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_);\(&quot;$&quot;#,##0\)" sourceLinked="0"/>
        <c:majorTickMark val="out"/>
        <c:minorTickMark val="none"/>
        <c:tickLblPos val="nextTo"/>
        <c:crossAx val="36271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4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4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1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A9036B-152F-4866-8877-5829FA5FE01B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444F164-EA1A-4E41-9F70-AF883FDE7C2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0888F86-7E07-4D2B-BC6B-143DB2E0230D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F0BE0-5D21-4B53-9706-A0A49705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xmlns="" id="{21FD83D9-83ED-403D-9A4C-7B89B456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1291"/>
            <a:ext cx="400048" cy="3067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7C3716-05CC-46A1-A65A-B7FC8AF1730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7C5A62B-3058-4917-8D2B-70FFF402C53C}"/>
              </a:ext>
            </a:extLst>
          </p:cNvPr>
          <p:cNvGrpSpPr/>
          <p:nvPr/>
        </p:nvGrpSpPr>
        <p:grpSpPr>
          <a:xfrm>
            <a:off x="228598" y="6401933"/>
            <a:ext cx="8286751" cy="365492"/>
            <a:chOff x="228598" y="6401933"/>
            <a:chExt cx="7948100" cy="3654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F22A120-A8F0-4144-9B1A-BF6969672554}"/>
                </a:ext>
              </a:extLst>
            </p:cNvPr>
            <p:cNvSpPr/>
            <p:nvPr/>
          </p:nvSpPr>
          <p:spPr>
            <a:xfrm rot="10800000">
              <a:off x="1814002" y="6431288"/>
              <a:ext cx="6362696" cy="322151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xmlns="" id="{9A4F4457-FD14-4B9F-B586-F30BE4A4E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20" y="6446017"/>
              <a:ext cx="1087521" cy="27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81884FC-5608-42B2-84DF-42362F075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" y="6401933"/>
              <a:ext cx="365762" cy="365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478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4D4D426-AB33-4755-A3CF-7E857EAB5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7" y="4659202"/>
            <a:ext cx="1371600" cy="1371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E7B2DEE-FB41-4AA0-ACB7-ED1E395E5BA4}"/>
              </a:ext>
            </a:extLst>
          </p:cNvPr>
          <p:cNvGrpSpPr/>
          <p:nvPr/>
        </p:nvGrpSpPr>
        <p:grpSpPr>
          <a:xfrm>
            <a:off x="0" y="6190276"/>
            <a:ext cx="9144004" cy="840392"/>
            <a:chOff x="0" y="6190276"/>
            <a:chExt cx="9144004" cy="8403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882BA16-E97D-4467-A946-6FD314280F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xmlns="" id="{8B7BA5D8-D788-4572-978C-42A4F9F9FE3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06198" y="6253777"/>
              <a:ext cx="8686800" cy="327832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1400" b="0" dirty="0">
                  <a:solidFill>
                    <a:srgbClr val="0070B9"/>
                  </a:solidFill>
                  <a:latin typeface="Franklin Gothic Book" panose="020B0503020102020204" pitchFamily="34" charset="0"/>
                  <a:ea typeface="Noto Sans" panose="020B0502040504020204" pitchFamily="34"/>
                  <a:cs typeface="Noto Sans" panose="020B0502040504020204" pitchFamily="34"/>
                </a:rPr>
                <a:t>humanservices.arkansas.gov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19E032B-AD69-4B12-BBE7-B8CD08E0CC05}"/>
                </a:ext>
              </a:extLst>
            </p:cNvPr>
            <p:cNvSpPr/>
            <p:nvPr/>
          </p:nvSpPr>
          <p:spPr>
            <a:xfrm rot="16200000">
              <a:off x="4529555" y="166072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2">
            <a:extLst>
              <a:ext uri="{FF2B5EF4-FFF2-40B4-BE49-F238E27FC236}">
                <a16:creationId xmlns:a16="http://schemas.microsoft.com/office/drawing/2014/main" xmlns="" id="{80D829C0-BB02-42F8-A35F-4F8DB5DE3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25" y="465920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C6BAE2F-26F7-442F-83AB-025FE955E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606790"/>
            <a:ext cx="8686800" cy="30652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1" cap="all" spc="2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E1B74A46-9CC2-4C05-B7F9-56374138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4488" y="3166901"/>
            <a:ext cx="2895024" cy="330354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63546A5-ED33-49F4-A372-E409F4F2AABF}"/>
              </a:ext>
            </a:extLst>
          </p:cNvPr>
          <p:cNvCxnSpPr/>
          <p:nvPr/>
        </p:nvCxnSpPr>
        <p:spPr>
          <a:xfrm>
            <a:off x="439925" y="2938300"/>
            <a:ext cx="82296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12B7F04-2A2F-48FA-A3D7-493FA59F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00200"/>
            <a:ext cx="8686800" cy="9350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D78B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A72028-88D1-4E5F-80DC-D46C9C336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8" y="1351298"/>
            <a:ext cx="8686800" cy="4825665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2000">
                <a:latin typeface="Franklin Gothic Book" panose="020B0503020102020204" pitchFamily="34" charset="0"/>
              </a:defRPr>
            </a:lvl1pPr>
            <a:lvl2pPr marL="514350" indent="-171450">
              <a:buSzPct val="125000"/>
              <a:buFont typeface="Arial" panose="020B0604020202020204" pitchFamily="34" charset="0"/>
              <a:buChar char="•"/>
              <a:defRPr sz="1600">
                <a:latin typeface="Franklin Gothic Book" panose="020B05030201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Franklin Gothic Book" panose="020B0503020102020204" pitchFamily="34" charset="0"/>
              </a:defRPr>
            </a:lvl3pPr>
            <a:lvl4pPr marL="1200150" indent="-171450">
              <a:buSzPct val="125000"/>
              <a:buFont typeface="Wingdings" panose="05000000000000000000" pitchFamily="2" charset="2"/>
              <a:buChar char="§"/>
              <a:defRPr sz="1200">
                <a:latin typeface="Franklin Gothic Book" panose="020B0503020102020204" pitchFamily="34" charset="0"/>
              </a:defRPr>
            </a:lvl4pPr>
            <a:lvl5pPr marL="1543050" indent="-171450">
              <a:buSzPct val="100000"/>
              <a:buFont typeface="Franklin Gothic Book" panose="020B0503020102020204" pitchFamily="34" charset="0"/>
              <a:buChar char="□"/>
              <a:defRPr sz="11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A9036B-152F-4866-8877-5829FA5FE01B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444F164-EA1A-4E41-9F70-AF883FDE7C2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0888F86-7E07-4D2B-BC6B-143DB2E0230D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F0BE0-5D21-4B53-9706-A0A49705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xmlns="" id="{21FD83D9-83ED-403D-9A4C-7B89B456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1291"/>
            <a:ext cx="400048" cy="3067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7C3716-05CC-46A1-A65A-B7FC8AF1730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7C5A62B-3058-4917-8D2B-70FFF402C53C}"/>
              </a:ext>
            </a:extLst>
          </p:cNvPr>
          <p:cNvGrpSpPr/>
          <p:nvPr/>
        </p:nvGrpSpPr>
        <p:grpSpPr>
          <a:xfrm>
            <a:off x="228598" y="6401933"/>
            <a:ext cx="8286751" cy="365492"/>
            <a:chOff x="228598" y="6401933"/>
            <a:chExt cx="7948100" cy="3654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F22A120-A8F0-4144-9B1A-BF6969672554}"/>
                </a:ext>
              </a:extLst>
            </p:cNvPr>
            <p:cNvSpPr/>
            <p:nvPr/>
          </p:nvSpPr>
          <p:spPr>
            <a:xfrm rot="10800000">
              <a:off x="1814002" y="6431288"/>
              <a:ext cx="6362696" cy="322151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xmlns="" id="{9A4F4457-FD14-4B9F-B586-F30BE4A4E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20" y="6446017"/>
              <a:ext cx="1087521" cy="27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81884FC-5608-42B2-84DF-42362F075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" y="6401933"/>
              <a:ext cx="365762" cy="365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547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BD171F-2A4D-4C65-94CF-FADE89AA310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BB2FD26-4987-414B-B7BF-C61D428F920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AE0F0A2-E370-4B1C-A7EA-1887CBC502DA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67C7EA5-5D11-44B1-A825-6305BF50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E931746-D9E4-4C84-B000-9A7E5E3A95BE}"/>
              </a:ext>
            </a:extLst>
          </p:cNvPr>
          <p:cNvGrpSpPr/>
          <p:nvPr/>
        </p:nvGrpSpPr>
        <p:grpSpPr>
          <a:xfrm>
            <a:off x="228598" y="6401933"/>
            <a:ext cx="8286751" cy="365492"/>
            <a:chOff x="228598" y="6401933"/>
            <a:chExt cx="7948100" cy="36549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F44E74F-2971-4915-ABE5-E2C16722705F}"/>
                </a:ext>
              </a:extLst>
            </p:cNvPr>
            <p:cNvSpPr/>
            <p:nvPr/>
          </p:nvSpPr>
          <p:spPr>
            <a:xfrm rot="10800000">
              <a:off x="1814002" y="6431288"/>
              <a:ext cx="6362696" cy="322151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xmlns="" id="{DC998861-9214-4118-A5EB-F3E0A8742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20" y="6446017"/>
              <a:ext cx="1087521" cy="27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C0E0454-ECF4-423A-8CFA-84292D952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" y="6401933"/>
              <a:ext cx="365762" cy="365492"/>
            </a:xfrm>
            <a:prstGeom prst="rect">
              <a:avLst/>
            </a:prstGeom>
          </p:spPr>
        </p:pic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B9F2B5B8-85F7-4172-BEC2-D2B59BC7AD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598" y="1351298"/>
            <a:ext cx="4114802" cy="4929166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2000">
                <a:latin typeface="Franklin Gothic Book" panose="020B0503020102020204" pitchFamily="34" charset="0"/>
              </a:defRPr>
            </a:lvl1pPr>
            <a:lvl2pPr marL="514350" indent="-171450">
              <a:buSzPct val="125000"/>
              <a:buFont typeface="Arial" panose="020B0604020202020204" pitchFamily="34" charset="0"/>
              <a:buChar char="•"/>
              <a:defRPr sz="1600">
                <a:latin typeface="Franklin Gothic Book" panose="020B05030201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Franklin Gothic Book" panose="020B0503020102020204" pitchFamily="34" charset="0"/>
              </a:defRPr>
            </a:lvl3pPr>
            <a:lvl4pPr marL="1200150" indent="-171450">
              <a:buSzPct val="125000"/>
              <a:buFont typeface="Wingdings" panose="05000000000000000000" pitchFamily="2" charset="2"/>
              <a:buChar char="§"/>
              <a:defRPr sz="1200">
                <a:latin typeface="Franklin Gothic Book" panose="020B0503020102020204" pitchFamily="34" charset="0"/>
              </a:defRPr>
            </a:lvl4pPr>
            <a:lvl5pPr marL="1543050" indent="-171450">
              <a:buSzPct val="100000"/>
              <a:buFont typeface="Franklin Gothic Book" panose="020B0503020102020204" pitchFamily="34" charset="0"/>
              <a:buChar char="□"/>
              <a:defRPr sz="11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606C7DAE-3391-4E74-BAED-2B54B896878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00596" y="1351298"/>
            <a:ext cx="4114802" cy="4929166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2000">
                <a:latin typeface="Franklin Gothic Book" panose="020B0503020102020204" pitchFamily="34" charset="0"/>
              </a:defRPr>
            </a:lvl1pPr>
            <a:lvl2pPr marL="514350" indent="-171450">
              <a:buSzPct val="125000"/>
              <a:buFont typeface="Arial" panose="020B0604020202020204" pitchFamily="34" charset="0"/>
              <a:buChar char="•"/>
              <a:defRPr sz="1600">
                <a:latin typeface="Franklin Gothic Book" panose="020B05030201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Franklin Gothic Book" panose="020B0503020102020204" pitchFamily="34" charset="0"/>
              </a:defRPr>
            </a:lvl3pPr>
            <a:lvl4pPr marL="1200150" indent="-171450">
              <a:buSzPct val="125000"/>
              <a:buFont typeface="Wingdings" panose="05000000000000000000" pitchFamily="2" charset="2"/>
              <a:buChar char="§"/>
              <a:defRPr sz="1200">
                <a:latin typeface="Franklin Gothic Book" panose="020B0503020102020204" pitchFamily="34" charset="0"/>
              </a:defRPr>
            </a:lvl4pPr>
            <a:lvl5pPr marL="1543050" indent="-171450">
              <a:buSzPct val="100000"/>
              <a:buFont typeface="Franklin Gothic Book" panose="020B0503020102020204" pitchFamily="34" charset="0"/>
              <a:buChar char="□"/>
              <a:defRPr sz="11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xmlns="" id="{6007F023-A4CA-4B9F-995D-9BFF38EF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1291"/>
            <a:ext cx="400048" cy="3067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7C3716-05CC-46A1-A65A-B7FC8AF17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85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A20EFF-1B04-45CE-82F1-493D627E0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592" y="1398618"/>
            <a:ext cx="4114800" cy="457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 u="sng">
                <a:solidFill>
                  <a:srgbClr val="0070B9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05C69E-60F0-4C2B-87F0-FCE02491E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598" y="1398618"/>
            <a:ext cx="4098130" cy="457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 u="sng">
                <a:solidFill>
                  <a:srgbClr val="0070B9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1EC0FBF-2E1B-4C1D-96CF-CBAEC787CC68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D4A7C15-72BE-47FD-8B7C-4510872E8BF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09776BC-8451-464E-A92A-D88927950D73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04A4429-AADF-46DF-92AE-4A99601BEAA1}"/>
              </a:ext>
            </a:extLst>
          </p:cNvPr>
          <p:cNvGrpSpPr/>
          <p:nvPr/>
        </p:nvGrpSpPr>
        <p:grpSpPr>
          <a:xfrm>
            <a:off x="228598" y="6401933"/>
            <a:ext cx="8286751" cy="365492"/>
            <a:chOff x="228598" y="6401933"/>
            <a:chExt cx="7948100" cy="36549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5F1AC9-7E3C-4D81-9C80-CB4DC7098694}"/>
                </a:ext>
              </a:extLst>
            </p:cNvPr>
            <p:cNvSpPr/>
            <p:nvPr/>
          </p:nvSpPr>
          <p:spPr>
            <a:xfrm rot="10800000">
              <a:off x="1814002" y="6431288"/>
              <a:ext cx="6362696" cy="322151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xmlns="" id="{97403AB9-78CE-4C0C-92CB-81DF1BF2D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20" y="6446017"/>
              <a:ext cx="1087521" cy="27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C163B06-A97A-494C-ADB9-5B6E8DC6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" y="6401933"/>
              <a:ext cx="365762" cy="365492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D639C384-F433-431E-B716-4F13AB82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43A656BF-56C1-4560-818C-72960D3219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598" y="2037090"/>
            <a:ext cx="4114802" cy="4243373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>
                <a:latin typeface="Franklin Gothic Book" panose="020B0503020102020204" pitchFamily="34" charset="0"/>
              </a:defRPr>
            </a:lvl1pPr>
            <a:lvl2pPr marL="514350" indent="-171450">
              <a:buSzPct val="125000"/>
              <a:buFont typeface="Arial" panose="020B0604020202020204" pitchFamily="34" charset="0"/>
              <a:buChar char="•"/>
              <a:defRPr sz="1600">
                <a:latin typeface="Franklin Gothic Book" panose="020B05030201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Franklin Gothic Book" panose="020B0503020102020204" pitchFamily="34" charset="0"/>
              </a:defRPr>
            </a:lvl3pPr>
            <a:lvl4pPr marL="1200150" indent="-171450">
              <a:buSzPct val="125000"/>
              <a:buFont typeface="Wingdings" panose="05000000000000000000" pitchFamily="2" charset="2"/>
              <a:buChar char="§"/>
              <a:defRPr sz="1200">
                <a:latin typeface="Franklin Gothic Book" panose="020B0503020102020204" pitchFamily="34" charset="0"/>
              </a:defRPr>
            </a:lvl4pPr>
            <a:lvl5pPr marL="1543050" indent="-171450">
              <a:buSzPct val="100000"/>
              <a:buFont typeface="Franklin Gothic Book" panose="020B0503020102020204" pitchFamily="34" charset="0"/>
              <a:buChar char="□"/>
              <a:defRPr sz="11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1F859553-546C-4D60-8C88-3523F94CBC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00598" y="2037089"/>
            <a:ext cx="4114802" cy="4243373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800">
                <a:latin typeface="Franklin Gothic Book" panose="020B0503020102020204" pitchFamily="34" charset="0"/>
              </a:defRPr>
            </a:lvl1pPr>
            <a:lvl2pPr marL="514350" indent="-171450">
              <a:buSzPct val="125000"/>
              <a:buFont typeface="Arial" panose="020B0604020202020204" pitchFamily="34" charset="0"/>
              <a:buChar char="•"/>
              <a:defRPr sz="1600">
                <a:latin typeface="Franklin Gothic Book" panose="020B05030201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Franklin Gothic Book" panose="020B0503020102020204" pitchFamily="34" charset="0"/>
              </a:defRPr>
            </a:lvl3pPr>
            <a:lvl4pPr marL="1200150" indent="-171450">
              <a:buSzPct val="125000"/>
              <a:buFont typeface="Wingdings" panose="05000000000000000000" pitchFamily="2" charset="2"/>
              <a:buChar char="§"/>
              <a:defRPr sz="1200">
                <a:latin typeface="Franklin Gothic Book" panose="020B0503020102020204" pitchFamily="34" charset="0"/>
              </a:defRPr>
            </a:lvl4pPr>
            <a:lvl5pPr marL="1543050" indent="-171450">
              <a:buSzPct val="100000"/>
              <a:buFont typeface="Franklin Gothic Book" panose="020B0503020102020204" pitchFamily="34" charset="0"/>
              <a:buChar char="□"/>
              <a:defRPr sz="11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xmlns="" id="{76F7F703-FE19-4643-8728-D7AB6A2A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1291"/>
            <a:ext cx="400048" cy="3067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7C3716-05CC-46A1-A65A-B7FC8AF173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3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A9036B-152F-4866-8877-5829FA5FE01B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444F164-EA1A-4E41-9F70-AF883FDE7C2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0888F86-7E07-4D2B-BC6B-143DB2E0230D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F0BE0-5D21-4B53-9706-A0A49705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xmlns="" id="{21FD83D9-83ED-403D-9A4C-7B89B456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1291"/>
            <a:ext cx="400048" cy="3067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7C3716-05CC-46A1-A65A-B7FC8AF1730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7C5A62B-3058-4917-8D2B-70FFF402C53C}"/>
              </a:ext>
            </a:extLst>
          </p:cNvPr>
          <p:cNvGrpSpPr/>
          <p:nvPr/>
        </p:nvGrpSpPr>
        <p:grpSpPr>
          <a:xfrm>
            <a:off x="228598" y="6401933"/>
            <a:ext cx="8286751" cy="365492"/>
            <a:chOff x="228598" y="6401933"/>
            <a:chExt cx="7948100" cy="3654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F22A120-A8F0-4144-9B1A-BF6969672554}"/>
                </a:ext>
              </a:extLst>
            </p:cNvPr>
            <p:cNvSpPr/>
            <p:nvPr/>
          </p:nvSpPr>
          <p:spPr>
            <a:xfrm rot="10800000">
              <a:off x="1814002" y="6431288"/>
              <a:ext cx="6362696" cy="322151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xmlns="" id="{9A4F4457-FD14-4B9F-B586-F30BE4A4E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20" y="6446017"/>
              <a:ext cx="1087521" cy="27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81884FC-5608-42B2-84DF-42362F075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" y="6401933"/>
              <a:ext cx="365762" cy="365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9842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H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F5DA408A-BD2A-4E5B-A53E-5A4ECD3C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FF52B4-1200-45F3-9DE3-3BC58D5E54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7021" y="1331794"/>
            <a:ext cx="7449958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27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retary Offic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11F15040-9F7A-4222-ABAF-F56DC1C2F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40" y="1321554"/>
            <a:ext cx="6268916" cy="4638998"/>
          </a:xfrm>
          <a:prstGeom prst="rect">
            <a:avLst/>
          </a:prstGeom>
        </p:spPr>
      </p:pic>
      <p:pic>
        <p:nvPicPr>
          <p:cNvPr id="25" name="Picture 2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1AF072D7-FB56-44CA-90C7-143B5E89C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40" y="1321554"/>
            <a:ext cx="6268916" cy="463899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5814855D-FDB1-4170-B4AF-F4EAAB43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079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74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ABH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picture containing person, indoor, sitting, young&#10;&#10;Description automatically generated">
            <a:extLst>
              <a:ext uri="{FF2B5EF4-FFF2-40B4-BE49-F238E27FC236}">
                <a16:creationId xmlns:a16="http://schemas.microsoft.com/office/drawing/2014/main" xmlns="" id="{6F65D565-F1F3-4BF8-A694-522D55237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7" y="1305499"/>
            <a:ext cx="7649306" cy="4663952"/>
          </a:xfrm>
          <a:prstGeom prst="rect">
            <a:avLst/>
          </a:prstGeom>
        </p:spPr>
      </p:pic>
      <p:pic>
        <p:nvPicPr>
          <p:cNvPr id="25" name="Picture 24" descr="A picture containing person, indoor, sitting, young&#10;&#10;Description automatically generated">
            <a:extLst>
              <a:ext uri="{FF2B5EF4-FFF2-40B4-BE49-F238E27FC236}">
                <a16:creationId xmlns:a16="http://schemas.microsoft.com/office/drawing/2014/main" xmlns="" id="{6B6A158A-87E8-4D40-B4FC-1459CCA6A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7" y="1305499"/>
            <a:ext cx="7649306" cy="4663952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95DB9BE8-6DE0-4738-B9FE-63FF85C9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76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CCEC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72943D3C-267E-4DFC-AD01-94A30B09D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3" y="1321554"/>
            <a:ext cx="6954714" cy="4638796"/>
          </a:xfrm>
          <a:prstGeom prst="rect">
            <a:avLst/>
          </a:prstGeom>
        </p:spPr>
      </p:pic>
      <p:pic>
        <p:nvPicPr>
          <p:cNvPr id="25" name="Picture 2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114C093A-DE5A-464C-BCBC-9DDBF0D5C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3" y="1321554"/>
            <a:ext cx="6954714" cy="4638796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2BA3E104-84AE-4C54-B2F2-4B19F30D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23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CF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picture containing person, indoor, child, window&#10;&#10;Description automatically generated">
            <a:extLst>
              <a:ext uri="{FF2B5EF4-FFF2-40B4-BE49-F238E27FC236}">
                <a16:creationId xmlns:a16="http://schemas.microsoft.com/office/drawing/2014/main" xmlns="" id="{28335078-2CF1-434F-9B40-52DBC175A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7" y="1351298"/>
            <a:ext cx="7700785" cy="4589668"/>
          </a:xfrm>
          <a:prstGeom prst="rect">
            <a:avLst/>
          </a:prstGeom>
        </p:spPr>
      </p:pic>
      <p:pic>
        <p:nvPicPr>
          <p:cNvPr id="25" name="Picture 24" descr="A picture containing person, indoor, child, window&#10;&#10;Description automatically generated">
            <a:extLst>
              <a:ext uri="{FF2B5EF4-FFF2-40B4-BE49-F238E27FC236}">
                <a16:creationId xmlns:a16="http://schemas.microsoft.com/office/drawing/2014/main" xmlns="" id="{08F16689-C539-4309-A335-DEE827352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7" y="1351298"/>
            <a:ext cx="7700785" cy="458966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6AC0FE3-B72D-4062-9FE5-DEA2255B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9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CO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picture containing indoor, table, person, computer&#10;&#10;Description automatically generated">
            <a:extLst>
              <a:ext uri="{FF2B5EF4-FFF2-40B4-BE49-F238E27FC236}">
                <a16:creationId xmlns:a16="http://schemas.microsoft.com/office/drawing/2014/main" xmlns="" id="{C8F84661-EFA1-4B99-B67D-543FF0F4B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41" y="1325808"/>
            <a:ext cx="6497517" cy="4568567"/>
          </a:xfrm>
          <a:prstGeom prst="rect">
            <a:avLst/>
          </a:prstGeom>
        </p:spPr>
      </p:pic>
      <p:pic>
        <p:nvPicPr>
          <p:cNvPr id="25" name="Picture 24" descr="A picture containing indoor, table, person, computer&#10;&#10;Description automatically generated">
            <a:extLst>
              <a:ext uri="{FF2B5EF4-FFF2-40B4-BE49-F238E27FC236}">
                <a16:creationId xmlns:a16="http://schemas.microsoft.com/office/drawing/2014/main" xmlns="" id="{DFCB6446-BDB9-42B3-ABA4-227DEE800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41" y="1325808"/>
            <a:ext cx="6497517" cy="456856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A8FDA800-E6FE-4A9D-AA88-9B145467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4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D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person standing next to a window&#10;&#10;Description automatically generated">
            <a:extLst>
              <a:ext uri="{FF2B5EF4-FFF2-40B4-BE49-F238E27FC236}">
                <a16:creationId xmlns:a16="http://schemas.microsoft.com/office/drawing/2014/main" xmlns="" id="{527B80AD-E3D8-49B5-8354-397F7C9D0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72" y="1351298"/>
            <a:ext cx="6883856" cy="4593287"/>
          </a:xfrm>
          <a:prstGeom prst="rect">
            <a:avLst/>
          </a:prstGeom>
        </p:spPr>
      </p:pic>
      <p:pic>
        <p:nvPicPr>
          <p:cNvPr id="25" name="Picture 24" descr="A person standing next to a window&#10;&#10;Description automatically generated">
            <a:extLst>
              <a:ext uri="{FF2B5EF4-FFF2-40B4-BE49-F238E27FC236}">
                <a16:creationId xmlns:a16="http://schemas.microsoft.com/office/drawing/2014/main" xmlns="" id="{47B6ACA6-254C-46A8-A515-2D1D4049D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72" y="1351298"/>
            <a:ext cx="6883856" cy="459328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3C31A3F-9D73-4305-97DA-D15D493D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43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M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1809C45-D208-4AF7-9477-A357730D8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110" y="1351298"/>
            <a:ext cx="8153780" cy="45808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A0AEF76-67B7-4FC7-8000-7FD4E7947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110" y="1351298"/>
            <a:ext cx="8153780" cy="4580838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xmlns="" id="{3C723BDF-673F-465A-8858-427FF41A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3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PSQ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picture containing person, indoor, boy, young&#10;&#10;Description automatically generated">
            <a:extLst>
              <a:ext uri="{FF2B5EF4-FFF2-40B4-BE49-F238E27FC236}">
                <a16:creationId xmlns:a16="http://schemas.microsoft.com/office/drawing/2014/main" xmlns="" id="{1ECADF67-7930-497B-B13D-B710AEDC1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8" y="1351298"/>
            <a:ext cx="7483403" cy="4546168"/>
          </a:xfrm>
          <a:prstGeom prst="rect">
            <a:avLst/>
          </a:prstGeom>
        </p:spPr>
      </p:pic>
      <p:pic>
        <p:nvPicPr>
          <p:cNvPr id="25" name="Picture 24" descr="A picture containing person, indoor, boy, young&#10;&#10;Description automatically generated">
            <a:extLst>
              <a:ext uri="{FF2B5EF4-FFF2-40B4-BE49-F238E27FC236}">
                <a16:creationId xmlns:a16="http://schemas.microsoft.com/office/drawing/2014/main" xmlns="" id="{5CA7C3DE-0D7D-4923-B838-F4516E778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8" y="1351298"/>
            <a:ext cx="7483403" cy="4546168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xmlns="" id="{A15B8BD2-3C0E-480F-8DE8-6E5F1FD5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72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Y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person in a blue uniform&#10;&#10;Description automatically generated">
            <a:extLst>
              <a:ext uri="{FF2B5EF4-FFF2-40B4-BE49-F238E27FC236}">
                <a16:creationId xmlns:a16="http://schemas.microsoft.com/office/drawing/2014/main" xmlns="" id="{E96D46F6-F5B6-42B9-8500-576E9DB4D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5" y="1365699"/>
            <a:ext cx="7117825" cy="4569645"/>
          </a:xfrm>
          <a:prstGeom prst="rect">
            <a:avLst/>
          </a:prstGeom>
        </p:spPr>
      </p:pic>
      <p:pic>
        <p:nvPicPr>
          <p:cNvPr id="25" name="Picture 24" descr="A person in a blue uniform&#10;&#10;Description automatically generated">
            <a:extLst>
              <a:ext uri="{FF2B5EF4-FFF2-40B4-BE49-F238E27FC236}">
                <a16:creationId xmlns:a16="http://schemas.microsoft.com/office/drawing/2014/main" xmlns="" id="{E45126B6-ECA6-4A06-9466-EBE703F9D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5" y="1365699"/>
            <a:ext cx="7117825" cy="4569645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xmlns="" id="{34056BFD-23A4-449B-937A-7B796C6C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red Service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1E750-AC77-451F-95F3-8119860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23" y="6170861"/>
            <a:ext cx="2239725" cy="3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F213D1-6F51-429F-A5EF-254BD7E48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9" y="6126716"/>
            <a:ext cx="436870" cy="4187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tall building in a city&#10;&#10;Description automatically generated">
            <a:extLst>
              <a:ext uri="{FF2B5EF4-FFF2-40B4-BE49-F238E27FC236}">
                <a16:creationId xmlns:a16="http://schemas.microsoft.com/office/drawing/2014/main" xmlns="" id="{5F545395-22F5-4E5A-ADB1-B56FCD4CF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0" y="1351298"/>
            <a:ext cx="8161799" cy="4574008"/>
          </a:xfrm>
          <a:prstGeom prst="rect">
            <a:avLst/>
          </a:prstGeom>
        </p:spPr>
      </p:pic>
      <p:pic>
        <p:nvPicPr>
          <p:cNvPr id="25" name="Picture 24" descr="A tall building in a city&#10;&#10;Description automatically generated">
            <a:extLst>
              <a:ext uri="{FF2B5EF4-FFF2-40B4-BE49-F238E27FC236}">
                <a16:creationId xmlns:a16="http://schemas.microsoft.com/office/drawing/2014/main" xmlns="" id="{B3D891FC-0D9B-421B-88B4-89DE78EF4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0" y="1351298"/>
            <a:ext cx="8161799" cy="4574008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xmlns="" id="{510FB22B-53D2-40C0-8DF7-B868B050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00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cai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F5A74-FF1F-44A6-99DC-C7C0CF31C653}"/>
              </a:ext>
            </a:extLst>
          </p:cNvPr>
          <p:cNvGrpSpPr/>
          <p:nvPr/>
        </p:nvGrpSpPr>
        <p:grpSpPr>
          <a:xfrm>
            <a:off x="0" y="6005636"/>
            <a:ext cx="9144004" cy="1025032"/>
            <a:chOff x="0" y="6005636"/>
            <a:chExt cx="9144004" cy="10250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B2D3B50-232C-4897-B96A-52B3A265C0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347472" y="2234138"/>
              <a:ext cx="449058" cy="9144002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1F85095-BC1B-4FFB-81D0-BEA93BF84820}"/>
                </a:ext>
              </a:extLst>
            </p:cNvPr>
            <p:cNvSpPr/>
            <p:nvPr/>
          </p:nvSpPr>
          <p:spPr>
            <a:xfrm rot="16200000">
              <a:off x="4529555" y="1476083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F180FD-FEBF-4767-8770-8647ED2E6C5F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81DF23A-FE87-40BD-A415-37070C969D2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4726AA-8B0F-45DE-983B-29F875E8C729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 descr="A person sitting at a table&#10;&#10;Description automatically generated">
            <a:extLst>
              <a:ext uri="{FF2B5EF4-FFF2-40B4-BE49-F238E27FC236}">
                <a16:creationId xmlns:a16="http://schemas.microsoft.com/office/drawing/2014/main" xmlns="" id="{FBF1B3DB-4E2A-4884-8462-BB782721E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3" y="1365699"/>
            <a:ext cx="6752493" cy="45766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6EFCAE-28E0-4645-BF2E-6144AED72651}"/>
              </a:ext>
            </a:extLst>
          </p:cNvPr>
          <p:cNvGrpSpPr/>
          <p:nvPr/>
        </p:nvGrpSpPr>
        <p:grpSpPr>
          <a:xfrm>
            <a:off x="3265544" y="6126716"/>
            <a:ext cx="2612907" cy="418708"/>
            <a:chOff x="3397854" y="6126716"/>
            <a:chExt cx="2612907" cy="4187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0F213D1-6F51-429F-A5EF-254BD7E48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854" y="6126716"/>
              <a:ext cx="436870" cy="418708"/>
            </a:xfrm>
            <a:prstGeom prst="rect">
              <a:avLst/>
            </a:prstGeom>
          </p:spPr>
        </p:pic>
        <p:pic>
          <p:nvPicPr>
            <p:cNvPr id="22" name="Picture 6" descr="Image result for arkansas medicaid logo">
              <a:extLst>
                <a:ext uri="{FF2B5EF4-FFF2-40B4-BE49-F238E27FC236}">
                  <a16:creationId xmlns:a16="http://schemas.microsoft.com/office/drawing/2014/main" xmlns="" id="{55D017E6-76FE-4480-8293-DE9D00532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236" y="6145677"/>
              <a:ext cx="2070525" cy="380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 descr="A person sitting at a table&#10;&#10;Description automatically generated">
            <a:extLst>
              <a:ext uri="{FF2B5EF4-FFF2-40B4-BE49-F238E27FC236}">
                <a16:creationId xmlns:a16="http://schemas.microsoft.com/office/drawing/2014/main" xmlns="" id="{06C74A4E-5910-40DB-AFAC-10F0088D9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3" y="1365699"/>
            <a:ext cx="6752493" cy="457668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53FBEFC-49DE-4DBB-B4A8-42D284658038}"/>
              </a:ext>
            </a:extLst>
          </p:cNvPr>
          <p:cNvGrpSpPr/>
          <p:nvPr/>
        </p:nvGrpSpPr>
        <p:grpSpPr>
          <a:xfrm>
            <a:off x="3265544" y="6126716"/>
            <a:ext cx="2612907" cy="418708"/>
            <a:chOff x="3397854" y="6126716"/>
            <a:chExt cx="2612907" cy="41870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B6A988C6-9671-43A8-BF23-9F2C4B3C8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854" y="6126716"/>
              <a:ext cx="436870" cy="418708"/>
            </a:xfrm>
            <a:prstGeom prst="rect">
              <a:avLst/>
            </a:prstGeom>
          </p:spPr>
        </p:pic>
        <p:pic>
          <p:nvPicPr>
            <p:cNvPr id="29" name="Picture 6" descr="Image result for arkansas medicaid logo">
              <a:extLst>
                <a:ext uri="{FF2B5EF4-FFF2-40B4-BE49-F238E27FC236}">
                  <a16:creationId xmlns:a16="http://schemas.microsoft.com/office/drawing/2014/main" xmlns="" id="{1FA8FD83-2139-45BE-BC26-6C6604F8C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236" y="6145677"/>
              <a:ext cx="2070525" cy="380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xmlns="" id="{71E86D6A-4AA3-4C85-9A0B-4EF258F6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u="none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23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08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d Us On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902FC8-0AF1-4C8B-8117-9A2AE37ECB9C}"/>
              </a:ext>
            </a:extLst>
          </p:cNvPr>
          <p:cNvGrpSpPr/>
          <p:nvPr/>
        </p:nvGrpSpPr>
        <p:grpSpPr>
          <a:xfrm>
            <a:off x="-2" y="-2376"/>
            <a:ext cx="9144004" cy="1287745"/>
            <a:chOff x="-2" y="5507"/>
            <a:chExt cx="9144004" cy="12877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CF311DC-9317-4039-8C7C-585D8EA0A25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7AAF9C2-9379-4343-B9C2-C22233C4D368}"/>
                </a:ext>
              </a:extLst>
            </p:cNvPr>
            <p:cNvSpPr/>
            <p:nvPr/>
          </p:nvSpPr>
          <p:spPr>
            <a:xfrm rot="16200000">
              <a:off x="4529551" y="-332119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B1C25C7-94EE-4641-B1C8-31E016DA2472}"/>
              </a:ext>
            </a:extLst>
          </p:cNvPr>
          <p:cNvGrpSpPr/>
          <p:nvPr/>
        </p:nvGrpSpPr>
        <p:grpSpPr>
          <a:xfrm>
            <a:off x="228598" y="6401933"/>
            <a:ext cx="8286751" cy="365492"/>
            <a:chOff x="228598" y="6401933"/>
            <a:chExt cx="7948100" cy="3654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373492A-B74C-49C2-9FA5-6B121F528E40}"/>
                </a:ext>
              </a:extLst>
            </p:cNvPr>
            <p:cNvSpPr/>
            <p:nvPr/>
          </p:nvSpPr>
          <p:spPr>
            <a:xfrm rot="10800000">
              <a:off x="1814002" y="6431288"/>
              <a:ext cx="6362696" cy="322151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xmlns="" id="{6BD13A2C-ACF9-4AA7-B00B-F186EE20B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20" y="6446017"/>
              <a:ext cx="1087521" cy="27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0DD537F-381A-43B0-8065-6F22F1A41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" y="6401933"/>
              <a:ext cx="365762" cy="3654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F8E3C40-C030-476F-899F-1DF1087F9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8" y="108885"/>
            <a:ext cx="86868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Find Us On…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C19D8D8-6FAD-4447-8CE7-BAF501DB3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31" y="1751247"/>
            <a:ext cx="528140" cy="52814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4BC1B45-1835-47EE-A8BE-6DE1CE667C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9" y="1741622"/>
            <a:ext cx="547391" cy="54739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48F6C0E-2F48-4AF6-B7DD-C4D14D39E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32" y="3244628"/>
            <a:ext cx="626440" cy="626440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DEDB12A9-CF0D-4CED-BAF3-A539AFF052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29" y="3369617"/>
            <a:ext cx="533442" cy="3764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0FBBCA-AC3A-4A48-8D69-705D9B45D504}"/>
              </a:ext>
            </a:extLst>
          </p:cNvPr>
          <p:cNvSpPr txBox="1"/>
          <p:nvPr/>
        </p:nvSpPr>
        <p:spPr>
          <a:xfrm>
            <a:off x="1515360" y="2508744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US" sz="1400" b="0" dirty="0">
                <a:solidFill>
                  <a:srgbClr val="0070B9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Facebook.com/ArkDHS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9B3CEC1-7FCD-47A6-A39E-5EFB9CCC17BC}"/>
              </a:ext>
            </a:extLst>
          </p:cNvPr>
          <p:cNvSpPr txBox="1"/>
          <p:nvPr/>
        </p:nvSpPr>
        <p:spPr>
          <a:xfrm>
            <a:off x="5371696" y="4011715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US" sz="1400" b="0" dirty="0">
                <a:solidFill>
                  <a:srgbClr val="0070B9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Arkansas DHS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07134F-8D94-4EB9-8635-6AE323E472C3}"/>
              </a:ext>
            </a:extLst>
          </p:cNvPr>
          <p:cNvSpPr txBox="1"/>
          <p:nvPr/>
        </p:nvSpPr>
        <p:spPr>
          <a:xfrm>
            <a:off x="1575151" y="4006270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US" sz="1400" b="0" dirty="0">
                <a:solidFill>
                  <a:srgbClr val="0070B9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@ARHumanServices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E87CBA2-98E9-4C7E-8A6D-83DA4DC37485}"/>
              </a:ext>
            </a:extLst>
          </p:cNvPr>
          <p:cNvSpPr txBox="1"/>
          <p:nvPr/>
        </p:nvSpPr>
        <p:spPr>
          <a:xfrm>
            <a:off x="5371696" y="2508744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US" sz="1400" b="0" dirty="0">
                <a:solidFill>
                  <a:srgbClr val="0070B9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@arkansasdhs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FB96364-9F07-4388-B2D3-0C38905519FD}"/>
              </a:ext>
            </a:extLst>
          </p:cNvPr>
          <p:cNvSpPr txBox="1">
            <a:spLocks/>
          </p:cNvSpPr>
          <p:nvPr/>
        </p:nvSpPr>
        <p:spPr>
          <a:xfrm>
            <a:off x="228598" y="5158430"/>
            <a:ext cx="8686800" cy="46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u="sng" kern="120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endParaRPr lang="en-US" sz="2000" b="1" u="sng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xmlns="" id="{0B8476DE-F16F-467D-A82B-113A09A4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1291"/>
            <a:ext cx="400048" cy="3067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D7C3716-05CC-46A1-A65A-B7FC8AF173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33743726-264E-4652-BC72-0633C27C248D}"/>
              </a:ext>
            </a:extLst>
          </p:cNvPr>
          <p:cNvSpPr txBox="1">
            <a:spLocks/>
          </p:cNvSpPr>
          <p:nvPr/>
        </p:nvSpPr>
        <p:spPr>
          <a:xfrm>
            <a:off x="228598" y="5158430"/>
            <a:ext cx="8686800" cy="46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u="sng" kern="120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endParaRPr lang="en-US" sz="2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34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EB80CD1-E101-4AC1-9EF3-7CE222EC37D3}"/>
              </a:ext>
            </a:extLst>
          </p:cNvPr>
          <p:cNvGrpSpPr/>
          <p:nvPr/>
        </p:nvGrpSpPr>
        <p:grpSpPr>
          <a:xfrm>
            <a:off x="-2" y="0"/>
            <a:ext cx="9144004" cy="2822297"/>
            <a:chOff x="-2" y="0"/>
            <a:chExt cx="9144004" cy="28222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BF42E46-9498-4AFC-80E4-7CF824CC006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259124" y="-3259124"/>
              <a:ext cx="2625754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288D8E34-1110-457E-974A-55CA085DAF6D}"/>
                </a:ext>
              </a:extLst>
            </p:cNvPr>
            <p:cNvSpPr/>
            <p:nvPr/>
          </p:nvSpPr>
          <p:spPr>
            <a:xfrm rot="16200000">
              <a:off x="4529551" y="-1792151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picture containing light, clock&#10;&#10;Description automatically generated">
            <a:extLst>
              <a:ext uri="{FF2B5EF4-FFF2-40B4-BE49-F238E27FC236}">
                <a16:creationId xmlns:a16="http://schemas.microsoft.com/office/drawing/2014/main" xmlns="" id="{3A1EE262-5AD1-46D5-B586-8870A0AC5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92" y="3834481"/>
            <a:ext cx="2928131" cy="1351309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E7A36FC-6285-4D54-B395-7E18F8CC7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50" y="3842364"/>
            <a:ext cx="1427276" cy="142727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6085AB83-B53B-40D1-85E4-CE8462A861BD}"/>
              </a:ext>
            </a:extLst>
          </p:cNvPr>
          <p:cNvSpPr txBox="1">
            <a:spLocks noChangeAspect="1"/>
          </p:cNvSpPr>
          <p:nvPr/>
        </p:nvSpPr>
        <p:spPr>
          <a:xfrm>
            <a:off x="306196" y="744415"/>
            <a:ext cx="853160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We Care. We Act. We Change Lives.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EDD2983-4125-4DAD-8897-52D7F79F9473}"/>
              </a:ext>
            </a:extLst>
          </p:cNvPr>
          <p:cNvSpPr/>
          <p:nvPr/>
        </p:nvSpPr>
        <p:spPr>
          <a:xfrm rot="10800000">
            <a:off x="-5" y="6281824"/>
            <a:ext cx="9144004" cy="322151"/>
          </a:xfrm>
          <a:prstGeom prst="rect">
            <a:avLst/>
          </a:prstGeom>
          <a:solidFill>
            <a:srgbClr val="30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7B89D6F-547F-4972-AEDA-C5EB1A6E9433}"/>
              </a:ext>
            </a:extLst>
          </p:cNvPr>
          <p:cNvSpPr txBox="1">
            <a:spLocks noChangeAspect="1"/>
          </p:cNvSpPr>
          <p:nvPr/>
        </p:nvSpPr>
        <p:spPr>
          <a:xfrm>
            <a:off x="1283517" y="6281824"/>
            <a:ext cx="6578210" cy="30677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400" b="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humanservices.arkansas.gov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ABDB37-6D18-43E8-9918-19441B1AFF10}"/>
              </a:ext>
            </a:extLst>
          </p:cNvPr>
          <p:cNvSpPr txBox="1">
            <a:spLocks noChangeAspect="1"/>
          </p:cNvSpPr>
          <p:nvPr/>
        </p:nvSpPr>
        <p:spPr>
          <a:xfrm>
            <a:off x="306196" y="744415"/>
            <a:ext cx="853160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We Care. We Act. We Change Lives.</a:t>
            </a:r>
          </a:p>
        </p:txBody>
      </p:sp>
    </p:spTree>
    <p:extLst>
      <p:ext uri="{BB962C8B-B14F-4D97-AF65-F5344CB8AC3E}">
        <p14:creationId xmlns:p14="http://schemas.microsoft.com/office/powerpoint/2010/main" val="1016361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710BB-35C1-4489-8229-6CEE8431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357BA1-9C7B-47FC-AE34-C8A1FD834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B55D1F-1ADE-45C8-8C8F-09601108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70F54-F718-4BFD-A82B-0F077093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9903CE-26D3-457B-8DD0-7FC4B322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79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F0BE0-5D21-4B53-9706-A0A49705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A72028-88D1-4E5F-80DC-D46C9C336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3E0863-175D-4D77-B03D-54AF1D21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1AC6B7-0E4D-4FBC-8A3B-B606C6E0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7B60F4-28B7-4868-AE7F-1E65628E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80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C849E-E7DE-42F9-BA5F-55EAFAD7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6F8A58-D106-4C5B-A706-7097289C7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0E1D70-7A44-4D7F-BBC8-519C9F02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961B6-9B46-4449-A749-AE7C8F13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63679-1C7F-44C6-B000-B44A9799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94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7F49D-2560-4276-9A32-6859F301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B68806-17A3-42F1-9D2A-9FB37B93E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6EFE8D-CD67-4CAB-B152-347ED58A5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3DDB93-560E-4136-9009-0A52F7D0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E8ABD9-EAF4-439B-B581-1955E805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545786-5CCE-4506-9210-CC525C71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35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C50A5-02C9-45AC-997D-BDB2BF91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A20EFF-1B04-45CE-82F1-493D627E0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9202A-0E2C-4651-BA42-872D9FB27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05C69E-60F0-4C2B-87F0-FCE02491E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81BE8C-B16C-460D-8D00-F7DF67BB4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2FBFD28-AA68-4445-9EF2-57F73EE5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A56C0C-ED65-4178-8BD2-0369E124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360EA31-E025-4246-AD54-CDE4A7B2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28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36A4E-F4C6-4A9E-B58C-6F6BB812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EE63F5-245F-487E-9F3B-C675CD5B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5FFB90-F8A1-4E41-999F-18838C6A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4B3200-A8C5-4675-96AA-8AACB399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97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EB8D56-2A95-4FDB-A861-C404419B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71B885-0A60-4649-BB05-7DB4BC97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96BEDB-0A18-4B48-9BE3-5D2BC3D1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48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A040F-2228-498C-8B69-155172C5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B4D1D7-C18B-4210-A4CD-FA3E942E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D93BF7-F45D-48A8-A0AA-0DF8D812A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B30DB6-CE9D-4806-B6A1-3DEF078C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30435-5ECF-4263-8458-BD4D8CD0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BFE946-9F8D-4277-9628-AE1D6464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6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00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3EB94-A92E-49EB-B72A-0E37FC83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084553-F045-4B97-B291-F3C2D7B2D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42D65B-EDE4-410A-B86F-ED6745143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123745-7CBC-40D5-A0CB-4AE35497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AD9DBC-683B-4551-8551-5C7F0547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902215-A7F6-4B12-835F-75B3B9E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64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2192A-6FA5-4438-B72A-F438D19A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C17120-1686-418C-9F91-A3B5840A7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6CBB39-0D03-4720-B561-0C619A21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F5BA5D-C85A-45BC-9302-DBD57553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0F0407-D91D-4EAF-8D28-DC93F6C2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53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970E54-AE7D-41BB-98EA-06A0439B3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0D8909-D775-48F3-98A4-4FB656581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1D0EB-2523-4391-BD5E-4DF8DBA1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73A11D-C8F6-4E74-B508-85248A96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13A91-F7BE-4C65-B655-C6EF72A5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4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3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9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CEC3-F2CD-4879-9308-8AF55EFEC6DA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FC7C-1092-4972-AA7D-725ECB7E8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D8BA81-D956-4C71-9600-90D21BBD636F}"/>
              </a:ext>
            </a:extLst>
          </p:cNvPr>
          <p:cNvSpPr txBox="1"/>
          <p:nvPr/>
        </p:nvSpPr>
        <p:spPr>
          <a:xfrm rot="20100000">
            <a:off x="-42985" y="1813173"/>
            <a:ext cx="9220861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1000" b="1" dirty="0">
                <a:solidFill>
                  <a:srgbClr val="FF0000">
                    <a:alpha val="15000"/>
                  </a:srgbClr>
                </a:solidFill>
                <a:latin typeface="Garamond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64703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6C351E-1152-4974-848D-98DDCBBC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9A40DF-7340-4CAB-949A-63BE05F4C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85DDC9-0FBB-4866-A7AB-91E23D096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7B5F-CCA8-4882-967B-457E0F1A547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DAC2A6-478A-4A00-A088-762E6DB70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C25564-34ED-4087-A21F-9B9F686FD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5BDC-DAA7-4695-9F90-2604F83C7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7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chart" Target="../charts/chart6.xml"/><Relationship Id="rId7" Type="http://schemas.openxmlformats.org/officeDocument/2006/relationships/image" Target="../media/image3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svg"/><Relationship Id="rId5" Type="http://schemas.openxmlformats.org/officeDocument/2006/relationships/image" Target="../media/image33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1.xml"/><Relationship Id="rId5" Type="http://schemas.openxmlformats.org/officeDocument/2006/relationships/image" Target="../media/image27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D4AB44EA-D42E-4A30-8227-ABE52B7BC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Agency Overview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1107869-5976-4B2B-B69E-F2E006B7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SFY 2022-23 Biennium</a:t>
            </a:r>
          </a:p>
        </p:txBody>
      </p:sp>
    </p:spTree>
    <p:extLst>
      <p:ext uri="{BB962C8B-B14F-4D97-AF65-F5344CB8AC3E}">
        <p14:creationId xmlns:p14="http://schemas.microsoft.com/office/powerpoint/2010/main" val="260669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Funding Flow Over Biennial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7776F604-EB68-4CDD-8CC5-9026A4206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314771"/>
              </p:ext>
            </p:extLst>
          </p:nvPr>
        </p:nvGraphicFramePr>
        <p:xfrm>
          <a:off x="1" y="1583579"/>
          <a:ext cx="3520440" cy="431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A6DAC226-EF46-4D4E-A5AD-87E9279F6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020830"/>
              </p:ext>
            </p:extLst>
          </p:nvPr>
        </p:nvGraphicFramePr>
        <p:xfrm>
          <a:off x="3163824" y="1568209"/>
          <a:ext cx="3227833" cy="432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F919D930-58F5-4A72-BBAE-47564B9FD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725634"/>
              </p:ext>
            </p:extLst>
          </p:nvPr>
        </p:nvGraphicFramePr>
        <p:xfrm>
          <a:off x="6064898" y="1583576"/>
          <a:ext cx="3079102" cy="431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9341D04D-2787-4619-9AD5-173D41FBE356}"/>
              </a:ext>
            </a:extLst>
          </p:cNvPr>
          <p:cNvSpPr txBox="1">
            <a:spLocks/>
          </p:cNvSpPr>
          <p:nvPr/>
        </p:nvSpPr>
        <p:spPr>
          <a:xfrm>
            <a:off x="0" y="1294319"/>
            <a:ext cx="9144000" cy="21832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75C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75C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75CF"/>
              </a:buClr>
              <a:buFont typeface="Calibri" pitchFamily="34" charset="0"/>
              <a:buChar char="◦"/>
              <a:defRPr sz="1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A75CF"/>
              </a:buClr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+mn-lt"/>
              </a:rPr>
              <a:t>State Share to State Funds Comparison ($M)</a:t>
            </a:r>
          </a:p>
        </p:txBody>
      </p:sp>
      <p:pic>
        <p:nvPicPr>
          <p:cNvPr id="19" name="Graphic 18" descr="Tag">
            <a:extLst>
              <a:ext uri="{FF2B5EF4-FFF2-40B4-BE49-F238E27FC236}">
                <a16:creationId xmlns:a16="http://schemas.microsoft.com/office/drawing/2014/main" xmlns="" id="{B0A64896-BC79-42F8-BBCF-5FD326804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42648" y="4848673"/>
            <a:ext cx="685800" cy="685800"/>
          </a:xfrm>
          <a:prstGeom prst="rect">
            <a:avLst/>
          </a:prstGeom>
        </p:spPr>
      </p:pic>
      <p:pic>
        <p:nvPicPr>
          <p:cNvPr id="20" name="Graphic 19" descr="Tag">
            <a:extLst>
              <a:ext uri="{FF2B5EF4-FFF2-40B4-BE49-F238E27FC236}">
                <a16:creationId xmlns:a16="http://schemas.microsoft.com/office/drawing/2014/main" xmlns="" id="{A6F10CFF-FECF-477C-A55A-8D7C97972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21482" y="4869180"/>
            <a:ext cx="685800" cy="685800"/>
          </a:xfrm>
          <a:prstGeom prst="rect">
            <a:avLst/>
          </a:prstGeom>
        </p:spPr>
      </p:pic>
      <p:pic>
        <p:nvPicPr>
          <p:cNvPr id="21" name="Graphic 20" descr="Tag">
            <a:extLst>
              <a:ext uri="{FF2B5EF4-FFF2-40B4-BE49-F238E27FC236}">
                <a16:creationId xmlns:a16="http://schemas.microsoft.com/office/drawing/2014/main" xmlns="" id="{92209B31-BD98-43C3-8F75-88C2C88FD3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62756" y="4848673"/>
            <a:ext cx="685800" cy="685800"/>
          </a:xfrm>
          <a:prstGeom prst="rect">
            <a:avLst/>
          </a:prstGeom>
        </p:spPr>
      </p:pic>
      <p:pic>
        <p:nvPicPr>
          <p:cNvPr id="22" name="Graphic 21" descr="Coins">
            <a:extLst>
              <a:ext uri="{FF2B5EF4-FFF2-40B4-BE49-F238E27FC236}">
                <a16:creationId xmlns:a16="http://schemas.microsoft.com/office/drawing/2014/main" xmlns="" id="{BBF87354-75D3-45FA-9854-9BFD06C1DA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54762" y="4873899"/>
            <a:ext cx="685800" cy="685800"/>
          </a:xfrm>
          <a:prstGeom prst="rect">
            <a:avLst/>
          </a:prstGeom>
        </p:spPr>
      </p:pic>
      <p:pic>
        <p:nvPicPr>
          <p:cNvPr id="23" name="Graphic 22" descr="Coins">
            <a:extLst>
              <a:ext uri="{FF2B5EF4-FFF2-40B4-BE49-F238E27FC236}">
                <a16:creationId xmlns:a16="http://schemas.microsoft.com/office/drawing/2014/main" xmlns="" id="{7FDC4224-61A9-4AC3-BF86-A056ECCD8D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42119" y="4848673"/>
            <a:ext cx="685800" cy="685800"/>
          </a:xfrm>
          <a:prstGeom prst="rect">
            <a:avLst/>
          </a:prstGeom>
        </p:spPr>
      </p:pic>
      <p:pic>
        <p:nvPicPr>
          <p:cNvPr id="24" name="Graphic 23" descr="Coins">
            <a:extLst>
              <a:ext uri="{FF2B5EF4-FFF2-40B4-BE49-F238E27FC236}">
                <a16:creationId xmlns:a16="http://schemas.microsoft.com/office/drawing/2014/main" xmlns="" id="{C382059F-8FE5-4607-A133-1582C3D43B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93574" y="4869180"/>
            <a:ext cx="685800" cy="685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D99BA2E-F6AD-4279-83A0-4EE73BF47376}"/>
              </a:ext>
            </a:extLst>
          </p:cNvPr>
          <p:cNvSpPr txBox="1"/>
          <p:nvPr/>
        </p:nvSpPr>
        <p:spPr>
          <a:xfrm>
            <a:off x="1478381" y="150512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SFY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AC77BF-2A2F-400C-9FBF-D09D89A382B1}"/>
              </a:ext>
            </a:extLst>
          </p:cNvPr>
          <p:cNvSpPr txBox="1"/>
          <p:nvPr/>
        </p:nvSpPr>
        <p:spPr>
          <a:xfrm>
            <a:off x="4362981" y="150148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SFY 2022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E9D91AC-5597-426F-93F3-77DF66037946}"/>
              </a:ext>
            </a:extLst>
          </p:cNvPr>
          <p:cNvSpPr txBox="1"/>
          <p:nvPr/>
        </p:nvSpPr>
        <p:spPr>
          <a:xfrm>
            <a:off x="6886514" y="149671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SFY 2023</a:t>
            </a:r>
          </a:p>
        </p:txBody>
      </p:sp>
    </p:spTree>
    <p:extLst>
      <p:ext uri="{BB962C8B-B14F-4D97-AF65-F5344CB8AC3E}">
        <p14:creationId xmlns:p14="http://schemas.microsoft.com/office/powerpoint/2010/main" val="123285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52F461-34B9-4122-8AB2-2E5E0B4DC43F}"/>
              </a:ext>
            </a:extLst>
          </p:cNvPr>
          <p:cNvSpPr/>
          <p:nvPr/>
        </p:nvSpPr>
        <p:spPr>
          <a:xfrm rot="10800000">
            <a:off x="1515361" y="6281826"/>
            <a:ext cx="6661339" cy="322151"/>
          </a:xfrm>
          <a:prstGeom prst="rect">
            <a:avLst/>
          </a:prstGeom>
          <a:solidFill>
            <a:srgbClr val="30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BAF9970D-33D0-4366-A66C-983F3B2363CA}"/>
              </a:ext>
            </a:extLst>
          </p:cNvPr>
          <p:cNvSpPr txBox="1">
            <a:spLocks noChangeAspect="1"/>
          </p:cNvSpPr>
          <p:nvPr/>
        </p:nvSpPr>
        <p:spPr>
          <a:xfrm>
            <a:off x="1515364" y="6281829"/>
            <a:ext cx="6578210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humanservices.arkansas.gov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551F055-9C5A-4D29-9567-B95FC094F86C}"/>
              </a:ext>
            </a:extLst>
          </p:cNvPr>
          <p:cNvGrpSpPr/>
          <p:nvPr/>
        </p:nvGrpSpPr>
        <p:grpSpPr>
          <a:xfrm>
            <a:off x="306196" y="6289517"/>
            <a:ext cx="1045054" cy="306779"/>
            <a:chOff x="306196" y="6327302"/>
            <a:chExt cx="1045054" cy="306779"/>
          </a:xfrm>
        </p:grpSpPr>
        <p:pic>
          <p:nvPicPr>
            <p:cNvPr id="13" name="Picture 12" descr="A picture containing light, clock&#10;&#10;Description automatically generated">
              <a:extLst>
                <a:ext uri="{FF2B5EF4-FFF2-40B4-BE49-F238E27FC236}">
                  <a16:creationId xmlns:a16="http://schemas.microsoft.com/office/drawing/2014/main" xmlns="" id="{49524B85-8AF4-4E84-8B96-80521517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76" y="6336073"/>
              <a:ext cx="629374" cy="290451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A87A5BF4-86C9-43EE-A429-3A86A612F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96" y="6327302"/>
              <a:ext cx="306779" cy="306779"/>
            </a:xfrm>
            <a:prstGeom prst="rect">
              <a:avLst/>
            </a:prstGeom>
          </p:spPr>
        </p:pic>
      </p:grp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D057908-7EBC-4BEF-8DFD-404418F95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31" y="1751247"/>
            <a:ext cx="528140" cy="52814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4B1E595-6C1C-439F-9B92-E0D93716B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9" y="1741622"/>
            <a:ext cx="547391" cy="54739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388C0D5-A0DB-4F97-96FA-3E12B434C3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32" y="3068783"/>
            <a:ext cx="626440" cy="626440"/>
          </a:xfrm>
          <a:prstGeom prst="rect">
            <a:avLst/>
          </a:prstGeom>
        </p:spPr>
      </p:pic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C3C09F0-6BE7-4991-8427-BE6FF6017C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29" y="3193772"/>
            <a:ext cx="533442" cy="3764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2ED54C-C5B0-4583-B8A2-396E76C38444}"/>
              </a:ext>
            </a:extLst>
          </p:cNvPr>
          <p:cNvSpPr txBox="1"/>
          <p:nvPr/>
        </p:nvSpPr>
        <p:spPr>
          <a:xfrm>
            <a:off x="1515360" y="2508744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@ArkDHS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1D95F95-3041-43A1-82B9-CEC6935755CC}"/>
              </a:ext>
            </a:extLst>
          </p:cNvPr>
          <p:cNvSpPr txBox="1"/>
          <p:nvPr/>
        </p:nvSpPr>
        <p:spPr>
          <a:xfrm>
            <a:off x="5371696" y="3835870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ARHumanServices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98BFCC3-B42C-459F-B8DF-FE670CEA6907}"/>
              </a:ext>
            </a:extLst>
          </p:cNvPr>
          <p:cNvSpPr txBox="1"/>
          <p:nvPr/>
        </p:nvSpPr>
        <p:spPr>
          <a:xfrm>
            <a:off x="1575151" y="3830425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@ARHumanServices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FA7B63C-BB7E-4E33-91F0-0B6F3975A778}"/>
              </a:ext>
            </a:extLst>
          </p:cNvPr>
          <p:cNvSpPr txBox="1"/>
          <p:nvPr/>
        </p:nvSpPr>
        <p:spPr>
          <a:xfrm>
            <a:off x="5371696" y="2508744"/>
            <a:ext cx="2172508" cy="307777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@arkansasdhs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D90F6C4-F5A2-480E-BEC4-07F51952EB8A}"/>
              </a:ext>
            </a:extLst>
          </p:cNvPr>
          <p:cNvGrpSpPr/>
          <p:nvPr/>
        </p:nvGrpSpPr>
        <p:grpSpPr>
          <a:xfrm>
            <a:off x="-2" y="-2376"/>
            <a:ext cx="9144004" cy="1333465"/>
            <a:chOff x="-2" y="5507"/>
            <a:chExt cx="9144004" cy="13334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A74E0A1-270E-4BCC-A182-DA41C60AC08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003540" y="-3998033"/>
              <a:ext cx="1136921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D2058107-F42D-4019-AF43-5FB99C2A3A31}"/>
                </a:ext>
              </a:extLst>
            </p:cNvPr>
            <p:cNvSpPr/>
            <p:nvPr/>
          </p:nvSpPr>
          <p:spPr>
            <a:xfrm rot="16200000">
              <a:off x="4529551" y="-3275476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2294A329-F673-45A3-BA3C-83AD9369A4DD}"/>
              </a:ext>
            </a:extLst>
          </p:cNvPr>
          <p:cNvSpPr txBox="1">
            <a:spLocks noChangeAspect="1"/>
          </p:cNvSpPr>
          <p:nvPr/>
        </p:nvSpPr>
        <p:spPr>
          <a:xfrm>
            <a:off x="306196" y="-8225"/>
            <a:ext cx="853160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Find Us On . . . 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xmlns="" id="{8D73E95F-0FCA-4DDF-8DC9-B3539E18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6700" y="6356351"/>
            <a:ext cx="3386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65BDC-DAA7-4695-9F90-2604F83C7D0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53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, clock&#10;&#10;Description automatically generated">
            <a:extLst>
              <a:ext uri="{FF2B5EF4-FFF2-40B4-BE49-F238E27FC236}">
                <a16:creationId xmlns:a16="http://schemas.microsoft.com/office/drawing/2014/main" xmlns="" id="{5C499E75-C6A3-4F40-ACB8-570BA0F39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92" y="3834481"/>
            <a:ext cx="2928131" cy="135130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F347573-BCAF-4C04-B217-83D5D91A1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50" y="3842364"/>
            <a:ext cx="1427276" cy="14272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1CD47B0-00C3-4456-A983-D06F3E3A8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196" y="768112"/>
            <a:ext cx="8531604" cy="1089529"/>
          </a:xfrm>
        </p:spPr>
        <p:txBody>
          <a:bodyPr wrap="square" anchor="ctr" anchorCtr="0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Title Line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366D284-8539-4433-9844-580BEA1FE65A}"/>
              </a:ext>
            </a:extLst>
          </p:cNvPr>
          <p:cNvGrpSpPr/>
          <p:nvPr/>
        </p:nvGrpSpPr>
        <p:grpSpPr>
          <a:xfrm>
            <a:off x="-2" y="0"/>
            <a:ext cx="9144004" cy="2822297"/>
            <a:chOff x="-2" y="0"/>
            <a:chExt cx="9144004" cy="28222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E54DD84-ED91-4552-98CB-4655706DAAF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259124" y="-3259124"/>
              <a:ext cx="2625754" cy="9144002"/>
            </a:xfrm>
            <a:prstGeom prst="rect">
              <a:avLst/>
            </a:prstGeom>
            <a:gradFill flip="none" rotWithShape="1">
              <a:gsLst>
                <a:gs pos="0">
                  <a:srgbClr val="0070B9"/>
                </a:gs>
                <a:gs pos="50000">
                  <a:srgbClr val="007CC2">
                    <a:shade val="67500"/>
                    <a:satMod val="115000"/>
                  </a:srgbClr>
                </a:gs>
                <a:gs pos="100000">
                  <a:srgbClr val="007CC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F29BDED-C0C6-4B63-BF74-C3ECD69EDA4B}"/>
                </a:ext>
              </a:extLst>
            </p:cNvPr>
            <p:cNvSpPr/>
            <p:nvPr/>
          </p:nvSpPr>
          <p:spPr>
            <a:xfrm rot="16200000">
              <a:off x="4529551" y="-1792151"/>
              <a:ext cx="84895" cy="9144002"/>
            </a:xfrm>
            <a:prstGeom prst="rect">
              <a:avLst/>
            </a:prstGeom>
            <a:solidFill>
              <a:srgbClr val="30B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710768B-354A-460B-89CA-2F69BBBAF069}"/>
              </a:ext>
            </a:extLst>
          </p:cNvPr>
          <p:cNvSpPr txBox="1">
            <a:spLocks noChangeAspect="1"/>
          </p:cNvSpPr>
          <p:nvPr/>
        </p:nvSpPr>
        <p:spPr>
          <a:xfrm>
            <a:off x="306196" y="744415"/>
            <a:ext cx="8531604" cy="1136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 Care. We Act. We Change Lives.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3717EF1-653C-42E4-A814-FF9BDE377A27}"/>
              </a:ext>
            </a:extLst>
          </p:cNvPr>
          <p:cNvSpPr/>
          <p:nvPr/>
        </p:nvSpPr>
        <p:spPr>
          <a:xfrm rot="10800000">
            <a:off x="-5" y="6281824"/>
            <a:ext cx="9144004" cy="322151"/>
          </a:xfrm>
          <a:prstGeom prst="rect">
            <a:avLst/>
          </a:prstGeom>
          <a:solidFill>
            <a:srgbClr val="30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0AAF286-45D9-4271-9FD9-094E4BAAA93C}"/>
              </a:ext>
            </a:extLst>
          </p:cNvPr>
          <p:cNvSpPr txBox="1">
            <a:spLocks noChangeAspect="1"/>
          </p:cNvSpPr>
          <p:nvPr/>
        </p:nvSpPr>
        <p:spPr>
          <a:xfrm>
            <a:off x="1283517" y="6281824"/>
            <a:ext cx="6578210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humanservices.arkansas.gov</a:t>
            </a:r>
          </a:p>
        </p:txBody>
      </p:sp>
    </p:spTree>
    <p:extLst>
      <p:ext uri="{BB962C8B-B14F-4D97-AF65-F5344CB8AC3E}">
        <p14:creationId xmlns:p14="http://schemas.microsoft.com/office/powerpoint/2010/main" val="2968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F67F6-B7F0-4EB7-BB76-E9305677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u="sng" dirty="0">
                <a:solidFill>
                  <a:prstClr val="white"/>
                </a:solidFill>
              </a:rPr>
              <a:t>DHS</a:t>
            </a:r>
            <a:r>
              <a:rPr lang="en-US" sz="3000" dirty="0">
                <a:solidFill>
                  <a:prstClr val="white"/>
                </a:solidFill>
              </a:rPr>
              <a:t/>
            </a:r>
            <a:br>
              <a:rPr lang="en-US" sz="3000" dirty="0">
                <a:solidFill>
                  <a:prstClr val="white"/>
                </a:solidFill>
              </a:rPr>
            </a:br>
            <a:r>
              <a:rPr lang="en-US" sz="1200" b="0" dirty="0">
                <a:solidFill>
                  <a:prstClr val="white"/>
                </a:solidFill>
              </a:rPr>
              <a:t>SFY 2021 Budgeted Position Breakdown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AB4744D-A65D-4839-AE71-DC1EC420A82F}"/>
              </a:ext>
            </a:extLst>
          </p:cNvPr>
          <p:cNvGrpSpPr>
            <a:grpSpLocks noChangeAspect="1"/>
          </p:cNvGrpSpPr>
          <p:nvPr/>
        </p:nvGrpSpPr>
        <p:grpSpPr>
          <a:xfrm>
            <a:off x="7362158" y="3826374"/>
            <a:ext cx="635161" cy="457200"/>
            <a:chOff x="5689893" y="4602928"/>
            <a:chExt cx="1270321" cy="914400"/>
          </a:xfrm>
          <a:solidFill>
            <a:srgbClr val="3274B9"/>
          </a:solidFill>
        </p:grpSpPr>
        <p:pic>
          <p:nvPicPr>
            <p:cNvPr id="5" name="Graphic 4" descr="Man">
              <a:extLst>
                <a:ext uri="{FF2B5EF4-FFF2-40B4-BE49-F238E27FC236}">
                  <a16:creationId xmlns:a16="http://schemas.microsoft.com/office/drawing/2014/main" xmlns="" id="{87BE3234-61C7-40B8-BF2D-A4D2269BD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689893" y="4602928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Woman">
              <a:extLst>
                <a:ext uri="{FF2B5EF4-FFF2-40B4-BE49-F238E27FC236}">
                  <a16:creationId xmlns:a16="http://schemas.microsoft.com/office/drawing/2014/main" xmlns="" id="{F3CE1E92-0E98-43F8-AA1C-BDA7DF62D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045814" y="4602928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A41ACB5-E887-4FF7-8293-131294D646F4}"/>
              </a:ext>
            </a:extLst>
          </p:cNvPr>
          <p:cNvGrpSpPr>
            <a:grpSpLocks noChangeAspect="1"/>
          </p:cNvGrpSpPr>
          <p:nvPr/>
        </p:nvGrpSpPr>
        <p:grpSpPr>
          <a:xfrm>
            <a:off x="7724418" y="3826374"/>
            <a:ext cx="635161" cy="457200"/>
            <a:chOff x="5689893" y="4602928"/>
            <a:chExt cx="1270321" cy="914400"/>
          </a:xfrm>
          <a:solidFill>
            <a:srgbClr val="3274B9"/>
          </a:solidFill>
        </p:grpSpPr>
        <p:pic>
          <p:nvPicPr>
            <p:cNvPr id="8" name="Graphic 7" descr="Man">
              <a:extLst>
                <a:ext uri="{FF2B5EF4-FFF2-40B4-BE49-F238E27FC236}">
                  <a16:creationId xmlns:a16="http://schemas.microsoft.com/office/drawing/2014/main" xmlns="" id="{0442D344-7C34-4C21-8A95-B5FF8F598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689893" y="4602928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Woman">
              <a:extLst>
                <a:ext uri="{FF2B5EF4-FFF2-40B4-BE49-F238E27FC236}">
                  <a16:creationId xmlns:a16="http://schemas.microsoft.com/office/drawing/2014/main" xmlns="" id="{6DE6882F-7DFA-4E62-BE1C-CDDB978E6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045814" y="4602928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95A043E-884F-4DBB-86A7-FA1C2440E4A3}"/>
              </a:ext>
            </a:extLst>
          </p:cNvPr>
          <p:cNvGrpSpPr>
            <a:grpSpLocks noChangeAspect="1"/>
          </p:cNvGrpSpPr>
          <p:nvPr/>
        </p:nvGrpSpPr>
        <p:grpSpPr>
          <a:xfrm>
            <a:off x="8080213" y="3826374"/>
            <a:ext cx="635161" cy="457200"/>
            <a:chOff x="5689893" y="4602928"/>
            <a:chExt cx="1270321" cy="914400"/>
          </a:xfrm>
          <a:solidFill>
            <a:srgbClr val="007CC2"/>
          </a:solidFill>
        </p:grpSpPr>
        <p:pic>
          <p:nvPicPr>
            <p:cNvPr id="11" name="Graphic 10" descr="Man">
              <a:extLst>
                <a:ext uri="{FF2B5EF4-FFF2-40B4-BE49-F238E27FC236}">
                  <a16:creationId xmlns:a16="http://schemas.microsoft.com/office/drawing/2014/main" xmlns="" id="{E680F6C7-F0AC-4C4E-A942-043E53D72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689893" y="4602928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Woman">
              <a:extLst>
                <a:ext uri="{FF2B5EF4-FFF2-40B4-BE49-F238E27FC236}">
                  <a16:creationId xmlns:a16="http://schemas.microsoft.com/office/drawing/2014/main" xmlns="" id="{A2D2FF4B-DA32-4ADF-943C-765FB7D05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045814" y="4602928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773405-6954-419A-BCBE-7329D2CE622B}"/>
              </a:ext>
            </a:extLst>
          </p:cNvPr>
          <p:cNvSpPr txBox="1"/>
          <p:nvPr/>
        </p:nvSpPr>
        <p:spPr>
          <a:xfrm>
            <a:off x="7362157" y="4268321"/>
            <a:ext cx="1353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Franklin Gothic Book" panose="020B0503020102020204" pitchFamily="34" charset="0"/>
              </a:rPr>
              <a:t>8,231 Authorized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90BF3C-F7F4-4A75-A054-5DA22D9CB6B5}"/>
              </a:ext>
            </a:extLst>
          </p:cNvPr>
          <p:cNvSpPr txBox="1"/>
          <p:nvPr/>
        </p:nvSpPr>
        <p:spPr>
          <a:xfrm>
            <a:off x="5512526" y="3786610"/>
            <a:ext cx="159475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Franklin Gothic Book" panose="020B0503020102020204" pitchFamily="34" charset="0"/>
              </a:rPr>
              <a:t>7,484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xmlns="" id="{DD57165B-67CC-4214-A452-5BA6E2E11CC4}"/>
              </a:ext>
            </a:extLst>
          </p:cNvPr>
          <p:cNvGraphicFramePr/>
          <p:nvPr/>
        </p:nvGraphicFramePr>
        <p:xfrm>
          <a:off x="120105" y="1393380"/>
          <a:ext cx="6054271" cy="503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itle 1">
            <a:extLst>
              <a:ext uri="{FF2B5EF4-FFF2-40B4-BE49-F238E27FC236}">
                <a16:creationId xmlns:a16="http://schemas.microsoft.com/office/drawing/2014/main" xmlns="" id="{3B0B11F3-041F-400D-9479-48722BC7903B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xmlns="" id="{7A9369E1-CEBE-45C0-889C-DD837388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3716-05CC-46A1-A65A-B7FC8AF173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1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F67F6-B7F0-4EB7-BB76-E9305677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u="sng" dirty="0">
                <a:solidFill>
                  <a:prstClr val="white"/>
                </a:solidFill>
              </a:rPr>
              <a:t>DHS</a:t>
            </a:r>
            <a:r>
              <a:rPr lang="en-US" sz="3000" dirty="0">
                <a:solidFill>
                  <a:prstClr val="white"/>
                </a:solidFill>
              </a:rPr>
              <a:t/>
            </a:r>
            <a:br>
              <a:rPr lang="en-US" sz="3000" dirty="0">
                <a:solidFill>
                  <a:prstClr val="white"/>
                </a:solidFill>
              </a:rPr>
            </a:br>
            <a:r>
              <a:rPr lang="en-US" sz="1400" dirty="0">
                <a:solidFill>
                  <a:prstClr val="white"/>
                </a:solidFill>
              </a:rPr>
              <a:t>Personnel </a:t>
            </a:r>
            <a:r>
              <a:rPr lang="en-US" sz="1400" b="0" dirty="0">
                <a:solidFill>
                  <a:prstClr val="white"/>
                </a:solidFill>
              </a:rPr>
              <a:t>Turnover</a:t>
            </a:r>
            <a:endParaRPr lang="en-US" sz="1400" dirty="0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xmlns="" id="{3B0B11F3-041F-400D-9479-48722BC7903B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A86C49-07F7-44D0-97B2-401621B5C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74" y="2077721"/>
            <a:ext cx="4133555" cy="1570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A42036A-4741-4B9A-9F45-C29C213C1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31" y="4299153"/>
            <a:ext cx="3990591" cy="1748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318D89E-5F07-4BB0-B6EB-8C7AEF80D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928" y="2047288"/>
            <a:ext cx="3764241" cy="16915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D9F50F-E465-410A-97FC-7920A30938F9}"/>
              </a:ext>
            </a:extLst>
          </p:cNvPr>
          <p:cNvSpPr txBox="1"/>
          <p:nvPr/>
        </p:nvSpPr>
        <p:spPr>
          <a:xfrm>
            <a:off x="6127720" y="165982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DDS – HDC’s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20D0EB0-D4E3-486E-BF19-7E569C1B8A7D}"/>
              </a:ext>
            </a:extLst>
          </p:cNvPr>
          <p:cNvSpPr txBox="1"/>
          <p:nvPr/>
        </p:nvSpPr>
        <p:spPr>
          <a:xfrm>
            <a:off x="1351340" y="3893549"/>
            <a:ext cx="219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DAABH – AHC &amp; ASH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1D6AB6F-A95D-4D8B-A8B4-7E483B94E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928" y="4299153"/>
            <a:ext cx="3850457" cy="17294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4EE9663-2152-437D-B84D-1D2FADAB3DCD}"/>
              </a:ext>
            </a:extLst>
          </p:cNvPr>
          <p:cNvSpPr txBox="1"/>
          <p:nvPr/>
        </p:nvSpPr>
        <p:spPr>
          <a:xfrm>
            <a:off x="3544761" y="1256116"/>
            <a:ext cx="2307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Turnover – FY20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C33FC49-FCCF-4C48-947A-9E954FD36C83}"/>
              </a:ext>
            </a:extLst>
          </p:cNvPr>
          <p:cNvSpPr txBox="1"/>
          <p:nvPr/>
        </p:nvSpPr>
        <p:spPr>
          <a:xfrm>
            <a:off x="6061436" y="3893549"/>
            <a:ext cx="195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DCFS – Field Staff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80BFE0B-4930-4340-9930-4A7648858801}"/>
              </a:ext>
            </a:extLst>
          </p:cNvPr>
          <p:cNvSpPr/>
          <p:nvPr/>
        </p:nvSpPr>
        <p:spPr>
          <a:xfrm>
            <a:off x="3544762" y="2231472"/>
            <a:ext cx="1249382" cy="679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D0332AB-6DDD-4927-A4A8-25AC59708DE2}"/>
              </a:ext>
            </a:extLst>
          </p:cNvPr>
          <p:cNvSpPr/>
          <p:nvPr/>
        </p:nvSpPr>
        <p:spPr>
          <a:xfrm>
            <a:off x="6574585" y="4762817"/>
            <a:ext cx="1249382" cy="539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115BA6-722A-479F-9C1C-BC4136B6725D}"/>
              </a:ext>
            </a:extLst>
          </p:cNvPr>
          <p:cNvSpPr/>
          <p:nvPr/>
        </p:nvSpPr>
        <p:spPr>
          <a:xfrm>
            <a:off x="2158769" y="4702600"/>
            <a:ext cx="1249382" cy="5992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933E4EF-BA0D-4BA7-B8A2-FA5A35B0B6F8}"/>
              </a:ext>
            </a:extLst>
          </p:cNvPr>
          <p:cNvSpPr/>
          <p:nvPr/>
        </p:nvSpPr>
        <p:spPr>
          <a:xfrm>
            <a:off x="6493493" y="2492816"/>
            <a:ext cx="1249382" cy="5603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Reflected in the Budget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DB2AB-7312-4FDD-BD97-1E3D9C8DE48C}"/>
              </a:ext>
            </a:extLst>
          </p:cNvPr>
          <p:cNvSpPr txBox="1">
            <a:spLocks/>
          </p:cNvSpPr>
          <p:nvPr/>
        </p:nvSpPr>
        <p:spPr>
          <a:xfrm>
            <a:off x="628650" y="1442738"/>
            <a:ext cx="7886700" cy="47342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Launch of Arkansas Integrated Eligibility System (ARIES)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Development of Comprehensive Child Welfare Information System (CCWIS)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Residential Option for Adolescents in Recovery (ROAR) 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Intensive residential substance abuse treatment when a DYS commitment is not in the juvenile’s best interest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Continued focus on DYS community-based services 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DYS shifted $1.75 million from residential services to community-based services in SFY21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Human development center staff restructuring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DDS will shift 1,244 positions to require CNA certification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DDS will also increase the RN to LPN ratio</a:t>
            </a: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  <a:latin typeface="Noto Sans" panose="020B0502040504020204"/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  <a:latin typeface="Noto Sans" panose="020B0502040504020204"/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854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Reflected in the Budget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DB2AB-7312-4FDD-BD97-1E3D9C8DE48C}"/>
              </a:ext>
            </a:extLst>
          </p:cNvPr>
          <p:cNvSpPr txBox="1">
            <a:spLocks/>
          </p:cNvSpPr>
          <p:nvPr/>
        </p:nvSpPr>
        <p:spPr>
          <a:xfrm>
            <a:off x="628650" y="1442738"/>
            <a:ext cx="7886700" cy="4734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Addition of 700 Slots to CES Waiver (often referred to as the “DD Waitlist”)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Physician Rate and Personal Care Rate increases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Ambulance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ADT / EIDT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DME Reduction to Medicare Cost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Pharmacy Administered Vaccines 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Additional Vaccine and Lab Cost for Covid-19</a:t>
            </a:r>
          </a:p>
          <a:p>
            <a:pPr lvl="1"/>
            <a:r>
              <a:rPr lang="en-US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Annual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Rate Adjustments for Provider Groups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Nursing Home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Hospice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Increases in Medicare Rates impacting supplemental costs and Medicaid cost sharing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Renewal of Arkansas Works Waiver</a:t>
            </a:r>
          </a:p>
        </p:txBody>
      </p:sp>
    </p:spTree>
    <p:extLst>
      <p:ext uri="{BB962C8B-B14F-4D97-AF65-F5344CB8AC3E}">
        <p14:creationId xmlns:p14="http://schemas.microsoft.com/office/powerpoint/2010/main" val="205607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Risks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DB2AB-7312-4FDD-BD97-1E3D9C8DE48C}"/>
              </a:ext>
            </a:extLst>
          </p:cNvPr>
          <p:cNvSpPr txBox="1">
            <a:spLocks/>
          </p:cNvSpPr>
          <p:nvPr/>
        </p:nvSpPr>
        <p:spPr>
          <a:xfrm>
            <a:off x="628650" y="1442738"/>
            <a:ext cx="7886700" cy="47342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Potential rise in the number of foster children in DHS custody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Trend changes in the number of juveniles committed to DYS custody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Economic conditions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Litigation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ACA decision in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California v. Texas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oto Sans" panose="020B0502040504020204"/>
            </a:endParaRP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Continuation of the federal COVID-19 Public Health Emergency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The state receives an enhanced FMAP during the PHE but is required to maintain Medicaid enrollment as well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New biologics and other specialty drugs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oto Sans" panose="020B0502040504020204"/>
              </a:rPr>
              <a:t>Arkansas Works Demonstration continuation</a:t>
            </a:r>
          </a:p>
        </p:txBody>
      </p:sp>
    </p:spTree>
    <p:extLst>
      <p:ext uri="{BB962C8B-B14F-4D97-AF65-F5344CB8AC3E}">
        <p14:creationId xmlns:p14="http://schemas.microsoft.com/office/powerpoint/2010/main" val="326362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FMAP Assumptions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481C804B-6CC9-4AFC-B0CB-9951CF7B6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474248"/>
              </p:ext>
            </p:extLst>
          </p:nvPr>
        </p:nvGraphicFramePr>
        <p:xfrm>
          <a:off x="306198" y="1442738"/>
          <a:ext cx="8531604" cy="473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22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FMAP Assumptions With Enhanced FMAP During PHE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D2AF053B-EE0F-49E1-AA78-07B2D364D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913195"/>
              </p:ext>
            </p:extLst>
          </p:nvPr>
        </p:nvGraphicFramePr>
        <p:xfrm>
          <a:off x="306198" y="1442738"/>
          <a:ext cx="8531604" cy="473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166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136AE-7896-4248-B6AF-B39E7DB8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Since Public Health Emergency Began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17882FE-142B-460C-B3CD-58D44E65C6C6}"/>
              </a:ext>
            </a:extLst>
          </p:cNvPr>
          <p:cNvSpPr txBox="1">
            <a:spLocks noChangeAspect="1"/>
          </p:cNvSpPr>
          <p:nvPr/>
        </p:nvSpPr>
        <p:spPr>
          <a:xfrm>
            <a:off x="1888224" y="6441630"/>
            <a:ext cx="3056636" cy="306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Franklin Gothic Book" panose="020B0503020102020204" pitchFamily="34" charset="0"/>
                <a:ea typeface="Noto Sans" panose="020B0502040504020204" pitchFamily="34"/>
                <a:cs typeface="Noto Sans" panose="020B0502040504020204" pitchFamily="34"/>
              </a:rPr>
              <a:t>SFY 2022-23 Biennium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4696C29A-291D-4479-9249-A6B5BF16BD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433723"/>
              </p:ext>
            </p:extLst>
          </p:nvPr>
        </p:nvGraphicFramePr>
        <p:xfrm>
          <a:off x="306198" y="1706252"/>
          <a:ext cx="6735625" cy="447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xmlns="" id="{F1E07353-F44B-492B-AEDC-369F16118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47084" y="4567244"/>
            <a:ext cx="1292980" cy="1292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488646-0D09-433D-AD81-8BF79CD0E338}"/>
              </a:ext>
            </a:extLst>
          </p:cNvPr>
          <p:cNvSpPr txBox="1"/>
          <p:nvPr/>
        </p:nvSpPr>
        <p:spPr>
          <a:xfrm>
            <a:off x="7271184" y="2606982"/>
            <a:ext cx="14943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ARWorks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39,266 Added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4C3C14-ADFE-44EF-9BBA-0776D73DF8FE}"/>
              </a:ext>
            </a:extLst>
          </p:cNvPr>
          <p:cNvSpPr txBox="1"/>
          <p:nvPr/>
        </p:nvSpPr>
        <p:spPr>
          <a:xfrm>
            <a:off x="7271184" y="1706252"/>
            <a:ext cx="14943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Children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25,274 Added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F0465B-5991-4DBD-AD37-A2B9957E90AF}"/>
              </a:ext>
            </a:extLst>
          </p:cNvPr>
          <p:cNvSpPr txBox="1"/>
          <p:nvPr/>
        </p:nvSpPr>
        <p:spPr>
          <a:xfrm>
            <a:off x="7271184" y="3587113"/>
            <a:ext cx="14943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Adults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16,606 Added</a:t>
            </a:r>
          </a:p>
        </p:txBody>
      </p:sp>
    </p:spTree>
    <p:extLst>
      <p:ext uri="{BB962C8B-B14F-4D97-AF65-F5344CB8AC3E}">
        <p14:creationId xmlns:p14="http://schemas.microsoft.com/office/powerpoint/2010/main" val="236288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HS PP Theme - NEW OC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S PP Theme - NEW OCCE" id="{89148CCC-B053-45A2-ACE9-8D6245BCC718}" vid="{356C03D8-8F1B-4538-88EB-EDC889A7C1D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SPowerPointTemp.pptx" id="{6C65DA57-E6EB-4F82-B8EC-0B9FBF2BCBC2}" vid="{3E9C8FD4-7E7F-4035-A10B-115B73910F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31940DD1EB5847BACA5DBA6ADBA879" ma:contentTypeVersion="6" ma:contentTypeDescription="Create a new document." ma:contentTypeScope="" ma:versionID="090a458d870274cc945b0eb3457a2ba3">
  <xsd:schema xmlns:xsd="http://www.w3.org/2001/XMLSchema" xmlns:xs="http://www.w3.org/2001/XMLSchema" xmlns:p="http://schemas.microsoft.com/office/2006/metadata/properties" xmlns:ns2="f47af40d-6625-4d43-b0c0-e862e7891105" xmlns:ns3="56cb4cce-081b-4345-8721-469ec5cee026" targetNamespace="http://schemas.microsoft.com/office/2006/metadata/properties" ma:root="true" ma:fieldsID="d48b5ed8ce750498ff245113e419ac92" ns2:_="" ns3:_="">
    <xsd:import namespace="f47af40d-6625-4d43-b0c0-e862e7891105"/>
    <xsd:import namespace="56cb4cce-081b-4345-8721-469ec5cee026"/>
    <xsd:element name="properties">
      <xsd:complexType>
        <xsd:sequence>
          <xsd:element name="documentManagement">
            <xsd:complexType>
              <xsd:all>
                <xsd:element ref="ns2:AgencyVolumeNumber" minOccurs="0"/>
                <xsd:element ref="ns2:Description0" minOccurs="0"/>
                <xsd:element ref="ns2:Auxiliary" minOccurs="0"/>
                <xsd:element ref="ns2:Heading" minOccurs="0"/>
                <xsd:element ref="ns2:HearingYea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af40d-6625-4d43-b0c0-e862e7891105" elementFormDefault="qualified">
    <xsd:import namespace="http://schemas.microsoft.com/office/2006/documentManagement/types"/>
    <xsd:import namespace="http://schemas.microsoft.com/office/infopath/2007/PartnerControls"/>
    <xsd:element name="AgencyVolumeNumber" ma:index="8" nillable="true" ma:displayName="AgencyVolumeNumber" ma:internalName="AgencyVolumeNumber">
      <xsd:simpleType>
        <xsd:restriction base="dms:Text">
          <xsd:maxLength value="20"/>
        </xsd:restriction>
      </xsd:simpleType>
    </xsd:element>
    <xsd:element name="Description0" ma:index="9" nillable="true" ma:displayName="Description" ma:internalName="Description0">
      <xsd:simpleType>
        <xsd:restriction base="dms:Text">
          <xsd:maxLength value="255"/>
        </xsd:restriction>
      </xsd:simpleType>
    </xsd:element>
    <xsd:element name="Auxiliary" ma:index="10" nillable="true" ma:displayName="Auxiliary" ma:default="0" ma:internalName="Auxiliary">
      <xsd:simpleType>
        <xsd:restriction base="dms:Boolean"/>
      </xsd:simpleType>
    </xsd:element>
    <xsd:element name="Heading" ma:index="11" nillable="true" ma:displayName="Heading" ma:internalName="Heading">
      <xsd:simpleType>
        <xsd:restriction base="dms:Text">
          <xsd:maxLength value="255"/>
        </xsd:restriction>
      </xsd:simpleType>
    </xsd:element>
    <xsd:element name="HearingYear" ma:index="12" nillable="true" ma:displayName="HearingYear" ma:internalName="HearingYe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b4cce-081b-4345-8721-469ec5cee02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xiliary xmlns="f47af40d-6625-4d43-b0c0-e862e7891105">false</Auxiliary>
    <Description0 xmlns="f47af40d-6625-4d43-b0c0-e862e7891105" xsi:nil="true"/>
    <HearingYear xmlns="f47af40d-6625-4d43-b0c0-e862e7891105">2021</HearingYear>
    <Heading xmlns="f47af40d-6625-4d43-b0c0-e862e7891105">2021-2023 Biennium</Heading>
    <AgencyVolumeNumber xmlns="f47af40d-6625-4d43-b0c0-e862e7891105" xsi:nil="true"/>
  </documentManagement>
</p:properties>
</file>

<file path=customXml/itemProps1.xml><?xml version="1.0" encoding="utf-8"?>
<ds:datastoreItem xmlns:ds="http://schemas.openxmlformats.org/officeDocument/2006/customXml" ds:itemID="{21733D49-0701-404B-B676-B91D29BF43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3E5E70-6A97-4B3F-9DC7-D744C0AFBB94}"/>
</file>

<file path=customXml/itemProps3.xml><?xml version="1.0" encoding="utf-8"?>
<ds:datastoreItem xmlns:ds="http://schemas.openxmlformats.org/officeDocument/2006/customXml" ds:itemID="{1103BC1D-B5CE-41C7-BE64-4012F82A5C5D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6757d831-854f-4fb2-aa5f-a6b750fa9890"/>
    <ds:schemaRef ds:uri="ee27d7a6-9883-481d-987d-e01f88def691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377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Franklin Gothic Book</vt:lpstr>
      <vt:lpstr>Franklin Gothic Medium</vt:lpstr>
      <vt:lpstr>Garamond</vt:lpstr>
      <vt:lpstr>Noto Sans</vt:lpstr>
      <vt:lpstr>Wingdings</vt:lpstr>
      <vt:lpstr>Office Theme</vt:lpstr>
      <vt:lpstr>DHS PP Theme - NEW OCCE</vt:lpstr>
      <vt:lpstr>1_Office Theme</vt:lpstr>
      <vt:lpstr>SFY 2022-23 Biennium</vt:lpstr>
      <vt:lpstr>DHS SFY 2021 Budgeted Position Breakdown</vt:lpstr>
      <vt:lpstr>DHS Personnel Turnover</vt:lpstr>
      <vt:lpstr>Activity Reflected in the Budget</vt:lpstr>
      <vt:lpstr>Activity Reflected in the Budget</vt:lpstr>
      <vt:lpstr>Budget Risks</vt:lpstr>
      <vt:lpstr>FMAP Assumptions</vt:lpstr>
      <vt:lpstr>FMAP Assumptions With Enhanced FMAP During PHE</vt:lpstr>
      <vt:lpstr>Enrollment Since Public Health Emergency Began</vt:lpstr>
      <vt:lpstr>Medicaid Funding Flow Over Biennial</vt:lpstr>
      <vt:lpstr>PowerPoint Presentation</vt:lpstr>
      <vt:lpstr>Title Line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DHS 2020 Budget Presentation</dc:title>
  <dc:creator>Mark</dc:creator>
  <cp:lastModifiedBy>Anderson, Kevin</cp:lastModifiedBy>
  <cp:revision>16</cp:revision>
  <dcterms:created xsi:type="dcterms:W3CDTF">2020-11-06T21:35:00Z</dcterms:created>
  <dcterms:modified xsi:type="dcterms:W3CDTF">2020-11-09T22:14:41Z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0x0101002F31940DD1EB5847BACA5DBA6ADBA879</vt:lpwstr>
  </property>
</Properties>
</file>