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customXml/itemProps1.xml" ContentType="application/vnd.openxmlformats-officedocument.customXmlPropertie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customXml/itemProps2.xml" ContentType="application/vnd.openxmlformats-officedocument.customXmlPropertie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10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8" r:id="rId2"/>
    <p:sldId id="260" r:id="rId3"/>
    <p:sldId id="265" r:id="rId4"/>
    <p:sldId id="266" r:id="rId5"/>
    <p:sldId id="267" r:id="rId6"/>
    <p:sldId id="268" r:id="rId7"/>
    <p:sldId id="269" r:id="rId8"/>
    <p:sldId id="270" r:id="rId9"/>
    <p:sldId id="271" r:id="rId10"/>
    <p:sldId id="272" r:id="rId11"/>
    <p:sldId id="273" r:id="rId12"/>
    <p:sldId id="274" r:id="rId13"/>
    <p:sldId id="275" r:id="rId14"/>
    <p:sldId id="281" r:id="rId15"/>
    <p:sldId id="277" r:id="rId16"/>
    <p:sldId id="278" r:id="rId17"/>
    <p:sldId id="282" r:id="rId18"/>
    <p:sldId id="283" r:id="rId19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  <p:clrMru>
    <a:srgbClr val="000000"/>
    <a:srgbClr val="58BE5F"/>
    <a:srgbClr val="D5D3BD"/>
    <a:srgbClr val="9FAA7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419" autoAdjust="0"/>
    <p:restoredTop sz="98690" autoAdjust="0"/>
  </p:normalViewPr>
  <p:slideViewPr>
    <p:cSldViewPr>
      <p:cViewPr>
        <p:scale>
          <a:sx n="75" d="100"/>
          <a:sy n="75" d="100"/>
        </p:scale>
        <p:origin x="-2340" y="-8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64" y="968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32"/>
    </p:cViewPr>
  </p:sorterViewPr>
  <p:notesViewPr>
    <p:cSldViewPr>
      <p:cViewPr varScale="1">
        <p:scale>
          <a:sx n="66" d="100"/>
          <a:sy n="66" d="100"/>
        </p:scale>
        <p:origin x="-2035" y="-72"/>
      </p:cViewPr>
      <p:guideLst>
        <p:guide orient="horz" pos="2928"/>
        <p:guide pos="220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ustomXml" Target="../customXml/item1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28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openxmlformats.org/officeDocument/2006/relationships/customXml" Target="../customXml/item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1" tIns="46145" rIns="92291" bIns="46145" numCol="1" anchor="t" anchorCtr="0" compatLnSpc="1">
            <a:prstTxWarp prst="textNoShape">
              <a:avLst/>
            </a:prstTxWarp>
          </a:bodyPr>
          <a:lstStyle>
            <a:lvl1pPr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938" y="0"/>
            <a:ext cx="303784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1" tIns="46145" rIns="92291" bIns="46145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53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784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1" tIns="46145" rIns="92291" bIns="46145" numCol="1" anchor="b" anchorCtr="0" compatLnSpc="1">
            <a:prstTxWarp prst="textNoShape">
              <a:avLst/>
            </a:prstTxWarp>
          </a:bodyPr>
          <a:lstStyle>
            <a:lvl1pPr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53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938" y="8829675"/>
            <a:ext cx="303784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1" tIns="46145" rIns="92291" bIns="46145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charset="0"/>
              </a:defRPr>
            </a:lvl1pPr>
          </a:lstStyle>
          <a:p>
            <a:pPr>
              <a:defRPr/>
            </a:pPr>
            <a:fld id="{BC4349A3-6DAC-453C-839F-7D5744455FC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1" tIns="46145" rIns="92291" bIns="46145" numCol="1" anchor="t" anchorCtr="0" compatLnSpc="1">
            <a:prstTxWarp prst="textNoShape">
              <a:avLst/>
            </a:prstTxWarp>
          </a:bodyPr>
          <a:lstStyle>
            <a:lvl1pPr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38" y="0"/>
            <a:ext cx="303784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1" tIns="46145" rIns="92291" bIns="46145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75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0" y="4416426"/>
            <a:ext cx="560832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1" tIns="46145" rIns="92291" bIns="461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75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784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1" tIns="46145" rIns="92291" bIns="46145" numCol="1" anchor="b" anchorCtr="0" compatLnSpc="1">
            <a:prstTxWarp prst="textNoShape">
              <a:avLst/>
            </a:prstTxWarp>
          </a:bodyPr>
          <a:lstStyle>
            <a:lvl1pPr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75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38" y="8829675"/>
            <a:ext cx="303784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1" tIns="46145" rIns="92291" bIns="46145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charset="0"/>
              </a:defRPr>
            </a:lvl1pPr>
          </a:lstStyle>
          <a:p>
            <a:pPr>
              <a:defRPr/>
            </a:pPr>
            <a:fld id="{21FEA54C-2128-4C09-9E5A-091D9229C05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4C53D7-AC3C-43EC-A9F1-A38C40A80644}" type="slidenum">
              <a:rPr lang="en-US" smtClean="0"/>
              <a:pPr/>
              <a:t>1</a:t>
            </a:fld>
            <a:endParaRPr lang="en-US" dirty="0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1FEA54C-2128-4C09-9E5A-091D9229C057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1FEA54C-2128-4C09-9E5A-091D9229C057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1FEA54C-2128-4C09-9E5A-091D9229C057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tint val="39216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 descr="Picture2"/>
          <p:cNvSpPr>
            <a:spLocks/>
          </p:cNvSpPr>
          <p:nvPr/>
        </p:nvSpPr>
        <p:spPr bwMode="gray">
          <a:xfrm>
            <a:off x="-14288" y="4292600"/>
            <a:ext cx="9164638" cy="2592388"/>
          </a:xfrm>
          <a:custGeom>
            <a:avLst/>
            <a:gdLst/>
            <a:ahLst/>
            <a:cxnLst>
              <a:cxn ang="0">
                <a:pos x="9" y="633"/>
              </a:cxn>
              <a:cxn ang="0">
                <a:pos x="1710" y="1182"/>
              </a:cxn>
              <a:cxn ang="0">
                <a:pos x="5773" y="0"/>
              </a:cxn>
              <a:cxn ang="0">
                <a:pos x="5773" y="1633"/>
              </a:cxn>
              <a:cxn ang="0">
                <a:pos x="0" y="1630"/>
              </a:cxn>
              <a:cxn ang="0">
                <a:pos x="9" y="633"/>
              </a:cxn>
            </a:cxnLst>
            <a:rect l="0" t="0" r="r" b="b"/>
            <a:pathLst>
              <a:path w="5773" h="1633">
                <a:moveTo>
                  <a:pt x="9" y="633"/>
                </a:moveTo>
                <a:cubicBezTo>
                  <a:pt x="27" y="588"/>
                  <a:pt x="695" y="1099"/>
                  <a:pt x="1710" y="1182"/>
                </a:cubicBezTo>
                <a:cubicBezTo>
                  <a:pt x="2725" y="1265"/>
                  <a:pt x="3871" y="1008"/>
                  <a:pt x="5773" y="0"/>
                </a:cubicBezTo>
                <a:lnTo>
                  <a:pt x="5773" y="1633"/>
                </a:lnTo>
                <a:lnTo>
                  <a:pt x="0" y="1630"/>
                </a:lnTo>
                <a:lnTo>
                  <a:pt x="9" y="633"/>
                </a:lnTo>
                <a:close/>
              </a:path>
            </a:pathLst>
          </a:custGeom>
          <a:blipFill dpi="0" rotWithShape="1">
            <a:blip r:embed="rId2" cstate="print"/>
            <a:srcRect/>
            <a:stretch>
              <a:fillRect/>
            </a:stretch>
          </a:blip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-14288" y="0"/>
            <a:ext cx="9172576" cy="6124575"/>
            <a:chOff x="-9" y="0"/>
            <a:chExt cx="5778" cy="3858"/>
          </a:xfrm>
        </p:grpSpPr>
        <p:sp>
          <p:nvSpPr>
            <p:cNvPr id="6" name="Freeform 9" descr="Small grid"/>
            <p:cNvSpPr>
              <a:spLocks/>
            </p:cNvSpPr>
            <p:nvPr userDrawn="1"/>
          </p:nvSpPr>
          <p:spPr bwMode="white">
            <a:xfrm>
              <a:off x="0" y="0"/>
              <a:ext cx="5769" cy="3858"/>
            </a:xfrm>
            <a:custGeom>
              <a:avLst/>
              <a:gdLst/>
              <a:ahLst/>
              <a:cxnLst>
                <a:cxn ang="0">
                  <a:pos x="0" y="3026"/>
                </a:cxn>
                <a:cxn ang="0">
                  <a:pos x="1984" y="3803"/>
                </a:cxn>
                <a:cxn ang="0">
                  <a:pos x="5769" y="2377"/>
                </a:cxn>
                <a:cxn ang="0">
                  <a:pos x="5769" y="0"/>
                </a:cxn>
                <a:cxn ang="0">
                  <a:pos x="18" y="0"/>
                </a:cxn>
                <a:cxn ang="0">
                  <a:pos x="9" y="10"/>
                </a:cxn>
                <a:cxn ang="0">
                  <a:pos x="0" y="3026"/>
                </a:cxn>
              </a:cxnLst>
              <a:rect l="0" t="0" r="r" b="b"/>
              <a:pathLst>
                <a:path w="5769" h="3858">
                  <a:moveTo>
                    <a:pt x="0" y="3026"/>
                  </a:moveTo>
                  <a:cubicBezTo>
                    <a:pt x="70" y="3092"/>
                    <a:pt x="640" y="3748"/>
                    <a:pt x="1984" y="3803"/>
                  </a:cubicBezTo>
                  <a:cubicBezTo>
                    <a:pt x="3328" y="3858"/>
                    <a:pt x="5396" y="2688"/>
                    <a:pt x="5769" y="2377"/>
                  </a:cubicBezTo>
                  <a:lnTo>
                    <a:pt x="5769" y="0"/>
                  </a:lnTo>
                  <a:lnTo>
                    <a:pt x="18" y="0"/>
                  </a:lnTo>
                  <a:lnTo>
                    <a:pt x="9" y="10"/>
                  </a:lnTo>
                  <a:lnTo>
                    <a:pt x="0" y="3026"/>
                  </a:lnTo>
                  <a:close/>
                </a:path>
              </a:pathLst>
            </a:custGeom>
            <a:pattFill prst="smGrid">
              <a:fgClr>
                <a:schemeClr val="bg1"/>
              </a:fgClr>
              <a:bgClr>
                <a:srgbClr val="003D7B"/>
              </a:bgClr>
            </a:patt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7" name="Freeform 10"/>
            <p:cNvSpPr>
              <a:spLocks/>
            </p:cNvSpPr>
            <p:nvPr userDrawn="1"/>
          </p:nvSpPr>
          <p:spPr bwMode="white">
            <a:xfrm>
              <a:off x="-9" y="0"/>
              <a:ext cx="5769" cy="3858"/>
            </a:xfrm>
            <a:custGeom>
              <a:avLst/>
              <a:gdLst/>
              <a:ahLst/>
              <a:cxnLst>
                <a:cxn ang="0">
                  <a:pos x="0" y="3026"/>
                </a:cxn>
                <a:cxn ang="0">
                  <a:pos x="1984" y="3803"/>
                </a:cxn>
                <a:cxn ang="0">
                  <a:pos x="5769" y="2377"/>
                </a:cxn>
                <a:cxn ang="0">
                  <a:pos x="5769" y="0"/>
                </a:cxn>
                <a:cxn ang="0">
                  <a:pos x="18" y="0"/>
                </a:cxn>
                <a:cxn ang="0">
                  <a:pos x="9" y="10"/>
                </a:cxn>
                <a:cxn ang="0">
                  <a:pos x="0" y="3026"/>
                </a:cxn>
              </a:cxnLst>
              <a:rect l="0" t="0" r="r" b="b"/>
              <a:pathLst>
                <a:path w="5769" h="3858">
                  <a:moveTo>
                    <a:pt x="0" y="3026"/>
                  </a:moveTo>
                  <a:cubicBezTo>
                    <a:pt x="70" y="3092"/>
                    <a:pt x="640" y="3748"/>
                    <a:pt x="1984" y="3803"/>
                  </a:cubicBezTo>
                  <a:cubicBezTo>
                    <a:pt x="3328" y="3858"/>
                    <a:pt x="5396" y="2688"/>
                    <a:pt x="5769" y="2377"/>
                  </a:cubicBezTo>
                  <a:lnTo>
                    <a:pt x="5769" y="0"/>
                  </a:lnTo>
                  <a:lnTo>
                    <a:pt x="18" y="0"/>
                  </a:lnTo>
                  <a:lnTo>
                    <a:pt x="9" y="10"/>
                  </a:lnTo>
                  <a:lnTo>
                    <a:pt x="0" y="302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  <a:alpha val="4400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</p:grp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905000"/>
            <a:ext cx="7772400" cy="1470025"/>
          </a:xfrm>
          <a:effectLst>
            <a:outerShdw dist="53882" dir="2700000" algn="ctr" rotWithShape="0">
              <a:srgbClr val="000000"/>
            </a:outerShdw>
          </a:effectLst>
        </p:spPr>
        <p:txBody>
          <a:bodyPr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3886200"/>
            <a:ext cx="6400800" cy="685800"/>
          </a:xfrm>
        </p:spPr>
        <p:txBody>
          <a:bodyPr/>
          <a:lstStyle>
            <a:lvl1pPr marL="0" indent="0" algn="ctr">
              <a:buFontTx/>
              <a:buNone/>
              <a:defRPr sz="28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2819400" y="6172200"/>
            <a:ext cx="31242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A4ECB-D0D1-41AA-A0BE-EDB848BE9901}" type="datetime1">
              <a:rPr lang="en-US"/>
              <a:pPr>
                <a:defRPr/>
              </a:pPr>
              <a:t>8/15/2013</a:t>
            </a:fld>
            <a:endParaRPr lang="en-US" dirty="0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6400800" y="6172200"/>
            <a:ext cx="24384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0" y="6381750"/>
            <a:ext cx="4572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D8D592-3E32-4BD5-A642-DADDF8F212C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510E33-AC5C-4A8D-8AA5-38D927CD2137}" type="datetime1">
              <a:rPr lang="en-US"/>
              <a:pPr>
                <a:defRPr/>
              </a:pPr>
              <a:t>8/15/2013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299746-774A-49F0-AA70-7A509A5C0AC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6671FC-861A-46B4-B8CE-7B49B41E2EDE}" type="datetime1">
              <a:rPr lang="en-US"/>
              <a:pPr>
                <a:defRPr/>
              </a:pPr>
              <a:t>8/15/2013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6BF06E-0529-45A5-AE58-0C6C63B2C03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95400"/>
            <a:ext cx="4038600" cy="48307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8307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0740EE-A4C3-41C2-90E1-1552298A9DF2}" type="datetime1">
              <a:rPr lang="en-US"/>
              <a:pPr>
                <a:defRPr/>
              </a:pPr>
              <a:t>8/15/2013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20D19B-426F-4B17-AE82-90478939BFD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8D6EDF-A0C4-4E1F-84FB-629A2CEE4EEC}" type="datetime1">
              <a:rPr lang="en-US"/>
              <a:pPr>
                <a:defRPr/>
              </a:pPr>
              <a:t>8/15/2013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FFA2D6-684D-47FA-88F0-01175B39CEF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DCA6F6-0DCE-4350-98C6-D8CA58D3A88F}" type="datetime1">
              <a:rPr lang="en-US"/>
              <a:pPr>
                <a:defRPr/>
              </a:pPr>
              <a:t>8/15/2013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4F9932-E226-46A1-9087-1A9422E3F22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F7E3C5-EE83-4922-AD9D-937B8C9EC95C}" type="datetime1">
              <a:rPr lang="en-US"/>
              <a:pPr>
                <a:defRPr/>
              </a:pPr>
              <a:t>8/15/2013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750BC6-4D9E-42BD-9D31-331DC50EAEE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4038600" cy="48307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8307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9347F7-8A32-4F21-B95D-7EACDC6B58B8}" type="datetime1">
              <a:rPr lang="en-US"/>
              <a:pPr>
                <a:defRPr/>
              </a:pPr>
              <a:t>8/15/2013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3CF8E4-6432-4786-8C97-1F8D5AC01EA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381901-A031-4050-B827-FCE4C0D29BED}" type="datetime1">
              <a:rPr lang="en-US"/>
              <a:pPr>
                <a:defRPr/>
              </a:pPr>
              <a:t>8/15/2013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8F7FB0-5A6B-4984-AFCA-3861A525ED2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665518-44AE-45FA-81F7-869DCFE71AE8}" type="datetime1">
              <a:rPr lang="en-US"/>
              <a:pPr>
                <a:defRPr/>
              </a:pPr>
              <a:t>8/15/2013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04BC36-ECC4-4E14-8E4C-0FEC74BB1A1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327437-B8F1-48C8-8004-D1A8F09EA9A2}" type="datetime1">
              <a:rPr lang="en-US"/>
              <a:pPr>
                <a:defRPr/>
              </a:pPr>
              <a:t>8/15/2013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453AF3-E02F-4DE0-BE7B-7EF9DE66545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25B441-22D0-4C2B-A5A4-CFCD7DA173C7}" type="datetime1">
              <a:rPr lang="en-US"/>
              <a:pPr>
                <a:defRPr/>
              </a:pPr>
              <a:t>8/15/2013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E1F70-5B07-4805-91DE-7D85CC8ECAB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602AAF-0568-4DFE-945E-502C26B2A096}" type="datetime1">
              <a:rPr lang="en-US"/>
              <a:pPr>
                <a:defRPr/>
              </a:pPr>
              <a:t>8/15/2013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160A4D-E3C8-427A-B1D4-DA6BB420A4B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gradFill rotWithShape="0">
          <a:gsLst>
            <a:gs pos="0">
              <a:schemeClr val="bg1"/>
            </a:gs>
            <a:gs pos="100000">
              <a:schemeClr val="bg1">
                <a:gamma/>
                <a:tint val="39216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7"/>
          <p:cNvGrpSpPr>
            <a:grpSpLocks/>
          </p:cNvGrpSpPr>
          <p:nvPr/>
        </p:nvGrpSpPr>
        <p:grpSpPr bwMode="auto">
          <a:xfrm>
            <a:off x="-15875" y="-15875"/>
            <a:ext cx="9185275" cy="6410325"/>
            <a:chOff x="-9" y="-9"/>
            <a:chExt cx="5778" cy="4038"/>
          </a:xfrm>
        </p:grpSpPr>
        <p:sp>
          <p:nvSpPr>
            <p:cNvPr id="1032" name="Freeform 8" descr="Small grid"/>
            <p:cNvSpPr>
              <a:spLocks/>
            </p:cNvSpPr>
            <p:nvPr userDrawn="1"/>
          </p:nvSpPr>
          <p:spPr bwMode="white">
            <a:xfrm>
              <a:off x="-9" y="-9"/>
              <a:ext cx="5769" cy="4029"/>
            </a:xfrm>
            <a:custGeom>
              <a:avLst/>
              <a:gdLst/>
              <a:ahLst/>
              <a:cxnLst>
                <a:cxn ang="0">
                  <a:pos x="0" y="3392"/>
                </a:cxn>
                <a:cxn ang="0">
                  <a:pos x="1978" y="3972"/>
                </a:cxn>
                <a:cxn ang="0">
                  <a:pos x="5769" y="2953"/>
                </a:cxn>
                <a:cxn ang="0">
                  <a:pos x="5769" y="0"/>
                </a:cxn>
                <a:cxn ang="0">
                  <a:pos x="9" y="9"/>
                </a:cxn>
                <a:cxn ang="0">
                  <a:pos x="15" y="19"/>
                </a:cxn>
                <a:cxn ang="0">
                  <a:pos x="0" y="3392"/>
                </a:cxn>
              </a:cxnLst>
              <a:rect l="0" t="0" r="r" b="b"/>
              <a:pathLst>
                <a:path w="5769" h="4029">
                  <a:moveTo>
                    <a:pt x="0" y="3392"/>
                  </a:moveTo>
                  <a:cubicBezTo>
                    <a:pt x="70" y="3461"/>
                    <a:pt x="642" y="3914"/>
                    <a:pt x="1978" y="3972"/>
                  </a:cubicBezTo>
                  <a:cubicBezTo>
                    <a:pt x="3313" y="4029"/>
                    <a:pt x="5398" y="3277"/>
                    <a:pt x="5769" y="2953"/>
                  </a:cubicBezTo>
                  <a:lnTo>
                    <a:pt x="5769" y="0"/>
                  </a:lnTo>
                  <a:lnTo>
                    <a:pt x="9" y="9"/>
                  </a:lnTo>
                  <a:lnTo>
                    <a:pt x="15" y="19"/>
                  </a:lnTo>
                  <a:lnTo>
                    <a:pt x="0" y="3392"/>
                  </a:lnTo>
                  <a:close/>
                </a:path>
              </a:pathLst>
            </a:custGeom>
            <a:pattFill prst="smGrid">
              <a:fgClr>
                <a:schemeClr val="bg1"/>
              </a:fgClr>
              <a:bgClr>
                <a:srgbClr val="003D7B"/>
              </a:bgClr>
            </a:patt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033" name="Freeform 9"/>
            <p:cNvSpPr>
              <a:spLocks/>
            </p:cNvSpPr>
            <p:nvPr userDrawn="1"/>
          </p:nvSpPr>
          <p:spPr bwMode="white">
            <a:xfrm>
              <a:off x="0" y="0"/>
              <a:ext cx="5769" cy="4029"/>
            </a:xfrm>
            <a:custGeom>
              <a:avLst/>
              <a:gdLst/>
              <a:ahLst/>
              <a:cxnLst>
                <a:cxn ang="0">
                  <a:pos x="0" y="3392"/>
                </a:cxn>
                <a:cxn ang="0">
                  <a:pos x="1978" y="3972"/>
                </a:cxn>
                <a:cxn ang="0">
                  <a:pos x="5769" y="2953"/>
                </a:cxn>
                <a:cxn ang="0">
                  <a:pos x="5769" y="0"/>
                </a:cxn>
                <a:cxn ang="0">
                  <a:pos x="9" y="9"/>
                </a:cxn>
                <a:cxn ang="0">
                  <a:pos x="15" y="19"/>
                </a:cxn>
                <a:cxn ang="0">
                  <a:pos x="0" y="3392"/>
                </a:cxn>
              </a:cxnLst>
              <a:rect l="0" t="0" r="r" b="b"/>
              <a:pathLst>
                <a:path w="5769" h="4029">
                  <a:moveTo>
                    <a:pt x="0" y="3392"/>
                  </a:moveTo>
                  <a:cubicBezTo>
                    <a:pt x="70" y="3461"/>
                    <a:pt x="642" y="3914"/>
                    <a:pt x="1978" y="3972"/>
                  </a:cubicBezTo>
                  <a:cubicBezTo>
                    <a:pt x="3313" y="4029"/>
                    <a:pt x="5398" y="3277"/>
                    <a:pt x="5769" y="2953"/>
                  </a:cubicBezTo>
                  <a:lnTo>
                    <a:pt x="5769" y="0"/>
                  </a:lnTo>
                  <a:lnTo>
                    <a:pt x="9" y="9"/>
                  </a:lnTo>
                  <a:lnTo>
                    <a:pt x="15" y="19"/>
                  </a:lnTo>
                  <a:lnTo>
                    <a:pt x="0" y="339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  <a:alpha val="46001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</p:grpSp>
      <p:sp>
        <p:nvSpPr>
          <p:cNvPr id="1034" name="Freeform 10"/>
          <p:cNvSpPr>
            <a:spLocks/>
          </p:cNvSpPr>
          <p:nvPr/>
        </p:nvSpPr>
        <p:spPr bwMode="gray">
          <a:xfrm>
            <a:off x="-15875" y="5281613"/>
            <a:ext cx="9169400" cy="1601787"/>
          </a:xfrm>
          <a:custGeom>
            <a:avLst/>
            <a:gdLst/>
            <a:ahLst/>
            <a:cxnLst>
              <a:cxn ang="0">
                <a:pos x="9" y="426"/>
              </a:cxn>
              <a:cxn ang="0">
                <a:pos x="1774" y="710"/>
              </a:cxn>
              <a:cxn ang="0">
                <a:pos x="5778" y="0"/>
              </a:cxn>
              <a:cxn ang="0">
                <a:pos x="5773" y="1009"/>
              </a:cxn>
              <a:cxn ang="0">
                <a:pos x="0" y="1007"/>
              </a:cxn>
              <a:cxn ang="0">
                <a:pos x="9" y="426"/>
              </a:cxn>
            </a:cxnLst>
            <a:rect l="0" t="0" r="r" b="b"/>
            <a:pathLst>
              <a:path w="5778" h="1009">
                <a:moveTo>
                  <a:pt x="9" y="426"/>
                </a:moveTo>
                <a:cubicBezTo>
                  <a:pt x="27" y="400"/>
                  <a:pt x="759" y="661"/>
                  <a:pt x="1774" y="710"/>
                </a:cubicBezTo>
                <a:cubicBezTo>
                  <a:pt x="2789" y="758"/>
                  <a:pt x="4178" y="622"/>
                  <a:pt x="5778" y="0"/>
                </a:cubicBezTo>
                <a:lnTo>
                  <a:pt x="5773" y="1009"/>
                </a:lnTo>
                <a:lnTo>
                  <a:pt x="0" y="1007"/>
                </a:lnTo>
                <a:lnTo>
                  <a:pt x="9" y="426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chemeClr val="hlink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868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45791" dir="3378596" algn="ctr" rotWithShape="0">
              <a:srgbClr val="000000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white">
          <a:xfrm>
            <a:off x="457200" y="6477000"/>
            <a:ext cx="213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fld id="{FC1B34C1-B2D3-4582-A8B3-14D4AEA145AD}" type="datetime1">
              <a:rPr lang="en-US"/>
              <a:pPr>
                <a:defRPr/>
              </a:pPr>
              <a:t>8/15/2013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white">
          <a:xfrm>
            <a:off x="3124200" y="6477000"/>
            <a:ext cx="2895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white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BC4DF19E-B722-41B4-B2CC-EAF5D07BDA0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59" r:id="rId1"/>
    <p:sldLayoutId id="2147483747" r:id="rId2"/>
    <p:sldLayoutId id="2147483748" r:id="rId3"/>
    <p:sldLayoutId id="2147483749" r:id="rId4"/>
    <p:sldLayoutId id="2147483750" r:id="rId5"/>
    <p:sldLayoutId id="2147483751" r:id="rId6"/>
    <p:sldLayoutId id="2147483752" r:id="rId7"/>
    <p:sldLayoutId id="2147483753" r:id="rId8"/>
    <p:sldLayoutId id="2147483754" r:id="rId9"/>
    <p:sldLayoutId id="2147483755" r:id="rId10"/>
    <p:sldLayoutId id="2147483756" r:id="rId11"/>
    <p:sldLayoutId id="2147483757" r:id="rId12"/>
    <p:sldLayoutId id="2147483758" r:id="rId13"/>
  </p:sldLayoutIdLst>
  <p:transition/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 b="1" i="1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 b="1" i="1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 b="1" i="1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 b="1" i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0.png"/><Relationship Id="rId3" Type="http://schemas.openxmlformats.org/officeDocument/2006/relationships/image" Target="../media/image3.jpeg"/><Relationship Id="rId7" Type="http://schemas.openxmlformats.org/officeDocument/2006/relationships/image" Target="../media/image6.jpeg"/><Relationship Id="rId12" Type="http://schemas.openxmlformats.org/officeDocument/2006/relationships/hyperlink" Target="http://www.ethicalmarkets.com/2013/06/17/community-wealth-org-newsletter-raising-student-voices-student-action-for-university-community-investment/" TargetMode="External"/><Relationship Id="rId2" Type="http://schemas.openxmlformats.org/officeDocument/2006/relationships/hyperlink" Target="http://www.shutterstock.com/pic-78354121/stock-photo-cap-and-cords-on-books-achievement-and-education-symbols.html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11" Type="http://schemas.openxmlformats.org/officeDocument/2006/relationships/image" Target="../media/image9.jpeg"/><Relationship Id="rId5" Type="http://schemas.openxmlformats.org/officeDocument/2006/relationships/hyperlink" Target="http://westcentralcounselors.wordpress.com/" TargetMode="External"/><Relationship Id="rId15" Type="http://schemas.openxmlformats.org/officeDocument/2006/relationships/image" Target="../media/image11.png"/><Relationship Id="rId10" Type="http://schemas.openxmlformats.org/officeDocument/2006/relationships/hyperlink" Target="http://www.google.com/url?sa=i&amp;rct=j&amp;q=&amp;esrc=s&amp;frm=1&amp;source=images&amp;cd=&amp;docid=DkoYfRG9NhAwmM&amp;tbnid=MJC9qxsu6-p8_M:&amp;ved=0CAUQjRw&amp;url=http://www.tesd.net/site/default.aspx?pageid=131&amp;ei=47feUf3xOI75qAHeh4DoCQ&amp;bvm=bv.48705608,d.aWc&amp;psig=AFQjCNGn8yStkzPuTTUF7BGVux4ZIICD7g&amp;ust=1373636868861287" TargetMode="External"/><Relationship Id="rId4" Type="http://schemas.openxmlformats.org/officeDocument/2006/relationships/image" Target="../media/image4.jpeg"/><Relationship Id="rId9" Type="http://schemas.openxmlformats.org/officeDocument/2006/relationships/image" Target="../media/image8.jpeg"/><Relationship Id="rId14" Type="http://schemas.openxmlformats.org/officeDocument/2006/relationships/hyperlink" Target="http://www.productivity501.com/excellence-perfection-vs-efficiency/504/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blrspweb01/education/K12/Pages/InitiativesAndReports.aspx?catId=23" TargetMode="Externa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5800" y="1524000"/>
            <a:ext cx="7467600" cy="3886200"/>
          </a:xfrm>
        </p:spPr>
        <p:txBody>
          <a:bodyPr/>
          <a:lstStyle/>
          <a:p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An Overview of Methodologies of Assessing </a:t>
            </a:r>
            <a:br>
              <a:rPr lang="en-US" dirty="0" smtClean="0"/>
            </a:br>
            <a:r>
              <a:rPr lang="en-US" dirty="0" smtClean="0"/>
              <a:t>Educational Adequacy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 bwMode="auto">
          <a:xfrm>
            <a:off x="1524000" y="4800600"/>
            <a:ext cx="510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53882" dir="2700000" algn="ctr" rotWithShape="0">
              <a:srgbClr val="000000"/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 sz="3200" b="1" i="1" kern="0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algn="ctr">
              <a:defRPr/>
            </a:pPr>
            <a:endParaRPr lang="en-US" sz="3200" b="1" i="1" kern="0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algn="ctr">
              <a:defRPr/>
            </a:pPr>
            <a:endParaRPr lang="en-US" sz="3200" b="1" i="1" kern="0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algn="ctr">
              <a:defRPr/>
            </a:pPr>
            <a:r>
              <a:rPr lang="en-US" sz="3200" b="1" i="1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August 20, 2013</a:t>
            </a:r>
            <a:endParaRPr lang="en-US" sz="3200" b="1" i="1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6200" y="6400800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2014 Adequacy</a:t>
            </a:r>
            <a:endParaRPr lang="en-US" dirty="0"/>
          </a:p>
        </p:txBody>
      </p:sp>
      <p:pic>
        <p:nvPicPr>
          <p:cNvPr id="5" name="Picture 78" descr="PPT header ar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1113" y="0"/>
            <a:ext cx="9155113" cy="158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Box 79"/>
          <p:cNvSpPr txBox="1">
            <a:spLocks noChangeArrowheads="1"/>
          </p:cNvSpPr>
          <p:nvPr/>
        </p:nvSpPr>
        <p:spPr bwMode="auto">
          <a:xfrm>
            <a:off x="1600200" y="685800"/>
            <a:ext cx="5791200" cy="86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 b="1" dirty="0"/>
              <a:t>Bureau of Legislative Research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b="1" dirty="0"/>
              <a:t>Policy Analysis &amp; Research Section</a:t>
            </a:r>
          </a:p>
        </p:txBody>
      </p:sp>
    </p:spTree>
  </p:cSld>
  <p:clrMapOvr>
    <a:masterClrMapping/>
  </p:clrMapOvr>
  <p:transition advTm="11935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7E253F6-6EB1-4C13-B8A5-922A5C29D26E}" type="slidenum">
              <a:rPr lang="en-US" smtClean="0"/>
              <a:pPr/>
              <a:t>10</a:t>
            </a:fld>
            <a:endParaRPr lang="en-US" dirty="0" smtClean="0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/>
              <a:t>Successful Schools Model</a:t>
            </a:r>
          </a:p>
        </p:txBody>
      </p:sp>
      <p:sp>
        <p:nvSpPr>
          <p:cNvPr id="13318" name="AutoShape 6"/>
          <p:cNvSpPr>
            <a:spLocks noChangeArrowheads="1"/>
          </p:cNvSpPr>
          <p:nvPr/>
        </p:nvSpPr>
        <p:spPr bwMode="gray">
          <a:xfrm>
            <a:off x="0" y="609600"/>
            <a:ext cx="9144000" cy="1676400"/>
          </a:xfrm>
          <a:prstGeom prst="roundRect">
            <a:avLst>
              <a:gd name="adj" fmla="val 49106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r>
              <a:rPr lang="en-US" sz="2000" dirty="0" smtClean="0">
                <a:solidFill>
                  <a:srgbClr val="000000"/>
                </a:solidFill>
              </a:rPr>
              <a:t>The fundamental premise of the </a:t>
            </a:r>
            <a:r>
              <a:rPr lang="en-US" sz="2000" i="1" dirty="0" smtClean="0">
                <a:solidFill>
                  <a:srgbClr val="000000"/>
                </a:solidFill>
              </a:rPr>
              <a:t>successful schools </a:t>
            </a:r>
            <a:r>
              <a:rPr lang="en-US" sz="2000" dirty="0" smtClean="0">
                <a:solidFill>
                  <a:srgbClr val="000000"/>
                </a:solidFill>
              </a:rPr>
              <a:t>approach is that it is </a:t>
            </a:r>
          </a:p>
          <a:p>
            <a:r>
              <a:rPr lang="en-US" sz="2000" dirty="0" smtClean="0">
                <a:solidFill>
                  <a:srgbClr val="000000"/>
                </a:solidFill>
              </a:rPr>
              <a:t>possible to determine an adequate base cost level by examining the basic </a:t>
            </a:r>
          </a:p>
          <a:p>
            <a:r>
              <a:rPr lang="en-US" sz="2000" dirty="0" smtClean="0">
                <a:solidFill>
                  <a:srgbClr val="000000"/>
                </a:solidFill>
              </a:rPr>
              <a:t>spending of successful school districts.</a:t>
            </a:r>
            <a:r>
              <a:rPr lang="en-US" sz="2000" dirty="0" smtClean="0"/>
              <a:t> </a:t>
            </a:r>
            <a:r>
              <a:rPr lang="en-US" sz="2000" dirty="0" smtClean="0">
                <a:solidFill>
                  <a:srgbClr val="000000"/>
                </a:solidFill>
              </a:rPr>
              <a:t>The </a:t>
            </a:r>
            <a:r>
              <a:rPr lang="en-US" sz="2000" i="1" dirty="0" smtClean="0">
                <a:solidFill>
                  <a:srgbClr val="000000"/>
                </a:solidFill>
              </a:rPr>
              <a:t>successful schools</a:t>
            </a:r>
            <a:r>
              <a:rPr lang="en-US" sz="2000" dirty="0" smtClean="0">
                <a:solidFill>
                  <a:srgbClr val="000000"/>
                </a:solidFill>
              </a:rPr>
              <a:t> method </a:t>
            </a:r>
          </a:p>
          <a:p>
            <a:r>
              <a:rPr lang="en-US" sz="2000" dirty="0" smtClean="0">
                <a:solidFill>
                  <a:srgbClr val="000000"/>
                </a:solidFill>
              </a:rPr>
              <a:t>begins by identifying a subset of the schools in a state that are effective at </a:t>
            </a:r>
          </a:p>
          <a:p>
            <a:r>
              <a:rPr lang="en-US" sz="2000" dirty="0" smtClean="0">
                <a:solidFill>
                  <a:srgbClr val="000000"/>
                </a:solidFill>
              </a:rPr>
              <a:t>meeting educational goals concerning student performance. </a:t>
            </a:r>
            <a:endParaRPr lang="en-US" sz="2000" i="1" dirty="0" smtClean="0">
              <a:solidFill>
                <a:srgbClr val="000000"/>
              </a:solidFill>
            </a:endParaRPr>
          </a:p>
        </p:txBody>
      </p:sp>
      <p:sp>
        <p:nvSpPr>
          <p:cNvPr id="13319" name="AutoShape 7"/>
          <p:cNvSpPr>
            <a:spLocks noChangeArrowheads="1"/>
          </p:cNvSpPr>
          <p:nvPr/>
        </p:nvSpPr>
        <p:spPr bwMode="gray">
          <a:xfrm>
            <a:off x="0" y="2362200"/>
            <a:ext cx="9144000" cy="1295400"/>
          </a:xfrm>
          <a:prstGeom prst="roundRect">
            <a:avLst>
              <a:gd name="adj" fmla="val 49106"/>
            </a:avLst>
          </a:prstGeom>
          <a:gradFill rotWithShape="1">
            <a:gsLst>
              <a:gs pos="0">
                <a:schemeClr val="accent2">
                  <a:gamma/>
                  <a:shade val="46275"/>
                  <a:invGamma/>
                </a:schemeClr>
              </a:gs>
              <a:gs pos="5000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marL="457200" indent="-457200">
              <a:defRPr/>
            </a:pPr>
            <a:r>
              <a:rPr lang="en-US" sz="2000" dirty="0" smtClean="0"/>
              <a:t>After agreement is reached on what constitutes a successful school, schools </a:t>
            </a:r>
          </a:p>
          <a:p>
            <a:pPr marL="457200" indent="-457200">
              <a:defRPr/>
            </a:pPr>
            <a:r>
              <a:rPr lang="en-US" sz="2000" dirty="0" smtClean="0"/>
              <a:t>meeting the criteria are identified, and current expenditures for resources of </a:t>
            </a:r>
          </a:p>
          <a:p>
            <a:pPr marL="457200" indent="-457200">
              <a:defRPr/>
            </a:pPr>
            <a:r>
              <a:rPr lang="en-US" sz="2000" dirty="0" smtClean="0"/>
              <a:t>these schools are calculated. </a:t>
            </a:r>
          </a:p>
        </p:txBody>
      </p:sp>
      <p:sp>
        <p:nvSpPr>
          <p:cNvPr id="7" name="AutoShape 8"/>
          <p:cNvSpPr>
            <a:spLocks noChangeArrowheads="1"/>
          </p:cNvSpPr>
          <p:nvPr/>
        </p:nvSpPr>
        <p:spPr bwMode="gray">
          <a:xfrm>
            <a:off x="0" y="3657600"/>
            <a:ext cx="9128760" cy="1447800"/>
          </a:xfrm>
          <a:prstGeom prst="roundRect">
            <a:avLst>
              <a:gd name="adj" fmla="val 49106"/>
            </a:avLst>
          </a:prstGeom>
          <a:solidFill>
            <a:srgbClr val="92D050"/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marL="457200" indent="-457200">
              <a:defRPr/>
            </a:pPr>
            <a:endParaRPr lang="en-US" sz="2000" dirty="0" smtClean="0">
              <a:solidFill>
                <a:srgbClr val="000000"/>
              </a:solidFill>
            </a:endParaRPr>
          </a:p>
          <a:p>
            <a:pPr marL="457200" indent="-457200">
              <a:defRPr/>
            </a:pPr>
            <a:r>
              <a:rPr lang="en-US" sz="2000" dirty="0" smtClean="0">
                <a:solidFill>
                  <a:srgbClr val="000000"/>
                </a:solidFill>
              </a:rPr>
              <a:t>The average expenditure of these schools, or some percentage thereof, is </a:t>
            </a:r>
          </a:p>
          <a:p>
            <a:pPr marL="457200" indent="-457200">
              <a:defRPr/>
            </a:pPr>
            <a:r>
              <a:rPr lang="en-US" sz="2000" dirty="0" smtClean="0">
                <a:solidFill>
                  <a:srgbClr val="000000"/>
                </a:solidFill>
              </a:rPr>
              <a:t>established  as sufficient for providing an adequate education. Expenditure </a:t>
            </a:r>
          </a:p>
          <a:p>
            <a:pPr marL="457200" indent="-457200">
              <a:defRPr/>
            </a:pPr>
            <a:r>
              <a:rPr lang="en-US" sz="2000" dirty="0" smtClean="0">
                <a:solidFill>
                  <a:srgbClr val="000000"/>
                </a:solidFill>
              </a:rPr>
              <a:t>data identify how dollars are spent, and spending patterns are used to </a:t>
            </a:r>
          </a:p>
          <a:p>
            <a:pPr marL="457200" indent="-457200">
              <a:defRPr/>
            </a:pPr>
            <a:r>
              <a:rPr lang="en-US" sz="2000" dirty="0" smtClean="0">
                <a:solidFill>
                  <a:srgbClr val="000000"/>
                </a:solidFill>
              </a:rPr>
              <a:t>establish resource allocation plans to provide an adequate education.</a:t>
            </a:r>
          </a:p>
          <a:p>
            <a:pPr marL="457200" indent="-457200">
              <a:defRPr/>
            </a:pPr>
            <a:endParaRPr lang="en-US" sz="2000" dirty="0" smtClean="0">
              <a:solidFill>
                <a:srgbClr val="000000"/>
              </a:solidFill>
            </a:endParaRPr>
          </a:p>
        </p:txBody>
      </p:sp>
      <p:sp>
        <p:nvSpPr>
          <p:cNvPr id="9" name="AutoShape 7"/>
          <p:cNvSpPr>
            <a:spLocks noChangeArrowheads="1"/>
          </p:cNvSpPr>
          <p:nvPr/>
        </p:nvSpPr>
        <p:spPr bwMode="gray">
          <a:xfrm>
            <a:off x="0" y="5105400"/>
            <a:ext cx="9144000" cy="1600200"/>
          </a:xfrm>
          <a:prstGeom prst="roundRect">
            <a:avLst>
              <a:gd name="adj" fmla="val 49106"/>
            </a:avLst>
          </a:prstGeom>
          <a:solidFill>
            <a:schemeClr val="accent5">
              <a:lumMod val="75000"/>
            </a:schemeClr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marL="457200" indent="-457200">
              <a:defRPr/>
            </a:pPr>
            <a:r>
              <a:rPr lang="en-US" sz="2000" dirty="0" smtClean="0">
                <a:solidFill>
                  <a:srgbClr val="000000"/>
                </a:solidFill>
              </a:rPr>
              <a:t>To assess differences in resource allocation between successful and </a:t>
            </a:r>
          </a:p>
          <a:p>
            <a:pPr marL="457200" indent="-457200">
              <a:defRPr/>
            </a:pPr>
            <a:r>
              <a:rPr lang="en-US" sz="2000" dirty="0" smtClean="0">
                <a:solidFill>
                  <a:srgbClr val="000000"/>
                </a:solidFill>
              </a:rPr>
              <a:t>comparison schools, researchers use regression statistics to examine how </a:t>
            </a:r>
          </a:p>
          <a:p>
            <a:pPr marL="457200" indent="-457200">
              <a:defRPr/>
            </a:pPr>
            <a:r>
              <a:rPr lang="en-US" sz="2000" dirty="0" smtClean="0">
                <a:solidFill>
                  <a:srgbClr val="000000"/>
                </a:solidFill>
              </a:rPr>
              <a:t>well resource expenditures and student and district characteristics predict </a:t>
            </a:r>
          </a:p>
          <a:p>
            <a:pPr marL="457200" indent="-457200">
              <a:defRPr/>
            </a:pPr>
            <a:r>
              <a:rPr lang="en-US" sz="2000" dirty="0" smtClean="0">
                <a:solidFill>
                  <a:srgbClr val="000000"/>
                </a:solidFill>
              </a:rPr>
              <a:t>achievement.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8" grpId="0" animBg="1"/>
      <p:bldP spid="13319" grpId="0" animBg="1"/>
      <p:bldP spid="7" grpId="0" animBg="1"/>
      <p:bldP spid="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7E253F6-6EB1-4C13-B8A5-922A5C29D26E}" type="slidenum">
              <a:rPr lang="en-US" smtClean="0"/>
              <a:pPr/>
              <a:t>11</a:t>
            </a:fld>
            <a:endParaRPr lang="en-US" dirty="0" smtClean="0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/>
              <a:t>Critique of Successful Schools Model</a:t>
            </a:r>
          </a:p>
        </p:txBody>
      </p:sp>
      <p:sp>
        <p:nvSpPr>
          <p:cNvPr id="13318" name="AutoShape 6"/>
          <p:cNvSpPr>
            <a:spLocks noChangeArrowheads="1"/>
          </p:cNvSpPr>
          <p:nvPr/>
        </p:nvSpPr>
        <p:spPr bwMode="gray">
          <a:xfrm>
            <a:off x="0" y="685800"/>
            <a:ext cx="9144000" cy="1447800"/>
          </a:xfrm>
          <a:prstGeom prst="roundRect">
            <a:avLst>
              <a:gd name="adj" fmla="val 49106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r>
              <a:rPr lang="en-US" sz="2000" dirty="0" smtClean="0">
                <a:solidFill>
                  <a:srgbClr val="000000"/>
                </a:solidFill>
              </a:rPr>
              <a:t>The regression analyses provide estimates of the impact of resources on </a:t>
            </a:r>
          </a:p>
          <a:p>
            <a:r>
              <a:rPr lang="en-US" sz="2000" dirty="0" smtClean="0">
                <a:solidFill>
                  <a:srgbClr val="000000"/>
                </a:solidFill>
              </a:rPr>
              <a:t>achievement, after considering the effects (or influences) of student and </a:t>
            </a:r>
          </a:p>
          <a:p>
            <a:r>
              <a:rPr lang="en-US" sz="2000" dirty="0" smtClean="0">
                <a:solidFill>
                  <a:srgbClr val="000000"/>
                </a:solidFill>
              </a:rPr>
              <a:t>district characteristics.  The results of the regression analyses are used to </a:t>
            </a:r>
          </a:p>
          <a:p>
            <a:r>
              <a:rPr lang="en-US" sz="2000" dirty="0" smtClean="0">
                <a:solidFill>
                  <a:srgbClr val="000000"/>
                </a:solidFill>
              </a:rPr>
              <a:t>devise resource allocation plans.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13319" name="AutoShape 7"/>
          <p:cNvSpPr>
            <a:spLocks noChangeArrowheads="1"/>
          </p:cNvSpPr>
          <p:nvPr/>
        </p:nvSpPr>
        <p:spPr bwMode="gray">
          <a:xfrm>
            <a:off x="0" y="2133600"/>
            <a:ext cx="9144000" cy="1447800"/>
          </a:xfrm>
          <a:prstGeom prst="roundRect">
            <a:avLst>
              <a:gd name="adj" fmla="val 49106"/>
            </a:avLst>
          </a:prstGeom>
          <a:gradFill rotWithShape="1">
            <a:gsLst>
              <a:gs pos="0">
                <a:schemeClr val="accent2">
                  <a:gamma/>
                  <a:shade val="46275"/>
                  <a:invGamma/>
                </a:schemeClr>
              </a:gs>
              <a:gs pos="5000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marL="457200" indent="-457200">
              <a:defRPr/>
            </a:pPr>
            <a:r>
              <a:rPr lang="en-US" sz="2000" dirty="0" smtClean="0"/>
              <a:t>The most salient strength of the </a:t>
            </a:r>
            <a:r>
              <a:rPr lang="en-US" sz="2000" i="1" dirty="0" smtClean="0"/>
              <a:t>successful schools</a:t>
            </a:r>
            <a:r>
              <a:rPr lang="en-US" sz="2000" dirty="0" smtClean="0"/>
              <a:t> model is the intuitively </a:t>
            </a:r>
          </a:p>
          <a:p>
            <a:pPr marL="457200" indent="-457200">
              <a:defRPr/>
            </a:pPr>
            <a:r>
              <a:rPr lang="en-US" sz="2000" dirty="0" smtClean="0"/>
              <a:t>appealing process of using the resource allocation of “successful schools” as </a:t>
            </a:r>
          </a:p>
          <a:p>
            <a:pPr marL="457200" indent="-457200">
              <a:defRPr/>
            </a:pPr>
            <a:r>
              <a:rPr lang="en-US" sz="2000" dirty="0" smtClean="0"/>
              <a:t>a model for other schools. </a:t>
            </a:r>
          </a:p>
        </p:txBody>
      </p:sp>
      <p:sp>
        <p:nvSpPr>
          <p:cNvPr id="13320" name="AutoShape 8"/>
          <p:cNvSpPr>
            <a:spLocks noChangeArrowheads="1"/>
          </p:cNvSpPr>
          <p:nvPr/>
        </p:nvSpPr>
        <p:spPr bwMode="gray">
          <a:xfrm>
            <a:off x="15240" y="3581400"/>
            <a:ext cx="9128760" cy="1600200"/>
          </a:xfrm>
          <a:prstGeom prst="roundRect">
            <a:avLst>
              <a:gd name="adj" fmla="val 49106"/>
            </a:avLst>
          </a:prstGeom>
          <a:gradFill rotWithShape="1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marL="457200" indent="-457200">
              <a:defRPr/>
            </a:pPr>
            <a:r>
              <a:rPr lang="en-US" sz="2000" dirty="0" smtClean="0"/>
              <a:t> </a:t>
            </a:r>
          </a:p>
          <a:p>
            <a:pPr marL="457200" indent="-457200">
              <a:defRPr/>
            </a:pPr>
            <a:r>
              <a:rPr lang="en-US" sz="2000" dirty="0" smtClean="0"/>
              <a:t>This apparent strength has also proved to be a limitation in practice because</a:t>
            </a:r>
          </a:p>
          <a:p>
            <a:pPr marL="457200" indent="-457200">
              <a:defRPr/>
            </a:pPr>
            <a:r>
              <a:rPr lang="en-US" sz="2000" dirty="0" smtClean="0"/>
              <a:t>evidence indicates that successful schools have different resource needs and</a:t>
            </a:r>
          </a:p>
          <a:p>
            <a:pPr marL="457200" indent="-457200">
              <a:defRPr/>
            </a:pPr>
            <a:r>
              <a:rPr lang="en-US" sz="2000" dirty="0" smtClean="0"/>
              <a:t>demographic characteristics than schools with high concentrations of poverty.</a:t>
            </a:r>
          </a:p>
          <a:p>
            <a:pPr marL="457200" indent="-457200">
              <a:defRPr/>
            </a:pPr>
            <a:endParaRPr lang="en-US" sz="2000" dirty="0" smtClean="0"/>
          </a:p>
        </p:txBody>
      </p:sp>
      <p:sp>
        <p:nvSpPr>
          <p:cNvPr id="7" name="AutoShape 8"/>
          <p:cNvSpPr>
            <a:spLocks noChangeArrowheads="1"/>
          </p:cNvSpPr>
          <p:nvPr/>
        </p:nvSpPr>
        <p:spPr bwMode="gray">
          <a:xfrm>
            <a:off x="0" y="5181600"/>
            <a:ext cx="9128760" cy="1524000"/>
          </a:xfrm>
          <a:prstGeom prst="roundRect">
            <a:avLst>
              <a:gd name="adj" fmla="val 49106"/>
            </a:avLst>
          </a:prstGeom>
          <a:solidFill>
            <a:schemeClr val="accent1">
              <a:lumMod val="60000"/>
              <a:lumOff val="40000"/>
            </a:schemeClr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marL="457200" indent="-457200">
              <a:defRPr/>
            </a:pPr>
            <a:r>
              <a:rPr lang="en-US" sz="2000" dirty="0" smtClean="0">
                <a:solidFill>
                  <a:srgbClr val="000000"/>
                </a:solidFill>
              </a:rPr>
              <a:t> </a:t>
            </a:r>
          </a:p>
          <a:p>
            <a:pPr marL="457200" indent="-457200">
              <a:defRPr/>
            </a:pPr>
            <a:r>
              <a:rPr lang="en-US" sz="2000" dirty="0" smtClean="0">
                <a:solidFill>
                  <a:srgbClr val="000000"/>
                </a:solidFill>
              </a:rPr>
              <a:t>Early studies attempted to address this disparity by identifying successful </a:t>
            </a:r>
          </a:p>
          <a:p>
            <a:pPr marL="457200" indent="-457200">
              <a:defRPr/>
            </a:pPr>
            <a:r>
              <a:rPr lang="en-US" sz="2000" dirty="0" smtClean="0">
                <a:solidFill>
                  <a:srgbClr val="000000"/>
                </a:solidFill>
              </a:rPr>
              <a:t>and unsuccessful schools within different demographic categories (or groups), </a:t>
            </a:r>
          </a:p>
          <a:p>
            <a:pPr marL="457200" indent="-457200">
              <a:defRPr/>
            </a:pPr>
            <a:r>
              <a:rPr lang="en-US" sz="2000" dirty="0" smtClean="0">
                <a:solidFill>
                  <a:srgbClr val="000000"/>
                </a:solidFill>
              </a:rPr>
              <a:t>such as high, middle, and low income schools. </a:t>
            </a:r>
          </a:p>
          <a:p>
            <a:pPr marL="457200" indent="-457200">
              <a:defRPr/>
            </a:pPr>
            <a:endParaRPr lang="en-US" sz="2000" dirty="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8" grpId="0" animBg="1"/>
      <p:bldP spid="13319" grpId="0" animBg="1"/>
      <p:bldP spid="13320" grpId="0" animBg="1"/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7E253F6-6EB1-4C13-B8A5-922A5C29D26E}" type="slidenum">
              <a:rPr lang="en-US" smtClean="0"/>
              <a:pPr/>
              <a:t>12</a:t>
            </a:fld>
            <a:endParaRPr lang="en-US" dirty="0" smtClean="0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/>
              <a:t>Critique of Successful Schools Model</a:t>
            </a:r>
          </a:p>
        </p:txBody>
      </p:sp>
      <p:sp>
        <p:nvSpPr>
          <p:cNvPr id="13318" name="AutoShape 6"/>
          <p:cNvSpPr>
            <a:spLocks noChangeArrowheads="1"/>
          </p:cNvSpPr>
          <p:nvPr/>
        </p:nvSpPr>
        <p:spPr bwMode="gray">
          <a:xfrm>
            <a:off x="0" y="685800"/>
            <a:ext cx="9144000" cy="1752600"/>
          </a:xfrm>
          <a:prstGeom prst="roundRect">
            <a:avLst>
              <a:gd name="adj" fmla="val 49106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r>
              <a:rPr lang="en-US" sz="2000" dirty="0" smtClean="0">
                <a:solidFill>
                  <a:srgbClr val="000000"/>
                </a:solidFill>
              </a:rPr>
              <a:t> </a:t>
            </a:r>
          </a:p>
          <a:p>
            <a:r>
              <a:rPr lang="en-US" sz="2000" dirty="0" smtClean="0">
                <a:solidFill>
                  <a:srgbClr val="000000"/>
                </a:solidFill>
              </a:rPr>
              <a:t>However, studies have found that there are too few successful schools with </a:t>
            </a:r>
          </a:p>
          <a:p>
            <a:r>
              <a:rPr lang="en-US" sz="2000" dirty="0" smtClean="0">
                <a:solidFill>
                  <a:srgbClr val="000000"/>
                </a:solidFill>
              </a:rPr>
              <a:t>high concentrations of poverty. More recent studies have addressed </a:t>
            </a:r>
          </a:p>
          <a:p>
            <a:r>
              <a:rPr lang="en-US" sz="2000" dirty="0" smtClean="0">
                <a:solidFill>
                  <a:srgbClr val="000000"/>
                </a:solidFill>
              </a:rPr>
              <a:t>demographic disparities by using sophisticated statistics that examine the </a:t>
            </a:r>
          </a:p>
          <a:p>
            <a:r>
              <a:rPr lang="en-US" sz="2000" dirty="0" smtClean="0">
                <a:solidFill>
                  <a:srgbClr val="000000"/>
                </a:solidFill>
              </a:rPr>
              <a:t>relationship between resources and achievement, after adjusting for student</a:t>
            </a:r>
          </a:p>
          <a:p>
            <a:r>
              <a:rPr lang="en-US" sz="2000" dirty="0" smtClean="0">
                <a:solidFill>
                  <a:srgbClr val="000000"/>
                </a:solidFill>
              </a:rPr>
              <a:t>and district demographic characteristics.</a:t>
            </a:r>
          </a:p>
          <a:p>
            <a:endParaRPr lang="en-US" sz="2000" dirty="0" smtClean="0">
              <a:solidFill>
                <a:srgbClr val="000000"/>
              </a:solidFill>
            </a:endParaRPr>
          </a:p>
        </p:txBody>
      </p:sp>
      <p:sp>
        <p:nvSpPr>
          <p:cNvPr id="13319" name="AutoShape 7"/>
          <p:cNvSpPr>
            <a:spLocks noChangeArrowheads="1"/>
          </p:cNvSpPr>
          <p:nvPr/>
        </p:nvSpPr>
        <p:spPr bwMode="gray">
          <a:xfrm>
            <a:off x="0" y="2438400"/>
            <a:ext cx="9144000" cy="1447800"/>
          </a:xfrm>
          <a:prstGeom prst="roundRect">
            <a:avLst>
              <a:gd name="adj" fmla="val 49106"/>
            </a:avLst>
          </a:prstGeom>
          <a:gradFill rotWithShape="1">
            <a:gsLst>
              <a:gs pos="0">
                <a:schemeClr val="accent2">
                  <a:gamma/>
                  <a:shade val="46275"/>
                  <a:invGamma/>
                </a:schemeClr>
              </a:gs>
              <a:gs pos="5000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r>
              <a:rPr lang="en-US" sz="2000" dirty="0" smtClean="0"/>
              <a:t> </a:t>
            </a:r>
          </a:p>
          <a:p>
            <a:r>
              <a:rPr lang="en-US" sz="2000" dirty="0" smtClean="0"/>
              <a:t>Despite sophisticated adjustments for demographics, resource allocation </a:t>
            </a:r>
          </a:p>
          <a:p>
            <a:r>
              <a:rPr lang="en-US" sz="2000" dirty="0" smtClean="0"/>
              <a:t>models in successful schools often are not useful for schools with high </a:t>
            </a:r>
          </a:p>
          <a:p>
            <a:r>
              <a:rPr lang="en-US" sz="2000" dirty="0" smtClean="0"/>
              <a:t>concentrations of poverty because of differences in resource needs.</a:t>
            </a:r>
          </a:p>
          <a:p>
            <a:pPr marL="457200" indent="-457200">
              <a:defRPr/>
            </a:pPr>
            <a:endParaRPr lang="en-US" sz="2000" dirty="0" smtClean="0"/>
          </a:p>
        </p:txBody>
      </p:sp>
      <p:sp>
        <p:nvSpPr>
          <p:cNvPr id="13320" name="AutoShape 8"/>
          <p:cNvSpPr>
            <a:spLocks noChangeArrowheads="1"/>
          </p:cNvSpPr>
          <p:nvPr/>
        </p:nvSpPr>
        <p:spPr bwMode="gray">
          <a:xfrm>
            <a:off x="15240" y="3886200"/>
            <a:ext cx="9128760" cy="1371600"/>
          </a:xfrm>
          <a:prstGeom prst="roundRect">
            <a:avLst>
              <a:gd name="adj" fmla="val 49106"/>
            </a:avLst>
          </a:prstGeom>
          <a:gradFill rotWithShape="1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marL="457200" indent="-457200">
              <a:defRPr/>
            </a:pPr>
            <a:r>
              <a:rPr lang="en-US" sz="2000" dirty="0" smtClean="0"/>
              <a:t> </a:t>
            </a:r>
          </a:p>
          <a:p>
            <a:pPr marL="457200" indent="-457200">
              <a:defRPr/>
            </a:pPr>
            <a:r>
              <a:rPr lang="en-US" sz="2000" dirty="0" smtClean="0"/>
              <a:t>For example, schools with high concentrations of poverty often are located</a:t>
            </a:r>
          </a:p>
          <a:p>
            <a:pPr marL="457200" indent="-457200">
              <a:defRPr/>
            </a:pPr>
            <a:r>
              <a:rPr lang="en-US" sz="2000" dirty="0" smtClean="0"/>
              <a:t>in communities that experience problems recruiting and retaining teachers, </a:t>
            </a:r>
          </a:p>
          <a:p>
            <a:pPr marL="457200" indent="-457200">
              <a:defRPr/>
            </a:pPr>
            <a:r>
              <a:rPr lang="en-US" sz="2000" dirty="0" smtClean="0"/>
              <a:t>especially in critical subject areas.</a:t>
            </a:r>
          </a:p>
          <a:p>
            <a:pPr marL="457200" indent="-457200">
              <a:defRPr/>
            </a:pPr>
            <a:endParaRPr lang="en-US" sz="2000" dirty="0" smtClean="0"/>
          </a:p>
        </p:txBody>
      </p:sp>
      <p:sp>
        <p:nvSpPr>
          <p:cNvPr id="7" name="AutoShape 8"/>
          <p:cNvSpPr>
            <a:spLocks noChangeArrowheads="1"/>
          </p:cNvSpPr>
          <p:nvPr/>
        </p:nvSpPr>
        <p:spPr bwMode="gray">
          <a:xfrm>
            <a:off x="15240" y="5257800"/>
            <a:ext cx="9128760" cy="1524000"/>
          </a:xfrm>
          <a:prstGeom prst="roundRect">
            <a:avLst>
              <a:gd name="adj" fmla="val 49106"/>
            </a:avLst>
          </a:prstGeom>
          <a:solidFill>
            <a:schemeClr val="accent1">
              <a:lumMod val="60000"/>
              <a:lumOff val="40000"/>
            </a:schemeClr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marL="457200" indent="-457200">
              <a:defRPr/>
            </a:pPr>
            <a:r>
              <a:rPr lang="en-US" sz="2000" dirty="0" smtClean="0">
                <a:solidFill>
                  <a:srgbClr val="000000"/>
                </a:solidFill>
              </a:rPr>
              <a:t>Furthermore, analyses of </a:t>
            </a:r>
            <a:r>
              <a:rPr lang="en-US" sz="2000" i="1" dirty="0" smtClean="0">
                <a:solidFill>
                  <a:srgbClr val="000000"/>
                </a:solidFill>
              </a:rPr>
              <a:t>successful schools </a:t>
            </a:r>
            <a:r>
              <a:rPr lang="en-US" sz="2000" dirty="0" smtClean="0">
                <a:solidFill>
                  <a:srgbClr val="000000"/>
                </a:solidFill>
              </a:rPr>
              <a:t>typically do not have data on </a:t>
            </a:r>
          </a:p>
          <a:p>
            <a:pPr marL="457200" indent="-457200">
              <a:defRPr/>
            </a:pPr>
            <a:r>
              <a:rPr lang="en-US" sz="2000" dirty="0" smtClean="0">
                <a:solidFill>
                  <a:srgbClr val="000000"/>
                </a:solidFill>
              </a:rPr>
              <a:t>factors that have been shown to make the difference between success and </a:t>
            </a:r>
          </a:p>
          <a:p>
            <a:pPr marL="457200" indent="-457200">
              <a:defRPr/>
            </a:pPr>
            <a:r>
              <a:rPr lang="en-US" sz="2000" dirty="0" smtClean="0">
                <a:solidFill>
                  <a:srgbClr val="000000"/>
                </a:solidFill>
              </a:rPr>
              <a:t>failure, such as quality teaching and leadership.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8" grpId="0" animBg="1"/>
      <p:bldP spid="13319" grpId="0" animBg="1"/>
      <p:bldP spid="13320" grpId="0" animBg="1"/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7E253F6-6EB1-4C13-B8A5-922A5C29D26E}" type="slidenum">
              <a:rPr lang="en-US" smtClean="0"/>
              <a:pPr/>
              <a:t>13</a:t>
            </a:fld>
            <a:endParaRPr lang="en-US" dirty="0" smtClean="0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/>
              <a:t>Cost Function (Statistical) Model</a:t>
            </a:r>
          </a:p>
        </p:txBody>
      </p:sp>
      <p:sp>
        <p:nvSpPr>
          <p:cNvPr id="13318" name="AutoShape 6"/>
          <p:cNvSpPr>
            <a:spLocks noChangeArrowheads="1"/>
          </p:cNvSpPr>
          <p:nvPr/>
        </p:nvSpPr>
        <p:spPr bwMode="gray">
          <a:xfrm>
            <a:off x="0" y="685800"/>
            <a:ext cx="9144000" cy="1066800"/>
          </a:xfrm>
          <a:prstGeom prst="roundRect">
            <a:avLst>
              <a:gd name="adj" fmla="val 49106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r>
              <a:rPr lang="en-US" sz="2000" dirty="0" smtClean="0">
                <a:solidFill>
                  <a:srgbClr val="000000"/>
                </a:solidFill>
              </a:rPr>
              <a:t>  </a:t>
            </a:r>
          </a:p>
          <a:p>
            <a:endParaRPr lang="en-US" sz="2000" dirty="0" smtClean="0">
              <a:solidFill>
                <a:srgbClr val="000000"/>
              </a:solidFill>
            </a:endParaRPr>
          </a:p>
          <a:p>
            <a:r>
              <a:rPr lang="en-US" sz="2000" dirty="0" smtClean="0">
                <a:solidFill>
                  <a:srgbClr val="000000"/>
                </a:solidFill>
              </a:rPr>
              <a:t>The cost function approach provides cost estimates of every resource needed </a:t>
            </a:r>
          </a:p>
          <a:p>
            <a:r>
              <a:rPr lang="en-US" sz="2000" dirty="0" smtClean="0">
                <a:solidFill>
                  <a:srgbClr val="000000"/>
                </a:solidFill>
              </a:rPr>
              <a:t>by </a:t>
            </a:r>
            <a:r>
              <a:rPr lang="en-US" sz="2000" b="1" u="sng" dirty="0" smtClean="0">
                <a:solidFill>
                  <a:srgbClr val="C00000"/>
                </a:solidFill>
              </a:rPr>
              <a:t>each</a:t>
            </a:r>
            <a:r>
              <a:rPr lang="en-US" sz="2000" dirty="0" smtClean="0">
                <a:solidFill>
                  <a:srgbClr val="000000"/>
                </a:solidFill>
              </a:rPr>
              <a:t> district to reach a particular performance standard.</a:t>
            </a:r>
          </a:p>
          <a:p>
            <a:r>
              <a:rPr lang="en-US" sz="2000" dirty="0" smtClean="0">
                <a:solidFill>
                  <a:srgbClr val="000000"/>
                </a:solidFill>
              </a:rPr>
              <a:t> </a:t>
            </a:r>
          </a:p>
          <a:p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13319" name="AutoShape 7"/>
          <p:cNvSpPr>
            <a:spLocks noChangeArrowheads="1"/>
          </p:cNvSpPr>
          <p:nvPr/>
        </p:nvSpPr>
        <p:spPr bwMode="gray">
          <a:xfrm>
            <a:off x="0" y="1752600"/>
            <a:ext cx="9144000" cy="1447800"/>
          </a:xfrm>
          <a:prstGeom prst="roundRect">
            <a:avLst>
              <a:gd name="adj" fmla="val 49106"/>
            </a:avLst>
          </a:prstGeom>
          <a:gradFill rotWithShape="1">
            <a:gsLst>
              <a:gs pos="0">
                <a:schemeClr val="accent2">
                  <a:gamma/>
                  <a:shade val="46275"/>
                  <a:invGamma/>
                </a:schemeClr>
              </a:gs>
              <a:gs pos="5000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r>
              <a:rPr lang="en-US" sz="2000" dirty="0" smtClean="0"/>
              <a:t> </a:t>
            </a:r>
          </a:p>
          <a:p>
            <a:r>
              <a:rPr lang="en-US" sz="2000" dirty="0" smtClean="0"/>
              <a:t>These estimates reply on clearly defined standards, accurate data, and </a:t>
            </a:r>
          </a:p>
          <a:p>
            <a:r>
              <a:rPr lang="en-US" sz="2000" dirty="0" smtClean="0"/>
              <a:t>systematic statistical adjustments for student and district characteristics that </a:t>
            </a:r>
          </a:p>
          <a:p>
            <a:r>
              <a:rPr lang="en-US" sz="2000" dirty="0" smtClean="0"/>
              <a:t>make the cost of achieving any given standard higher in some districts than in </a:t>
            </a:r>
          </a:p>
          <a:p>
            <a:r>
              <a:rPr lang="en-US" sz="2000" dirty="0" smtClean="0"/>
              <a:t>others.</a:t>
            </a:r>
          </a:p>
          <a:p>
            <a:pPr marL="457200" indent="-457200">
              <a:defRPr/>
            </a:pPr>
            <a:endParaRPr lang="en-US" sz="2000" dirty="0" smtClean="0"/>
          </a:p>
        </p:txBody>
      </p:sp>
      <p:sp>
        <p:nvSpPr>
          <p:cNvPr id="10" name="AutoShape 8"/>
          <p:cNvSpPr>
            <a:spLocks noChangeArrowheads="1"/>
          </p:cNvSpPr>
          <p:nvPr/>
        </p:nvSpPr>
        <p:spPr bwMode="gray">
          <a:xfrm>
            <a:off x="15240" y="3200400"/>
            <a:ext cx="9128760" cy="1143000"/>
          </a:xfrm>
          <a:prstGeom prst="roundRect">
            <a:avLst>
              <a:gd name="adj" fmla="val 49106"/>
            </a:avLst>
          </a:prstGeom>
          <a:solidFill>
            <a:schemeClr val="accent1">
              <a:lumMod val="60000"/>
              <a:lumOff val="40000"/>
            </a:schemeClr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marL="457200" indent="-457200">
              <a:defRPr/>
            </a:pPr>
            <a:r>
              <a:rPr lang="en-US" sz="2000" dirty="0" smtClean="0">
                <a:solidFill>
                  <a:srgbClr val="000000"/>
                </a:solidFill>
              </a:rPr>
              <a:t>A cost function statistical analysis systematically examines the relationships </a:t>
            </a:r>
          </a:p>
          <a:p>
            <a:pPr marL="457200" indent="-457200">
              <a:defRPr/>
            </a:pPr>
            <a:r>
              <a:rPr lang="en-US" sz="2000" dirty="0" smtClean="0">
                <a:solidFill>
                  <a:srgbClr val="000000"/>
                </a:solidFill>
              </a:rPr>
              <a:t>between resources (costs and staffing) and student achievement for </a:t>
            </a:r>
            <a:r>
              <a:rPr lang="en-US" sz="2000" b="1" u="sng" dirty="0" smtClean="0">
                <a:solidFill>
                  <a:srgbClr val="C00000"/>
                </a:solidFill>
              </a:rPr>
              <a:t>each</a:t>
            </a:r>
          </a:p>
          <a:p>
            <a:pPr marL="457200" indent="-457200">
              <a:defRPr/>
            </a:pPr>
            <a:r>
              <a:rPr lang="en-US" sz="2000" dirty="0" smtClean="0">
                <a:solidFill>
                  <a:srgbClr val="000000"/>
                </a:solidFill>
              </a:rPr>
              <a:t>school district based on its </a:t>
            </a:r>
            <a:r>
              <a:rPr lang="en-US" sz="2000" b="1" u="sng" dirty="0" smtClean="0">
                <a:solidFill>
                  <a:srgbClr val="C00000"/>
                </a:solidFill>
              </a:rPr>
              <a:t>particular</a:t>
            </a:r>
            <a:r>
              <a:rPr lang="en-US" sz="2000" dirty="0" smtClean="0">
                <a:solidFill>
                  <a:srgbClr val="C00000"/>
                </a:solidFill>
              </a:rPr>
              <a:t> </a:t>
            </a:r>
            <a:r>
              <a:rPr lang="en-US" sz="2000" dirty="0" smtClean="0">
                <a:solidFill>
                  <a:srgbClr val="000000"/>
                </a:solidFill>
              </a:rPr>
              <a:t>student and district characteristics.</a:t>
            </a:r>
          </a:p>
        </p:txBody>
      </p:sp>
      <p:sp>
        <p:nvSpPr>
          <p:cNvPr id="11" name="AutoShape 8"/>
          <p:cNvSpPr>
            <a:spLocks noChangeArrowheads="1"/>
          </p:cNvSpPr>
          <p:nvPr/>
        </p:nvSpPr>
        <p:spPr bwMode="gray">
          <a:xfrm>
            <a:off x="15240" y="4343400"/>
            <a:ext cx="9128760" cy="1295400"/>
          </a:xfrm>
          <a:prstGeom prst="roundRect">
            <a:avLst>
              <a:gd name="adj" fmla="val 49106"/>
            </a:avLst>
          </a:prstGeom>
          <a:solidFill>
            <a:srgbClr val="9FAA76"/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r>
              <a:rPr lang="en-US" sz="2000" dirty="0" smtClean="0">
                <a:solidFill>
                  <a:srgbClr val="000000"/>
                </a:solidFill>
              </a:rPr>
              <a:t>The statistical coefficients derived from regression statistics provide cost </a:t>
            </a:r>
          </a:p>
          <a:p>
            <a:r>
              <a:rPr lang="en-US" sz="2000" dirty="0" smtClean="0">
                <a:solidFill>
                  <a:srgbClr val="000000"/>
                </a:solidFill>
              </a:rPr>
              <a:t>estimates for every resource for each district, and these estimates indicate</a:t>
            </a:r>
          </a:p>
          <a:p>
            <a:r>
              <a:rPr lang="en-US" sz="2000" dirty="0" smtClean="0">
                <a:solidFill>
                  <a:srgbClr val="000000"/>
                </a:solidFill>
              </a:rPr>
              <a:t>the relative impact of each resource on student performance.</a:t>
            </a:r>
          </a:p>
        </p:txBody>
      </p:sp>
      <p:sp>
        <p:nvSpPr>
          <p:cNvPr id="12" name="AutoShape 8"/>
          <p:cNvSpPr>
            <a:spLocks noChangeArrowheads="1"/>
          </p:cNvSpPr>
          <p:nvPr/>
        </p:nvSpPr>
        <p:spPr bwMode="gray">
          <a:xfrm>
            <a:off x="15240" y="5638800"/>
            <a:ext cx="9128760" cy="1066800"/>
          </a:xfrm>
          <a:prstGeom prst="roundRect">
            <a:avLst>
              <a:gd name="adj" fmla="val 49106"/>
            </a:avLst>
          </a:prstGeom>
          <a:solidFill>
            <a:schemeClr val="accent5">
              <a:lumMod val="20000"/>
              <a:lumOff val="80000"/>
            </a:schemeClr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r>
              <a:rPr lang="en-US" sz="2000" dirty="0" smtClean="0">
                <a:solidFill>
                  <a:srgbClr val="000000"/>
                </a:solidFill>
              </a:rPr>
              <a:t>Finally, the statistical analysis indicates the amount of influence the resource</a:t>
            </a:r>
          </a:p>
          <a:p>
            <a:r>
              <a:rPr lang="en-US" sz="2000" dirty="0" smtClean="0">
                <a:solidFill>
                  <a:srgbClr val="000000"/>
                </a:solidFill>
              </a:rPr>
              <a:t>package (or Matrix) has on student achievement.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8" grpId="0" animBg="1"/>
      <p:bldP spid="13319" grpId="0" animBg="1"/>
      <p:bldP spid="10" grpId="0" animBg="1"/>
      <p:bldP spid="11" grpId="0" animBg="1"/>
      <p:bldP spid="1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image.shutterstock.com/display_pic_with_logo/449740/449740,1306891663,4/stock-photo-cap-and-cords-on-books-achievement-and-education-symbols-78354121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29400" y="2819400"/>
            <a:ext cx="1905000" cy="1447800"/>
          </a:xfrm>
          <a:prstGeom prst="rect">
            <a:avLst/>
          </a:prstGeom>
          <a:noFill/>
        </p:spPr>
      </p:pic>
      <p:pic>
        <p:nvPicPr>
          <p:cNvPr id="10" name="Picture 4" descr="http://1.bp.blogspot.com/_EvTR0jUildc/SxIavL4ILqI/AAAAAAAAA5g/rn4HLGhGfvo/s1600/TeacherAndStudent1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239000" y="1295400"/>
            <a:ext cx="1524000" cy="1117600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7010400" y="990600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Instructional Costs</a:t>
            </a:r>
            <a:endParaRPr lang="en-US" dirty="0"/>
          </a:p>
        </p:txBody>
      </p:sp>
      <p:pic>
        <p:nvPicPr>
          <p:cNvPr id="1032" name="Picture 8" descr="http://elon.amherst.k12.va.us/sites/default/files/School_Counselor_inage.jpg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181600" y="990600"/>
            <a:ext cx="1752600" cy="838200"/>
          </a:xfrm>
          <a:prstGeom prst="rect">
            <a:avLst/>
          </a:prstGeom>
          <a:noFill/>
        </p:spPr>
      </p:pic>
      <p:sp>
        <p:nvSpPr>
          <p:cNvPr id="15" name="TextBox 14"/>
          <p:cNvSpPr txBox="1"/>
          <p:nvPr/>
        </p:nvSpPr>
        <p:spPr>
          <a:xfrm>
            <a:off x="4800600" y="685800"/>
            <a:ext cx="2819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Student Services Costs</a:t>
            </a:r>
            <a:endParaRPr lang="en-US" dirty="0"/>
          </a:p>
        </p:txBody>
      </p:sp>
      <p:pic>
        <p:nvPicPr>
          <p:cNvPr id="12" name="Picture 11" descr="http://www2.montshire.org/dminstitute/images/cascades-teacher-workshop.jpg"/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048000" y="1295400"/>
            <a:ext cx="1676400" cy="914400"/>
          </a:xfrm>
          <a:prstGeom prst="rect">
            <a:avLst/>
          </a:prstGeom>
          <a:noFill/>
        </p:spPr>
      </p:pic>
      <p:sp>
        <p:nvSpPr>
          <p:cNvPr id="19" name="TextBox 18"/>
          <p:cNvSpPr txBox="1"/>
          <p:nvPr/>
        </p:nvSpPr>
        <p:spPr>
          <a:xfrm>
            <a:off x="3200400" y="685800"/>
            <a:ext cx="16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Instructional  Facilitators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 flipH="1">
            <a:off x="8534400" y="2819400"/>
            <a:ext cx="3810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Achievement</a:t>
            </a:r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28" name="Picture 27" descr="http://4.bp.blogspot.com/-TgqJ20mT8-Y/TWa0S0nUhyI/AAAAAAAAADw/coPeZUgi3O4/s1600/Teacher_0.jpg"/>
          <p:cNvPicPr/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827520" y="4705588"/>
            <a:ext cx="1828800" cy="1676400"/>
          </a:xfrm>
          <a:prstGeom prst="rect">
            <a:avLst/>
          </a:prstGeom>
          <a:noFill/>
        </p:spPr>
      </p:pic>
      <p:sp>
        <p:nvSpPr>
          <p:cNvPr id="30" name="TextBox 29"/>
          <p:cNvSpPr txBox="1"/>
          <p:nvPr/>
        </p:nvSpPr>
        <p:spPr>
          <a:xfrm>
            <a:off x="6827520" y="6381988"/>
            <a:ext cx="1828800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C00000"/>
                </a:solidFill>
              </a:rPr>
              <a:t>Tutoring</a:t>
            </a:r>
            <a:endParaRPr lang="en-US" b="1" dirty="0">
              <a:solidFill>
                <a:srgbClr val="C00000"/>
              </a:solidFill>
            </a:endParaRPr>
          </a:p>
        </p:txBody>
      </p:sp>
      <p:pic>
        <p:nvPicPr>
          <p:cNvPr id="1026" name="Picture 3" descr="http://previous.presstv.ir/photo/20111118/yasaman.hashemi20111118065547607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33400" y="1010919"/>
            <a:ext cx="2057400" cy="1565767"/>
          </a:xfrm>
          <a:prstGeom prst="rect">
            <a:avLst/>
          </a:prstGeom>
          <a:noFill/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cxnSp>
        <p:nvCxnSpPr>
          <p:cNvPr id="43" name="Straight Arrow Connector 42"/>
          <p:cNvCxnSpPr>
            <a:stCxn id="1032" idx="2"/>
          </p:cNvCxnSpPr>
          <p:nvPr/>
        </p:nvCxnSpPr>
        <p:spPr>
          <a:xfrm rot="16200000" flipH="1">
            <a:off x="5924550" y="1962150"/>
            <a:ext cx="990600" cy="7239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>
            <a:off x="3781424" y="2219960"/>
            <a:ext cx="2847976" cy="75184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1041400" y="701040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Poverty</a:t>
            </a:r>
            <a:endParaRPr lang="en-US" b="1" dirty="0">
              <a:solidFill>
                <a:srgbClr val="FFFF00"/>
              </a:solidFill>
            </a:endParaRPr>
          </a:p>
        </p:txBody>
      </p:sp>
      <p:cxnSp>
        <p:nvCxnSpPr>
          <p:cNvPr id="52" name="Straight Arrow Connector 51"/>
          <p:cNvCxnSpPr/>
          <p:nvPr/>
        </p:nvCxnSpPr>
        <p:spPr>
          <a:xfrm>
            <a:off x="2590800" y="2286000"/>
            <a:ext cx="4038600" cy="10668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1031" name="Picture 7" descr="http://www.tesd.net/cms/lib/PA01001259/Centricity/Domain/34/a_healthy_future.jpg">
            <a:hlinkClick r:id="rId10"/>
          </p:cNvPr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4037428" y="4724400"/>
            <a:ext cx="1875692" cy="1828800"/>
          </a:xfrm>
          <a:prstGeom prst="rect">
            <a:avLst/>
          </a:prstGeom>
          <a:noFill/>
        </p:spPr>
      </p:pic>
      <p:sp>
        <p:nvSpPr>
          <p:cNvPr id="54" name="TextBox 53"/>
          <p:cNvSpPr txBox="1"/>
          <p:nvPr/>
        </p:nvSpPr>
        <p:spPr>
          <a:xfrm>
            <a:off x="4028440" y="6381988"/>
            <a:ext cx="1905000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C00000"/>
                </a:solidFill>
              </a:rPr>
              <a:t>NSL</a:t>
            </a:r>
            <a:endParaRPr lang="en-US" b="1" dirty="0">
              <a:solidFill>
                <a:srgbClr val="C00000"/>
              </a:solidFill>
            </a:endParaRPr>
          </a:p>
        </p:txBody>
      </p:sp>
      <p:pic>
        <p:nvPicPr>
          <p:cNvPr id="2" name="Picture 2" descr="http://gallery.mailchimp.com/e51d2c7d40bc9992285e71110/images/CSC_Logo_Light_Blue_Square_no_caption_150x150f5afc5d8a439.png">
            <a:hlinkClick r:id="rId12"/>
          </p:cNvPr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85800" y="2971800"/>
            <a:ext cx="1792941" cy="121920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cxnSp>
        <p:nvCxnSpPr>
          <p:cNvPr id="26" name="Straight Arrow Connector 25"/>
          <p:cNvCxnSpPr/>
          <p:nvPr/>
        </p:nvCxnSpPr>
        <p:spPr>
          <a:xfrm>
            <a:off x="2667000" y="3657600"/>
            <a:ext cx="39624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 rot="16200000" flipH="1">
            <a:off x="2590800" y="2438400"/>
            <a:ext cx="2286000" cy="22860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 rot="5400000" flipH="1" flipV="1">
            <a:off x="5943600" y="4267200"/>
            <a:ext cx="685800" cy="6858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457200" y="4343400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Community Wealth</a:t>
            </a:r>
            <a:endParaRPr lang="en-US" b="1" dirty="0">
              <a:solidFill>
                <a:srgbClr val="FFFF00"/>
              </a:solidFill>
            </a:endParaRPr>
          </a:p>
        </p:txBody>
      </p:sp>
      <p:pic>
        <p:nvPicPr>
          <p:cNvPr id="3" name="Picture 2" descr="http://www.productivity501.com/wp-content/uploads/2008/02/efficiency-perfection.png">
            <a:hlinkClick r:id="rId14"/>
          </p:cNvPr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685800" y="4953000"/>
            <a:ext cx="1828800" cy="1389888"/>
          </a:xfrm>
          <a:prstGeom prst="rect">
            <a:avLst/>
          </a:prstGeom>
          <a:noFill/>
        </p:spPr>
      </p:pic>
      <p:sp>
        <p:nvSpPr>
          <p:cNvPr id="35" name="TextBox 34"/>
          <p:cNvSpPr txBox="1"/>
          <p:nvPr/>
        </p:nvSpPr>
        <p:spPr>
          <a:xfrm>
            <a:off x="990600" y="6315948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Efficiency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533400" y="1"/>
            <a:ext cx="830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haroni" pitchFamily="2" charset="-79"/>
                <a:cs typeface="Aharoni" pitchFamily="2" charset="-79"/>
              </a:rPr>
              <a:t>Factors in Cost Function Analysis</a:t>
            </a:r>
            <a:endParaRPr lang="en-US" sz="3600" dirty="0">
              <a:solidFill>
                <a:schemeClr val="accent1">
                  <a:lumMod val="20000"/>
                  <a:lumOff val="80000"/>
                </a:schemeClr>
              </a:solidFill>
              <a:latin typeface="Aharoni" pitchFamily="2" charset="-79"/>
              <a:cs typeface="Aharoni" pitchFamily="2" charset="-79"/>
            </a:endParaRPr>
          </a:p>
        </p:txBody>
      </p:sp>
      <p:cxnSp>
        <p:nvCxnSpPr>
          <p:cNvPr id="46" name="Straight Arrow Connector 45"/>
          <p:cNvCxnSpPr/>
          <p:nvPr/>
        </p:nvCxnSpPr>
        <p:spPr>
          <a:xfrm flipV="1">
            <a:off x="2514600" y="3962400"/>
            <a:ext cx="4114800" cy="9906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2" name="Elbow Connector 71"/>
          <p:cNvCxnSpPr/>
          <p:nvPr/>
        </p:nvCxnSpPr>
        <p:spPr>
          <a:xfrm>
            <a:off x="2667000" y="4267200"/>
            <a:ext cx="1371600" cy="10668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/>
          <p:cNvCxnSpPr/>
          <p:nvPr/>
        </p:nvCxnSpPr>
        <p:spPr>
          <a:xfrm rot="5400000" flipH="1" flipV="1">
            <a:off x="7315994" y="4495006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/>
          <p:nvPr/>
        </p:nvCxnSpPr>
        <p:spPr>
          <a:xfrm rot="5400000">
            <a:off x="7238206" y="2590800"/>
            <a:ext cx="457994" cy="79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8" name="Flowchart: Alternate Process 37"/>
          <p:cNvSpPr/>
          <p:nvPr/>
        </p:nvSpPr>
        <p:spPr>
          <a:xfrm>
            <a:off x="381000" y="685800"/>
            <a:ext cx="2438400" cy="4114800"/>
          </a:xfrm>
          <a:prstGeom prst="flowChartAlternateProcess">
            <a:avLst/>
          </a:prstGeom>
          <a:noFill/>
          <a:ln w="111125">
            <a:solidFill>
              <a:schemeClr val="accent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  <a:bevelB w="114300" prst="artDeco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7" presetClass="emph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cw">
                                      <p:cBhvr>
                                        <p:cTn id="12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5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3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38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r>
              <a:rPr lang="en-US" dirty="0" smtClean="0"/>
              <a:t>Critique of Cost Function Model</a:t>
            </a:r>
            <a:endParaRPr lang="en-US" dirty="0"/>
          </a:p>
        </p:txBody>
      </p:sp>
      <p:sp>
        <p:nvSpPr>
          <p:cNvPr id="409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7E253F6-6EB1-4C13-B8A5-922A5C29D26E}" type="slidenum">
              <a:rPr lang="en-US" smtClean="0"/>
              <a:pPr/>
              <a:t>15</a:t>
            </a:fld>
            <a:endParaRPr lang="en-US" dirty="0" smtClean="0"/>
          </a:p>
        </p:txBody>
      </p:sp>
      <p:sp>
        <p:nvSpPr>
          <p:cNvPr id="13318" name="AutoShape 6"/>
          <p:cNvSpPr>
            <a:spLocks noChangeArrowheads="1"/>
          </p:cNvSpPr>
          <p:nvPr/>
        </p:nvSpPr>
        <p:spPr bwMode="gray">
          <a:xfrm>
            <a:off x="0" y="914400"/>
            <a:ext cx="9144000" cy="1143000"/>
          </a:xfrm>
          <a:prstGeom prst="roundRect">
            <a:avLst>
              <a:gd name="adj" fmla="val 49106"/>
            </a:avLst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r>
              <a:rPr lang="en-US" sz="2000" dirty="0" smtClean="0"/>
              <a:t>A particular strength of the cost function approach is the inclusion of an </a:t>
            </a:r>
          </a:p>
          <a:p>
            <a:r>
              <a:rPr lang="en-US" sz="2000" dirty="0" smtClean="0"/>
              <a:t>efficiency measure in estimating costs for each district.</a:t>
            </a:r>
            <a:endParaRPr lang="en-US" sz="2000" dirty="0"/>
          </a:p>
        </p:txBody>
      </p:sp>
      <p:sp>
        <p:nvSpPr>
          <p:cNvPr id="13319" name="AutoShape 7"/>
          <p:cNvSpPr>
            <a:spLocks noChangeArrowheads="1"/>
          </p:cNvSpPr>
          <p:nvPr/>
        </p:nvSpPr>
        <p:spPr bwMode="gray">
          <a:xfrm>
            <a:off x="0" y="2057400"/>
            <a:ext cx="9144000" cy="914400"/>
          </a:xfrm>
          <a:prstGeom prst="roundRect">
            <a:avLst>
              <a:gd name="adj" fmla="val 49106"/>
            </a:avLst>
          </a:prstGeom>
          <a:gradFill rotWithShape="1">
            <a:gsLst>
              <a:gs pos="0">
                <a:schemeClr val="accent2">
                  <a:gamma/>
                  <a:shade val="46275"/>
                  <a:invGamma/>
                </a:schemeClr>
              </a:gs>
              <a:gs pos="5000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r>
              <a:rPr lang="en-US" sz="2000" dirty="0" smtClean="0"/>
              <a:t>The </a:t>
            </a:r>
            <a:r>
              <a:rPr lang="en-US" sz="2000" i="1" dirty="0" smtClean="0"/>
              <a:t>cost function</a:t>
            </a:r>
            <a:r>
              <a:rPr lang="en-US" sz="2000" dirty="0" smtClean="0"/>
              <a:t> approach to assessing educational adequacy has two </a:t>
            </a:r>
          </a:p>
          <a:p>
            <a:r>
              <a:rPr lang="en-US" sz="2000" dirty="0" smtClean="0"/>
              <a:t>major vulnerabilities that can limit its usefulness. </a:t>
            </a:r>
            <a:endParaRPr lang="en-US" sz="2000" dirty="0"/>
          </a:p>
        </p:txBody>
      </p:sp>
      <p:sp>
        <p:nvSpPr>
          <p:cNvPr id="7" name="AutoShape 8"/>
          <p:cNvSpPr>
            <a:spLocks noChangeArrowheads="1"/>
          </p:cNvSpPr>
          <p:nvPr/>
        </p:nvSpPr>
        <p:spPr bwMode="gray">
          <a:xfrm>
            <a:off x="0" y="2971800"/>
            <a:ext cx="9128760" cy="1219200"/>
          </a:xfrm>
          <a:prstGeom prst="roundRect">
            <a:avLst>
              <a:gd name="adj" fmla="val 49106"/>
            </a:avLst>
          </a:prstGeom>
          <a:solidFill>
            <a:srgbClr val="9FAA76"/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r>
              <a:rPr lang="en-US" sz="2000" dirty="0" smtClean="0">
                <a:solidFill>
                  <a:srgbClr val="000000"/>
                </a:solidFill>
              </a:rPr>
              <a:t>Sophisticated mathematical procedures used in the </a:t>
            </a:r>
            <a:r>
              <a:rPr lang="en-US" sz="2000" i="1" dirty="0" smtClean="0">
                <a:solidFill>
                  <a:srgbClr val="000000"/>
                </a:solidFill>
              </a:rPr>
              <a:t>cost function</a:t>
            </a:r>
            <a:r>
              <a:rPr lang="en-US" sz="2000" dirty="0" smtClean="0">
                <a:solidFill>
                  <a:srgbClr val="000000"/>
                </a:solidFill>
              </a:rPr>
              <a:t> analyses </a:t>
            </a:r>
          </a:p>
          <a:p>
            <a:r>
              <a:rPr lang="en-US" sz="2000" dirty="0" smtClean="0">
                <a:solidFill>
                  <a:srgbClr val="000000"/>
                </a:solidFill>
              </a:rPr>
              <a:t>require valid (accurate) and reliable (consistent) data. These statistical </a:t>
            </a:r>
          </a:p>
          <a:p>
            <a:r>
              <a:rPr lang="en-US" sz="2000" dirty="0" smtClean="0">
                <a:solidFill>
                  <a:srgbClr val="000000"/>
                </a:solidFill>
              </a:rPr>
              <a:t>procedures compound any errors in data, which results in distorted findings. 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8" name="AutoShape 8"/>
          <p:cNvSpPr>
            <a:spLocks noChangeArrowheads="1"/>
          </p:cNvSpPr>
          <p:nvPr/>
        </p:nvSpPr>
        <p:spPr bwMode="gray">
          <a:xfrm>
            <a:off x="0" y="4191000"/>
            <a:ext cx="9128760" cy="1219200"/>
          </a:xfrm>
          <a:prstGeom prst="roundRect">
            <a:avLst>
              <a:gd name="adj" fmla="val 49106"/>
            </a:avLst>
          </a:prstGeom>
          <a:gradFill rotWithShape="1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r>
              <a:rPr lang="en-US" sz="2000" dirty="0" smtClean="0"/>
              <a:t>The </a:t>
            </a:r>
            <a:r>
              <a:rPr lang="en-US" sz="2000" i="1" dirty="0" smtClean="0"/>
              <a:t>cost function</a:t>
            </a:r>
            <a:r>
              <a:rPr lang="en-US" sz="2000" dirty="0" smtClean="0"/>
              <a:t> approach typically relies exclusively on available </a:t>
            </a:r>
          </a:p>
          <a:p>
            <a:r>
              <a:rPr lang="en-US" sz="2000" dirty="0" smtClean="0"/>
              <a:t>administrative data, including salaries, types of staffing, and expenditures for </a:t>
            </a:r>
          </a:p>
          <a:p>
            <a:r>
              <a:rPr lang="en-US" sz="2000" dirty="0" smtClean="0"/>
              <a:t>various educational functions. </a:t>
            </a:r>
            <a:endParaRPr lang="en-US" sz="2400" dirty="0"/>
          </a:p>
        </p:txBody>
      </p:sp>
      <p:sp>
        <p:nvSpPr>
          <p:cNvPr id="9" name="AutoShape 8"/>
          <p:cNvSpPr>
            <a:spLocks noChangeArrowheads="1"/>
          </p:cNvSpPr>
          <p:nvPr/>
        </p:nvSpPr>
        <p:spPr bwMode="gray">
          <a:xfrm>
            <a:off x="15240" y="5410200"/>
            <a:ext cx="9128760" cy="1295400"/>
          </a:xfrm>
          <a:prstGeom prst="roundRect">
            <a:avLst>
              <a:gd name="adj" fmla="val 49106"/>
            </a:avLst>
          </a:prstGeom>
          <a:gradFill flip="none" rotWithShape="1"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0">
                <a:srgbClr val="E6DCAC"/>
              </a:gs>
            </a:gsLst>
            <a:lin ang="5400000" scaled="1"/>
            <a:tileRect/>
          </a:gra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  <a:scene3d>
            <a:camera prst="orthographicFront"/>
            <a:lightRig rig="threePt" dir="t"/>
          </a:scene3d>
          <a:sp3d extrusionH="76200" contourW="12700">
            <a:extrusionClr>
              <a:schemeClr val="accent6">
                <a:lumMod val="50000"/>
              </a:schemeClr>
            </a:extrusionClr>
            <a:contourClr>
              <a:schemeClr val="accent6">
                <a:lumMod val="75000"/>
              </a:schemeClr>
            </a:contourClr>
          </a:sp3d>
        </p:spPr>
        <p:txBody>
          <a:bodyPr wrap="none" anchor="ctr"/>
          <a:lstStyle/>
          <a:p>
            <a:r>
              <a:rPr lang="en-US" sz="2000" dirty="0" smtClean="0">
                <a:solidFill>
                  <a:srgbClr val="000000"/>
                </a:solidFill>
              </a:rPr>
              <a:t>However, national research (meta-analyses) indicates that interaction factors, </a:t>
            </a:r>
          </a:p>
          <a:p>
            <a:r>
              <a:rPr lang="en-US" sz="2000" dirty="0" smtClean="0">
                <a:solidFill>
                  <a:srgbClr val="000000"/>
                </a:solidFill>
              </a:rPr>
              <a:t>such as quality of teaching and leadership, play a more significant role in </a:t>
            </a:r>
          </a:p>
          <a:p>
            <a:r>
              <a:rPr lang="en-US" sz="2000" dirty="0" smtClean="0">
                <a:solidFill>
                  <a:srgbClr val="000000"/>
                </a:solidFill>
              </a:rPr>
              <a:t>student achievement gains.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8" grpId="0" animBg="1"/>
      <p:bldP spid="13319" grpId="0" animBg="1"/>
      <p:bldP spid="7" grpId="0" animBg="1"/>
      <p:bldP spid="8" grpId="0" animBg="1"/>
      <p:bldP spid="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r>
              <a:rPr lang="en-US" dirty="0" smtClean="0"/>
              <a:t>Discussion &amp; Conclusions</a:t>
            </a:r>
            <a:endParaRPr lang="en-US" dirty="0"/>
          </a:p>
        </p:txBody>
      </p:sp>
      <p:sp>
        <p:nvSpPr>
          <p:cNvPr id="409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7E253F6-6EB1-4C13-B8A5-922A5C29D26E}" type="slidenum">
              <a:rPr lang="en-US" smtClean="0"/>
              <a:pPr/>
              <a:t>16</a:t>
            </a:fld>
            <a:endParaRPr lang="en-US" dirty="0" smtClean="0"/>
          </a:p>
        </p:txBody>
      </p:sp>
      <p:sp>
        <p:nvSpPr>
          <p:cNvPr id="13318" name="AutoShape 6"/>
          <p:cNvSpPr>
            <a:spLocks noChangeArrowheads="1"/>
          </p:cNvSpPr>
          <p:nvPr/>
        </p:nvSpPr>
        <p:spPr bwMode="gray">
          <a:xfrm>
            <a:off x="0" y="914400"/>
            <a:ext cx="9144000" cy="838200"/>
          </a:xfrm>
          <a:prstGeom prst="roundRect">
            <a:avLst>
              <a:gd name="adj" fmla="val 49106"/>
            </a:avLst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r>
              <a:rPr lang="en-US" sz="2000" dirty="0" smtClean="0"/>
              <a:t>Each of the methodologies used for assessing educational adequacy offers </a:t>
            </a:r>
          </a:p>
          <a:p>
            <a:r>
              <a:rPr lang="en-US" sz="2000" dirty="0" smtClean="0"/>
              <a:t>advantages and weaknesses in comparison with the other methods. </a:t>
            </a:r>
            <a:endParaRPr lang="en-US" sz="2000" dirty="0"/>
          </a:p>
        </p:txBody>
      </p:sp>
      <p:sp>
        <p:nvSpPr>
          <p:cNvPr id="13319" name="AutoShape 7"/>
          <p:cNvSpPr>
            <a:spLocks noChangeArrowheads="1"/>
          </p:cNvSpPr>
          <p:nvPr/>
        </p:nvSpPr>
        <p:spPr bwMode="gray">
          <a:xfrm>
            <a:off x="0" y="1752600"/>
            <a:ext cx="9144000" cy="1295400"/>
          </a:xfrm>
          <a:prstGeom prst="roundRect">
            <a:avLst>
              <a:gd name="adj" fmla="val 49106"/>
            </a:avLst>
          </a:prstGeom>
          <a:gradFill rotWithShape="1">
            <a:gsLst>
              <a:gs pos="0">
                <a:schemeClr val="accent2">
                  <a:gamma/>
                  <a:shade val="46275"/>
                  <a:invGamma/>
                </a:schemeClr>
              </a:gs>
              <a:gs pos="5000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r>
              <a:rPr lang="en-US" sz="2000" dirty="0" smtClean="0"/>
              <a:t>An alternative to selecting one of these approaches for adequacy study is to </a:t>
            </a:r>
          </a:p>
          <a:p>
            <a:r>
              <a:rPr lang="en-US" sz="2000" dirty="0" smtClean="0"/>
              <a:t>use more than one and compare results.  Several states have either used </a:t>
            </a:r>
          </a:p>
          <a:p>
            <a:r>
              <a:rPr lang="en-US" sz="2000" dirty="0" smtClean="0"/>
              <a:t>two approaches simultaneously, or alternated methods from one year to </a:t>
            </a:r>
          </a:p>
          <a:p>
            <a:r>
              <a:rPr lang="en-US" sz="2000" dirty="0" smtClean="0"/>
              <a:t>another. </a:t>
            </a:r>
            <a:endParaRPr lang="en-US" sz="2000" dirty="0"/>
          </a:p>
        </p:txBody>
      </p:sp>
      <p:sp>
        <p:nvSpPr>
          <p:cNvPr id="7" name="AutoShape 8"/>
          <p:cNvSpPr>
            <a:spLocks noChangeArrowheads="1"/>
          </p:cNvSpPr>
          <p:nvPr/>
        </p:nvSpPr>
        <p:spPr bwMode="gray">
          <a:xfrm>
            <a:off x="15240" y="3048000"/>
            <a:ext cx="9128760" cy="838200"/>
          </a:xfrm>
          <a:prstGeom prst="roundRect">
            <a:avLst>
              <a:gd name="adj" fmla="val 49106"/>
            </a:avLst>
          </a:prstGeom>
          <a:solidFill>
            <a:srgbClr val="9FAA76"/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r>
              <a:rPr lang="en-US" sz="2000" dirty="0" smtClean="0">
                <a:solidFill>
                  <a:srgbClr val="000000"/>
                </a:solidFill>
              </a:rPr>
              <a:t> Also, states have taken advantage of the differential strengths of the methods </a:t>
            </a:r>
          </a:p>
          <a:p>
            <a:r>
              <a:rPr lang="en-US" sz="2000" dirty="0" smtClean="0">
                <a:solidFill>
                  <a:srgbClr val="000000"/>
                </a:solidFill>
              </a:rPr>
              <a:t>by using them for different purposes. 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8" name="AutoShape 8"/>
          <p:cNvSpPr>
            <a:spLocks noChangeArrowheads="1"/>
          </p:cNvSpPr>
          <p:nvPr/>
        </p:nvSpPr>
        <p:spPr bwMode="gray">
          <a:xfrm>
            <a:off x="15240" y="3886200"/>
            <a:ext cx="9128760" cy="1219200"/>
          </a:xfrm>
          <a:prstGeom prst="roundRect">
            <a:avLst>
              <a:gd name="adj" fmla="val 49106"/>
            </a:avLst>
          </a:prstGeom>
          <a:gradFill rotWithShape="1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r>
              <a:rPr lang="en-US" sz="2000" dirty="0" smtClean="0">
                <a:solidFill>
                  <a:srgbClr val="000000"/>
                </a:solidFill>
              </a:rPr>
              <a:t>For example, expert consultants might be commissioned to design a national </a:t>
            </a:r>
          </a:p>
          <a:p>
            <a:r>
              <a:rPr lang="en-US" sz="2000" dirty="0" smtClean="0">
                <a:solidFill>
                  <a:srgbClr val="000000"/>
                </a:solidFill>
              </a:rPr>
              <a:t>state-of-the-art resource allocation system (Matrix) that accounts for the </a:t>
            </a:r>
          </a:p>
          <a:p>
            <a:r>
              <a:rPr lang="en-US" sz="2000" dirty="0" smtClean="0">
                <a:solidFill>
                  <a:srgbClr val="000000"/>
                </a:solidFill>
              </a:rPr>
              <a:t>diversity in student and district characteristics. </a:t>
            </a:r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9" name="AutoShape 8"/>
          <p:cNvSpPr>
            <a:spLocks noChangeArrowheads="1"/>
          </p:cNvSpPr>
          <p:nvPr/>
        </p:nvSpPr>
        <p:spPr bwMode="gray">
          <a:xfrm>
            <a:off x="15240" y="5105400"/>
            <a:ext cx="9128760" cy="1676400"/>
          </a:xfrm>
          <a:prstGeom prst="roundRect">
            <a:avLst>
              <a:gd name="adj" fmla="val 49106"/>
            </a:avLst>
          </a:prstGeom>
          <a:gradFill flip="none" rotWithShape="1"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0">
                <a:srgbClr val="E6DCAC"/>
              </a:gs>
            </a:gsLst>
            <a:lin ang="5400000" scaled="1"/>
            <a:tileRect/>
          </a:gra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  <a:scene3d>
            <a:camera prst="orthographicFront"/>
            <a:lightRig rig="threePt" dir="t"/>
          </a:scene3d>
          <a:sp3d extrusionH="76200" contourW="12700">
            <a:extrusionClr>
              <a:schemeClr val="accent6">
                <a:lumMod val="50000"/>
              </a:schemeClr>
            </a:extrusionClr>
            <a:contourClr>
              <a:schemeClr val="accent6">
                <a:lumMod val="75000"/>
              </a:schemeClr>
            </a:contourClr>
          </a:sp3d>
        </p:spPr>
        <p:txBody>
          <a:bodyPr wrap="none" anchor="ctr"/>
          <a:lstStyle/>
          <a:p>
            <a:r>
              <a:rPr lang="en-US" sz="2000" dirty="0" smtClean="0">
                <a:solidFill>
                  <a:srgbClr val="000000"/>
                </a:solidFill>
              </a:rPr>
              <a:t> Their system of resources then could be used as a template to initiate a </a:t>
            </a:r>
          </a:p>
          <a:p>
            <a:r>
              <a:rPr lang="en-US" sz="2000" dirty="0" smtClean="0">
                <a:solidFill>
                  <a:srgbClr val="000000"/>
                </a:solidFill>
              </a:rPr>
              <a:t>discussion of resource needs in a local educator panel (or panels).  This </a:t>
            </a:r>
          </a:p>
          <a:p>
            <a:r>
              <a:rPr lang="en-US" sz="2000" dirty="0" smtClean="0">
                <a:solidFill>
                  <a:srgbClr val="000000"/>
                </a:solidFill>
              </a:rPr>
              <a:t>panel’s proposed resource allocation strategy could serve to inform a more </a:t>
            </a:r>
          </a:p>
          <a:p>
            <a:r>
              <a:rPr lang="en-US" sz="2000" dirty="0" smtClean="0">
                <a:solidFill>
                  <a:srgbClr val="000000"/>
                </a:solidFill>
              </a:rPr>
              <a:t>systematic statistical analysis of resources, student and district </a:t>
            </a:r>
          </a:p>
          <a:p>
            <a:r>
              <a:rPr lang="en-US" sz="2000" dirty="0" smtClean="0">
                <a:solidFill>
                  <a:srgbClr val="000000"/>
                </a:solidFill>
              </a:rPr>
              <a:t>characteristics, and student performance outcomes.</a:t>
            </a:r>
            <a:endParaRPr lang="en-US" sz="20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8" grpId="0" animBg="1"/>
      <p:bldP spid="13319" grpId="0" animBg="1"/>
      <p:bldP spid="7" grpId="0" animBg="1"/>
      <p:bldP spid="8" grpId="0" animBg="1"/>
      <p:bldP spid="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453AF3-E02F-4DE0-BE7B-7EF9DE665457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2535972"/>
            <a:ext cx="9144000" cy="409342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33363" marR="0" lvl="0" indent="-2333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8600" algn="l"/>
              </a:tabLst>
            </a:pPr>
            <a:r>
              <a:rPr kumimoji="0" lang="en-US" sz="2000" i="0" u="none" strike="noStrike" cap="none" normalizeH="0" baseline="0" dirty="0" smtClean="0" bmk="A">
                <a:ln>
                  <a:noFill/>
                </a:ln>
                <a:solidFill>
                  <a:srgbClr val="003399"/>
                </a:solidFill>
                <a:effectLst/>
                <a:latin typeface="Verdana" pitchFamily="34" charset="0"/>
                <a:ea typeface="Times New Roman" pitchFamily="18" charset="0"/>
                <a:cs typeface="Times New Roman" pitchFamily="18" charset="0"/>
              </a:rPr>
              <a:t>A 50 State Strategy to Achieve School Finance Adequacy, Odden and Picus, 2008</a:t>
            </a:r>
            <a:endParaRPr kumimoji="0" lang="en-US" sz="2000" i="0" u="none" strike="noStrike" cap="none" normalizeH="0" baseline="0" dirty="0" smtClean="0" bmk="A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233363" marR="0" lvl="0" indent="-2333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8600" algn="l"/>
              </a:tabLst>
            </a:pPr>
            <a:r>
              <a:rPr kumimoji="0" lang="en-US" sz="2000" i="0" u="none" strike="noStrike" cap="none" normalizeH="0" baseline="0" dirty="0" smtClean="0" bmk="A">
                <a:ln>
                  <a:noFill/>
                </a:ln>
                <a:solidFill>
                  <a:srgbClr val="003399"/>
                </a:solidFill>
                <a:effectLst/>
                <a:latin typeface="Verdana" pitchFamily="34" charset="0"/>
                <a:ea typeface="Times New Roman" pitchFamily="18" charset="0"/>
                <a:cs typeface="Times New Roman" pitchFamily="18" charset="0"/>
              </a:rPr>
              <a:t>Achieving Educational Adequacy Through School Finance Reform,</a:t>
            </a:r>
            <a:r>
              <a:rPr kumimoji="0" lang="en-US" sz="2000" i="0" u="none" strike="noStrike" cap="none" normalizeH="0" dirty="0" smtClean="0" bmk="A">
                <a:ln>
                  <a:noFill/>
                </a:ln>
                <a:solidFill>
                  <a:srgbClr val="003399"/>
                </a:solidFill>
                <a:effectLst/>
                <a:latin typeface="Verdana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i="0" u="none" strike="noStrike" cap="none" normalizeH="0" baseline="0" dirty="0" smtClean="0" bmk="A">
                <a:ln>
                  <a:noFill/>
                </a:ln>
                <a:solidFill>
                  <a:srgbClr val="003399"/>
                </a:solidFill>
                <a:effectLst/>
                <a:latin typeface="Verdana" pitchFamily="34" charset="0"/>
                <a:ea typeface="Times New Roman" pitchFamily="18" charset="0"/>
                <a:cs typeface="Times New Roman" pitchFamily="18" charset="0"/>
              </a:rPr>
              <a:t>2000</a:t>
            </a:r>
            <a:endParaRPr kumimoji="0" lang="en-US" sz="2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233363" marR="0" lvl="0" indent="-2333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8600" algn="l"/>
              </a:tabLst>
            </a:pPr>
            <a:r>
              <a:rPr kumimoji="0" lang="en-US" sz="2000" i="0" u="none" strike="noStrike" cap="none" normalizeH="0" baseline="0" dirty="0" smtClean="0" bmk="E">
                <a:ln>
                  <a:noFill/>
                </a:ln>
                <a:solidFill>
                  <a:srgbClr val="003399"/>
                </a:solidFill>
                <a:effectLst/>
                <a:latin typeface="Verdana" pitchFamily="34" charset="0"/>
                <a:ea typeface="Times New Roman" pitchFamily="18" charset="0"/>
                <a:cs typeface="Times New Roman" pitchFamily="18" charset="0"/>
              </a:rPr>
              <a:t>Equity vs. Adequacy in the State's Provision of Education, 2006</a:t>
            </a:r>
            <a:endParaRPr kumimoji="0" lang="en-US" sz="2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233363" marR="0" lvl="0" indent="-2333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8600" algn="l"/>
              </a:tabLst>
            </a:pPr>
            <a:r>
              <a:rPr kumimoji="0" lang="en-US" sz="2000" i="0" u="none" strike="noStrike" cap="none" normalizeH="0" baseline="0" dirty="0" smtClean="0" bmk="P">
                <a:ln>
                  <a:noFill/>
                </a:ln>
                <a:solidFill>
                  <a:srgbClr val="003399"/>
                </a:solidFill>
                <a:effectLst/>
                <a:latin typeface="Verdana" pitchFamily="34" charset="0"/>
                <a:ea typeface="Times New Roman" pitchFamily="18" charset="0"/>
                <a:cs typeface="Times New Roman" pitchFamily="18" charset="0"/>
              </a:rPr>
              <a:t>Performance Standards and Educational Cost Indexes, 1998</a:t>
            </a:r>
            <a:endParaRPr kumimoji="0" lang="en-US" sz="2000" i="0" u="none" strike="noStrike" cap="none" normalizeH="0" baseline="0" dirty="0" smtClean="0" bmk="P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233363" marR="0" lvl="0" indent="-2333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8600" algn="l"/>
              </a:tabLst>
            </a:pPr>
            <a:r>
              <a:rPr kumimoji="0" lang="en-US" sz="2000" i="0" u="none" strike="noStrike" cap="none" normalizeH="0" baseline="0" dirty="0" smtClean="0" bmk="R">
                <a:ln>
                  <a:noFill/>
                </a:ln>
                <a:solidFill>
                  <a:srgbClr val="003399"/>
                </a:solidFill>
                <a:effectLst/>
                <a:latin typeface="Verdana" pitchFamily="34" charset="0"/>
                <a:ea typeface="Times New Roman" pitchFamily="18" charset="0"/>
                <a:cs typeface="Times New Roman" pitchFamily="18" charset="0"/>
              </a:rPr>
              <a:t>Responding to the Charge of Alchemy, 2006</a:t>
            </a:r>
            <a:endParaRPr kumimoji="0" lang="en-US" sz="2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233363" marR="0" lvl="0" indent="-2333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8600" algn="l"/>
              </a:tabLst>
            </a:pPr>
            <a:r>
              <a:rPr kumimoji="0" lang="en-US" sz="2000" i="0" u="none" strike="noStrike" cap="none" normalizeH="0" baseline="0" dirty="0" smtClean="0" bmk="S">
                <a:ln>
                  <a:noFill/>
                </a:ln>
                <a:solidFill>
                  <a:srgbClr val="003399"/>
                </a:solidFill>
                <a:effectLst/>
                <a:latin typeface="Verdana" pitchFamily="34" charset="0"/>
                <a:ea typeface="Times New Roman" pitchFamily="18" charset="0"/>
                <a:cs typeface="Times New Roman" pitchFamily="18" charset="0"/>
              </a:rPr>
              <a:t>School Outcomes and School Costs, Texas A&amp;M University</a:t>
            </a:r>
            <a:endParaRPr kumimoji="0" lang="en-US" sz="2000" i="0" u="none" strike="noStrike" cap="none" normalizeH="0" baseline="0" dirty="0" smtClean="0" bmk="S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233363" indent="-233363" eaLnBrk="0" hangingPunct="0">
              <a:buFontTx/>
              <a:buChar char="•"/>
              <a:tabLst>
                <a:tab pos="228600" algn="l"/>
              </a:tabLst>
            </a:pPr>
            <a:r>
              <a:rPr kumimoji="0" lang="en-US" sz="2000" i="0" u="none" strike="noStrike" cap="none" normalizeH="0" baseline="0" dirty="0" smtClean="0" bmk="S">
                <a:ln>
                  <a:noFill/>
                </a:ln>
                <a:solidFill>
                  <a:srgbClr val="003399"/>
                </a:solidFill>
                <a:effectLst/>
                <a:latin typeface="Verdana" pitchFamily="34" charset="0"/>
                <a:ea typeface="Times New Roman" pitchFamily="18" charset="0"/>
                <a:cs typeface="Times New Roman" pitchFamily="18" charset="0"/>
              </a:rPr>
              <a:t>Study of Educational Adequacy, How Much Money is Enough, 2010</a:t>
            </a:r>
          </a:p>
          <a:p>
            <a:pPr marL="233363" lvl="0" indent="-233363" eaLnBrk="0" hangingPunct="0">
              <a:buFontTx/>
              <a:buChar char="•"/>
              <a:tabLst>
                <a:tab pos="228600" algn="l"/>
              </a:tabLst>
            </a:pPr>
            <a:r>
              <a:rPr lang="en-US" sz="2000" b="1" dirty="0" smtClean="0" bmk="T">
                <a:solidFill>
                  <a:srgbClr val="003399"/>
                </a:solidFill>
                <a:latin typeface="Verdana" pitchFamily="34" charset="0"/>
                <a:ea typeface="Times New Roman" pitchFamily="18" charset="0"/>
                <a:cs typeface="Times New Roman" pitchFamily="18" charset="0"/>
              </a:rPr>
              <a:t>The Alchemy of Costing Out an Adequate Education, Hanushek, 2005</a:t>
            </a:r>
            <a:endParaRPr lang="en-US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233363" indent="-233363" eaLnBrk="0" hangingPunct="0">
              <a:buFontTx/>
              <a:buChar char="•"/>
              <a:tabLst>
                <a:tab pos="228600" algn="l"/>
              </a:tabLst>
            </a:pPr>
            <a:r>
              <a:rPr lang="en-US" sz="2000" b="1" dirty="0" smtClean="0" bmk="P">
                <a:solidFill>
                  <a:srgbClr val="003399"/>
                </a:solidFill>
                <a:latin typeface="Verdana" pitchFamily="34" charset="0"/>
                <a:ea typeface="Times New Roman" pitchFamily="18" charset="0"/>
                <a:cs typeface="Times New Roman" pitchFamily="18" charset="0"/>
              </a:rPr>
              <a:t>Pseudo-Science and a Sound Basic Education-Voodoo Statistics in New York, </a:t>
            </a:r>
            <a:r>
              <a:rPr lang="en-US" sz="2000" b="1" dirty="0" err="1" smtClean="0" bmk="P">
                <a:solidFill>
                  <a:srgbClr val="003399"/>
                </a:solidFill>
                <a:latin typeface="Verdana" pitchFamily="34" charset="0"/>
                <a:ea typeface="Times New Roman" pitchFamily="18" charset="0"/>
                <a:cs typeface="Times New Roman" pitchFamily="18" charset="0"/>
              </a:rPr>
              <a:t>Hanushek</a:t>
            </a:r>
            <a:r>
              <a:rPr lang="en-US" sz="2000" b="1" smtClean="0" bmk="P">
                <a:solidFill>
                  <a:srgbClr val="003399"/>
                </a:solidFill>
                <a:latin typeface="Verdana" pitchFamily="34" charset="0"/>
                <a:ea typeface="Times New Roman" pitchFamily="18" charset="0"/>
                <a:cs typeface="Times New Roman" pitchFamily="18" charset="0"/>
              </a:rPr>
              <a:t>, 2005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52400" y="152400"/>
            <a:ext cx="8839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45791" dir="3378596" algn="ctr" rotWithShape="0">
              <a:srgbClr val="000000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1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Various Adequacy Methodologies</a:t>
            </a:r>
            <a:endParaRPr kumimoji="0" lang="en-US" sz="4000" b="1" i="1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66800" y="1730514"/>
            <a:ext cx="7239000" cy="70788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eaLnBrk="0" hangingPunct="0">
              <a:tabLst>
                <a:tab pos="228600" algn="l"/>
              </a:tabLst>
            </a:pPr>
            <a:r>
              <a:rPr lang="en-US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Verdana" pitchFamily="34" charset="0"/>
                <a:ea typeface="Times New Roman" pitchFamily="18" charset="0"/>
                <a:cs typeface="Times New Roman" pitchFamily="18" charset="0"/>
                <a:hlinkClick r:id="rId2"/>
              </a:rPr>
              <a:t>http://www.arkleg.state.ar.us/education/K12/Pages/InitiativesAndReports.aspx?catId=23</a:t>
            </a:r>
            <a:endParaRPr lang="en-US" sz="2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152400" y="1200090"/>
            <a:ext cx="8839200" cy="40011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hangingPunct="0">
              <a:tabLst>
                <a:tab pos="228600" algn="l"/>
              </a:tabLst>
            </a:pPr>
            <a:r>
              <a:rPr lang="en-US" sz="2000" dirty="0" smtClean="0" bmk="S">
                <a:solidFill>
                  <a:srgbClr val="003399"/>
                </a:solidFill>
                <a:latin typeface="Verdana" pitchFamily="34" charset="0"/>
                <a:ea typeface="Times New Roman" pitchFamily="18" charset="0"/>
                <a:cs typeface="Times New Roman" pitchFamily="18" charset="0"/>
              </a:rPr>
              <a:t>The documents below can be found at the following link: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453AF3-E02F-4DE0-BE7B-7EF9DE665457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219200" y="2133600"/>
            <a:ext cx="7010400" cy="2308324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en-US" sz="2400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Contact</a:t>
            </a:r>
          </a:p>
          <a:p>
            <a:pPr algn="ctr"/>
            <a:endParaRPr lang="en-US" sz="2400" b="1" dirty="0" smtClean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  <a:p>
            <a:pPr algn="ctr"/>
            <a:r>
              <a:rPr lang="en-US" sz="2400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Dr. Brent Benda</a:t>
            </a:r>
          </a:p>
          <a:p>
            <a:pPr algn="ctr"/>
            <a:r>
              <a:rPr lang="en-US" sz="2400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Bureau of Legislative Research</a:t>
            </a:r>
          </a:p>
          <a:p>
            <a:pPr algn="ctr"/>
            <a:r>
              <a:rPr lang="en-US" sz="2400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(501) 537-9146</a:t>
            </a:r>
          </a:p>
          <a:p>
            <a:pPr algn="ctr"/>
            <a:r>
              <a:rPr lang="en-US" sz="2400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bendab@blr.arkansas.gov</a:t>
            </a:r>
            <a:endParaRPr lang="en-US" sz="2400" b="1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7E253F6-6EB1-4C13-B8A5-922A5C29D26E}" type="slidenum">
              <a:rPr lang="en-US" smtClean="0"/>
              <a:pPr/>
              <a:t>2</a:t>
            </a:fld>
            <a:endParaRPr lang="en-US" dirty="0" smtClean="0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/>
              <a:t>Background  </a:t>
            </a:r>
          </a:p>
        </p:txBody>
      </p:sp>
      <p:sp>
        <p:nvSpPr>
          <p:cNvPr id="13318" name="AutoShape 6"/>
          <p:cNvSpPr>
            <a:spLocks noChangeArrowheads="1"/>
          </p:cNvSpPr>
          <p:nvPr/>
        </p:nvSpPr>
        <p:spPr bwMode="gray">
          <a:xfrm>
            <a:off x="0" y="685800"/>
            <a:ext cx="9144000" cy="838200"/>
          </a:xfrm>
          <a:prstGeom prst="roundRect">
            <a:avLst>
              <a:gd name="adj" fmla="val 49106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marL="342900" indent="-342900">
              <a:defRPr/>
            </a:pPr>
            <a:endParaRPr lang="en-US" sz="2000" dirty="0" smtClean="0">
              <a:solidFill>
                <a:srgbClr val="000000"/>
              </a:solidFill>
            </a:endParaRPr>
          </a:p>
          <a:p>
            <a:pPr marL="342900" indent="-342900">
              <a:defRPr/>
            </a:pPr>
            <a:r>
              <a:rPr lang="en-US" sz="2000" b="1" dirty="0" smtClean="0">
                <a:solidFill>
                  <a:srgbClr val="000000"/>
                </a:solidFill>
              </a:rPr>
              <a:t>A primary “driver” of educational finance has been litigation in courts</a:t>
            </a:r>
          </a:p>
          <a:p>
            <a:pPr marL="342900" indent="-342900">
              <a:defRPr/>
            </a:pPr>
            <a:r>
              <a:rPr lang="en-US" sz="2000" b="1" dirty="0" smtClean="0">
                <a:solidFill>
                  <a:srgbClr val="000000"/>
                </a:solidFill>
              </a:rPr>
              <a:t>throughout this country over the past four decades.</a:t>
            </a:r>
          </a:p>
          <a:p>
            <a:pPr marL="342900" indent="-342900">
              <a:defRPr/>
            </a:pPr>
            <a:endParaRPr lang="en-US" sz="2000" b="1" dirty="0">
              <a:solidFill>
                <a:srgbClr val="000000"/>
              </a:solidFill>
            </a:endParaRPr>
          </a:p>
        </p:txBody>
      </p:sp>
      <p:sp>
        <p:nvSpPr>
          <p:cNvPr id="13319" name="AutoShape 7"/>
          <p:cNvSpPr>
            <a:spLocks noChangeArrowheads="1"/>
          </p:cNvSpPr>
          <p:nvPr/>
        </p:nvSpPr>
        <p:spPr bwMode="gray">
          <a:xfrm>
            <a:off x="0" y="1524000"/>
            <a:ext cx="9144000" cy="1676400"/>
          </a:xfrm>
          <a:prstGeom prst="roundRect">
            <a:avLst>
              <a:gd name="adj" fmla="val 49106"/>
            </a:avLst>
          </a:prstGeom>
          <a:gradFill rotWithShape="1">
            <a:gsLst>
              <a:gs pos="0">
                <a:schemeClr val="accent2">
                  <a:gamma/>
                  <a:shade val="46275"/>
                  <a:invGamma/>
                </a:schemeClr>
              </a:gs>
              <a:gs pos="5000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r>
              <a:rPr lang="en-US" sz="2000" b="1" dirty="0" smtClean="0"/>
              <a:t>Historically, two primary legal frameworks or arguments, adequacy </a:t>
            </a:r>
          </a:p>
          <a:p>
            <a:r>
              <a:rPr lang="en-US" sz="2000" b="1" dirty="0" smtClean="0"/>
              <a:t>and equity, have served as the</a:t>
            </a:r>
            <a:r>
              <a:rPr lang="en-US" sz="2000" dirty="0" smtClean="0"/>
              <a:t> </a:t>
            </a:r>
            <a:r>
              <a:rPr lang="en-US" sz="2000" b="1" dirty="0" smtClean="0"/>
              <a:t>guiding principles for making decisions </a:t>
            </a:r>
          </a:p>
          <a:p>
            <a:r>
              <a:rPr lang="en-US" sz="2000" b="1" dirty="0" smtClean="0"/>
              <a:t>about resource distribution to school districts that vary in terms of </a:t>
            </a:r>
          </a:p>
          <a:p>
            <a:r>
              <a:rPr lang="en-US" sz="2000" b="1" dirty="0" smtClean="0"/>
              <a:t>student characteristics and concentrations of poverty.</a:t>
            </a:r>
            <a:endParaRPr lang="en-US" sz="2000" dirty="0" smtClean="0"/>
          </a:p>
        </p:txBody>
      </p:sp>
      <p:sp>
        <p:nvSpPr>
          <p:cNvPr id="13320" name="AutoShape 8"/>
          <p:cNvSpPr>
            <a:spLocks noChangeArrowheads="1"/>
          </p:cNvSpPr>
          <p:nvPr/>
        </p:nvSpPr>
        <p:spPr bwMode="gray">
          <a:xfrm>
            <a:off x="15240" y="3200400"/>
            <a:ext cx="9128760" cy="1676400"/>
          </a:xfrm>
          <a:prstGeom prst="roundRect">
            <a:avLst>
              <a:gd name="adj" fmla="val 49106"/>
            </a:avLst>
          </a:prstGeom>
          <a:gradFill rotWithShape="1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marL="457200" indent="-457200">
              <a:defRPr/>
            </a:pPr>
            <a:r>
              <a:rPr lang="en-US" sz="2000" dirty="0" smtClean="0"/>
              <a:t>Equity arguments are concerned with comparative measures of any </a:t>
            </a:r>
          </a:p>
          <a:p>
            <a:pPr marL="457200" indent="-457200">
              <a:defRPr/>
            </a:pPr>
            <a:r>
              <a:rPr lang="en-US" sz="2000" dirty="0" smtClean="0"/>
              <a:t>inequities in resources needed to provide equal educational opportunities </a:t>
            </a:r>
          </a:p>
          <a:p>
            <a:pPr marL="457200" indent="-457200">
              <a:defRPr/>
            </a:pPr>
            <a:r>
              <a:rPr lang="en-US" sz="2000" dirty="0" smtClean="0"/>
              <a:t>to all students, irrespective of individual disadvantages or community wealth.</a:t>
            </a:r>
          </a:p>
        </p:txBody>
      </p:sp>
      <p:sp>
        <p:nvSpPr>
          <p:cNvPr id="7" name="AutoShape 8"/>
          <p:cNvSpPr>
            <a:spLocks noChangeArrowheads="1"/>
          </p:cNvSpPr>
          <p:nvPr/>
        </p:nvSpPr>
        <p:spPr bwMode="gray">
          <a:xfrm>
            <a:off x="15240" y="4876800"/>
            <a:ext cx="9128760" cy="1676400"/>
          </a:xfrm>
          <a:prstGeom prst="roundRect">
            <a:avLst>
              <a:gd name="adj" fmla="val 49106"/>
            </a:avLst>
          </a:prstGeom>
          <a:solidFill>
            <a:schemeClr val="accent1">
              <a:lumMod val="60000"/>
              <a:lumOff val="40000"/>
            </a:schemeClr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r>
              <a:rPr lang="en-US" sz="2000" b="1" dirty="0" smtClean="0">
                <a:solidFill>
                  <a:srgbClr val="000000"/>
                </a:solidFill>
              </a:rPr>
              <a:t>In contrast, adequacy studies focus on sufficiency of resources in </a:t>
            </a:r>
          </a:p>
          <a:p>
            <a:r>
              <a:rPr lang="en-US" sz="2000" b="1" dirty="0" smtClean="0">
                <a:solidFill>
                  <a:srgbClr val="000000"/>
                </a:solidFill>
              </a:rPr>
              <a:t>every school district to provide an adequate education to all students</a:t>
            </a:r>
          </a:p>
          <a:p>
            <a:r>
              <a:rPr lang="en-US" sz="2000" b="1" dirty="0" smtClean="0">
                <a:solidFill>
                  <a:srgbClr val="000000"/>
                </a:solidFill>
              </a:rPr>
              <a:t>based on some educational standard.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8" grpId="0" animBg="1"/>
      <p:bldP spid="13319" grpId="0" animBg="1"/>
      <p:bldP spid="13320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7E253F6-6EB1-4C13-B8A5-922A5C29D26E}" type="slidenum">
              <a:rPr lang="en-US" smtClean="0"/>
              <a:pPr/>
              <a:t>3</a:t>
            </a:fld>
            <a:endParaRPr lang="en-US" dirty="0" smtClean="0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/>
              <a:t>Equity &amp; Adequacy</a:t>
            </a:r>
          </a:p>
        </p:txBody>
      </p:sp>
      <p:sp>
        <p:nvSpPr>
          <p:cNvPr id="13318" name="AutoShape 6"/>
          <p:cNvSpPr>
            <a:spLocks noChangeArrowheads="1"/>
          </p:cNvSpPr>
          <p:nvPr/>
        </p:nvSpPr>
        <p:spPr bwMode="gray">
          <a:xfrm>
            <a:off x="0" y="762000"/>
            <a:ext cx="9144000" cy="762000"/>
          </a:xfrm>
          <a:prstGeom prst="roundRect">
            <a:avLst>
              <a:gd name="adj" fmla="val 49106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marL="457200" indent="-457200">
              <a:defRPr/>
            </a:pPr>
            <a:r>
              <a:rPr lang="en-US" sz="2000" dirty="0" smtClean="0">
                <a:solidFill>
                  <a:srgbClr val="000000"/>
                </a:solidFill>
              </a:rPr>
              <a:t>The written report contains a brief overview of evolution of legal arguments </a:t>
            </a:r>
          </a:p>
          <a:p>
            <a:pPr marL="457200" indent="-457200">
              <a:defRPr/>
            </a:pPr>
            <a:r>
              <a:rPr lang="en-US" sz="2000" dirty="0" smtClean="0">
                <a:solidFill>
                  <a:srgbClr val="000000"/>
                </a:solidFill>
              </a:rPr>
              <a:t>from the concept of “</a:t>
            </a:r>
            <a:r>
              <a:rPr lang="en-US" sz="2000" b="1" i="1" dirty="0" smtClean="0">
                <a:solidFill>
                  <a:srgbClr val="000000"/>
                </a:solidFill>
              </a:rPr>
              <a:t>equity</a:t>
            </a:r>
            <a:r>
              <a:rPr lang="en-US" sz="2000" dirty="0" smtClean="0">
                <a:solidFill>
                  <a:srgbClr val="000000"/>
                </a:solidFill>
              </a:rPr>
              <a:t>” to one of “</a:t>
            </a:r>
            <a:r>
              <a:rPr lang="en-US" sz="2000" b="1" i="1" dirty="0" smtClean="0">
                <a:solidFill>
                  <a:srgbClr val="000000"/>
                </a:solidFill>
              </a:rPr>
              <a:t>adequacy</a:t>
            </a:r>
            <a:r>
              <a:rPr lang="en-US" sz="2000" dirty="0" smtClean="0">
                <a:solidFill>
                  <a:srgbClr val="000000"/>
                </a:solidFill>
              </a:rPr>
              <a:t>” in this country.</a:t>
            </a:r>
          </a:p>
        </p:txBody>
      </p:sp>
      <p:sp>
        <p:nvSpPr>
          <p:cNvPr id="13319" name="AutoShape 7"/>
          <p:cNvSpPr>
            <a:spLocks noChangeArrowheads="1"/>
          </p:cNvSpPr>
          <p:nvPr/>
        </p:nvSpPr>
        <p:spPr bwMode="gray">
          <a:xfrm>
            <a:off x="0" y="1524000"/>
            <a:ext cx="9144000" cy="2209800"/>
          </a:xfrm>
          <a:prstGeom prst="roundRect">
            <a:avLst>
              <a:gd name="adj" fmla="val 49106"/>
            </a:avLst>
          </a:prstGeom>
          <a:gradFill rotWithShape="1">
            <a:gsLst>
              <a:gs pos="0">
                <a:schemeClr val="accent2">
                  <a:gamma/>
                  <a:shade val="46275"/>
                  <a:invGamma/>
                </a:schemeClr>
              </a:gs>
              <a:gs pos="5000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marL="457200" indent="-457200">
              <a:defRPr/>
            </a:pPr>
            <a:r>
              <a:rPr lang="en-US" sz="2000" dirty="0" smtClean="0"/>
              <a:t>The pivotal distinctions between equity and adequacy are revealed in their </a:t>
            </a:r>
          </a:p>
          <a:p>
            <a:pPr marL="457200" indent="-457200">
              <a:defRPr/>
            </a:pPr>
            <a:r>
              <a:rPr lang="en-US" sz="2000" dirty="0" smtClean="0"/>
              <a:t>primary goal and measures.  For example, equity (or equality) of resources </a:t>
            </a:r>
          </a:p>
          <a:p>
            <a:pPr marL="457200" indent="-457200">
              <a:defRPr/>
            </a:pPr>
            <a:r>
              <a:rPr lang="en-US" sz="2000" dirty="0" smtClean="0"/>
              <a:t>can be achieved by “leveling down” the distribution of resources to every </a:t>
            </a:r>
          </a:p>
          <a:p>
            <a:pPr marL="457200" indent="-457200">
              <a:defRPr/>
            </a:pPr>
            <a:r>
              <a:rPr lang="en-US" sz="2000" dirty="0" smtClean="0"/>
              <a:t>school district. Since equity is measured comparatively, it is possible to </a:t>
            </a:r>
          </a:p>
          <a:p>
            <a:pPr marL="457200" indent="-457200">
              <a:defRPr/>
            </a:pPr>
            <a:r>
              <a:rPr lang="en-US" sz="2000" dirty="0" smtClean="0"/>
              <a:t>have equality in resource allocation without providing resources needed for </a:t>
            </a:r>
          </a:p>
          <a:p>
            <a:pPr marL="457200" indent="-457200">
              <a:defRPr/>
            </a:pPr>
            <a:r>
              <a:rPr lang="en-US" sz="2000" dirty="0" smtClean="0"/>
              <a:t>an adequate education.</a:t>
            </a:r>
          </a:p>
        </p:txBody>
      </p:sp>
      <p:sp>
        <p:nvSpPr>
          <p:cNvPr id="13320" name="AutoShape 8"/>
          <p:cNvSpPr>
            <a:spLocks noChangeArrowheads="1"/>
          </p:cNvSpPr>
          <p:nvPr/>
        </p:nvSpPr>
        <p:spPr bwMode="gray">
          <a:xfrm>
            <a:off x="15240" y="3657600"/>
            <a:ext cx="9128760" cy="1295400"/>
          </a:xfrm>
          <a:prstGeom prst="roundRect">
            <a:avLst>
              <a:gd name="adj" fmla="val 49106"/>
            </a:avLst>
          </a:prstGeom>
          <a:gradFill rotWithShape="1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marL="457200" indent="-457200">
              <a:defRPr/>
            </a:pPr>
            <a:r>
              <a:rPr lang="en-US" sz="2000" dirty="0" smtClean="0"/>
              <a:t>Similarly, it is possible to provide sufficient resources to all districts in order to </a:t>
            </a:r>
          </a:p>
          <a:p>
            <a:pPr marL="457200" indent="-457200">
              <a:defRPr/>
            </a:pPr>
            <a:r>
              <a:rPr lang="en-US" sz="2000" dirty="0" smtClean="0"/>
              <a:t>offer  an adequate education without attempting to equalize the educational </a:t>
            </a:r>
          </a:p>
          <a:p>
            <a:pPr marL="457200" indent="-457200">
              <a:defRPr/>
            </a:pPr>
            <a:r>
              <a:rPr lang="en-US" sz="2000" dirty="0" smtClean="0"/>
              <a:t>opportunities for all students in a state.</a:t>
            </a:r>
          </a:p>
        </p:txBody>
      </p:sp>
      <p:sp>
        <p:nvSpPr>
          <p:cNvPr id="7" name="AutoShape 8"/>
          <p:cNvSpPr>
            <a:spLocks noChangeArrowheads="1"/>
          </p:cNvSpPr>
          <p:nvPr/>
        </p:nvSpPr>
        <p:spPr bwMode="gray">
          <a:xfrm>
            <a:off x="15240" y="4953000"/>
            <a:ext cx="9128760" cy="1905000"/>
          </a:xfrm>
          <a:prstGeom prst="roundRect">
            <a:avLst>
              <a:gd name="adj" fmla="val 49106"/>
            </a:avLst>
          </a:prstGeom>
          <a:solidFill>
            <a:schemeClr val="accent1">
              <a:lumMod val="60000"/>
              <a:lumOff val="40000"/>
            </a:schemeClr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endParaRPr lang="en-US" sz="2000" dirty="0" smtClean="0">
              <a:solidFill>
                <a:srgbClr val="000000"/>
              </a:solidFill>
            </a:endParaRPr>
          </a:p>
          <a:p>
            <a:r>
              <a:rPr lang="en-US" sz="2000" dirty="0" smtClean="0">
                <a:solidFill>
                  <a:srgbClr val="000000"/>
                </a:solidFill>
              </a:rPr>
              <a:t>In practice, while providing sufficient resources to offer an adequate </a:t>
            </a:r>
          </a:p>
          <a:p>
            <a:r>
              <a:rPr lang="en-US" sz="2000" dirty="0" smtClean="0">
                <a:solidFill>
                  <a:srgbClr val="000000"/>
                </a:solidFill>
              </a:rPr>
              <a:t>education to all children has become the primary goal in resource allocation, </a:t>
            </a:r>
          </a:p>
          <a:p>
            <a:r>
              <a:rPr lang="en-US" sz="2000" dirty="0" smtClean="0">
                <a:solidFill>
                  <a:srgbClr val="000000"/>
                </a:solidFill>
              </a:rPr>
              <a:t>equity remains in the background as states develop categorical funding for </a:t>
            </a:r>
          </a:p>
          <a:p>
            <a:r>
              <a:rPr lang="en-US" sz="2000" dirty="0" smtClean="0">
                <a:solidFill>
                  <a:srgbClr val="000000"/>
                </a:solidFill>
              </a:rPr>
              <a:t>disadvantaged students, or calculate mathematical weights for additional </a:t>
            </a:r>
          </a:p>
          <a:p>
            <a:r>
              <a:rPr lang="en-US" sz="2000" dirty="0" smtClean="0">
                <a:solidFill>
                  <a:srgbClr val="000000"/>
                </a:solidFill>
              </a:rPr>
              <a:t>funding for these students, to create equal educational opportunities.   </a:t>
            </a:r>
          </a:p>
          <a:p>
            <a:endParaRPr lang="en-US" sz="2000" dirty="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8" grpId="0" animBg="1"/>
      <p:bldP spid="13319" grpId="0" animBg="1"/>
      <p:bldP spid="13320" grpId="0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7E253F6-6EB1-4C13-B8A5-922A5C29D26E}" type="slidenum">
              <a:rPr lang="en-US" smtClean="0"/>
              <a:pPr/>
              <a:t>4</a:t>
            </a:fld>
            <a:endParaRPr lang="en-US" dirty="0" smtClean="0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/>
              <a:t>Purpose of the Report</a:t>
            </a:r>
          </a:p>
        </p:txBody>
      </p:sp>
      <p:sp>
        <p:nvSpPr>
          <p:cNvPr id="13318" name="AutoShape 6"/>
          <p:cNvSpPr>
            <a:spLocks noChangeArrowheads="1"/>
          </p:cNvSpPr>
          <p:nvPr/>
        </p:nvSpPr>
        <p:spPr bwMode="gray">
          <a:xfrm>
            <a:off x="0" y="762000"/>
            <a:ext cx="9144000" cy="762000"/>
          </a:xfrm>
          <a:prstGeom prst="roundRect">
            <a:avLst>
              <a:gd name="adj" fmla="val 49106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endParaRPr lang="en-US" sz="2000" dirty="0" smtClean="0">
              <a:solidFill>
                <a:srgbClr val="000000"/>
              </a:solidFill>
            </a:endParaRPr>
          </a:p>
          <a:p>
            <a:r>
              <a:rPr lang="en-US" sz="2000" dirty="0" smtClean="0">
                <a:solidFill>
                  <a:srgbClr val="000000"/>
                </a:solidFill>
              </a:rPr>
              <a:t>Thus, Rebeca Whorton, an analyst with the Bureau of Legislative Research, </a:t>
            </a:r>
          </a:p>
          <a:p>
            <a:r>
              <a:rPr lang="en-US" sz="2000" dirty="0" smtClean="0">
                <a:solidFill>
                  <a:srgbClr val="000000"/>
                </a:solidFill>
              </a:rPr>
              <a:t>will present equity analyses of Arkansas school districts in February, 2014.</a:t>
            </a:r>
          </a:p>
          <a:p>
            <a:pPr marL="457200" indent="-457200">
              <a:defRPr/>
            </a:pPr>
            <a:endParaRPr lang="en-US" sz="2000" dirty="0" smtClean="0">
              <a:solidFill>
                <a:srgbClr val="000000"/>
              </a:solidFill>
            </a:endParaRPr>
          </a:p>
        </p:txBody>
      </p:sp>
      <p:sp>
        <p:nvSpPr>
          <p:cNvPr id="13319" name="AutoShape 7"/>
          <p:cNvSpPr>
            <a:spLocks noChangeArrowheads="1"/>
          </p:cNvSpPr>
          <p:nvPr/>
        </p:nvSpPr>
        <p:spPr bwMode="gray">
          <a:xfrm>
            <a:off x="0" y="1524000"/>
            <a:ext cx="9144000" cy="2209800"/>
          </a:xfrm>
          <a:prstGeom prst="roundRect">
            <a:avLst>
              <a:gd name="adj" fmla="val 49106"/>
            </a:avLst>
          </a:prstGeom>
          <a:gradFill rotWithShape="1">
            <a:gsLst>
              <a:gs pos="0">
                <a:schemeClr val="accent2">
                  <a:gamma/>
                  <a:shade val="46275"/>
                  <a:invGamma/>
                </a:schemeClr>
              </a:gs>
              <a:gs pos="5000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marL="457200" indent="-457200">
              <a:defRPr/>
            </a:pPr>
            <a:endParaRPr lang="en-US" sz="2000" dirty="0" smtClean="0"/>
          </a:p>
          <a:p>
            <a:pPr marL="457200" indent="-457200">
              <a:defRPr/>
            </a:pPr>
            <a:r>
              <a:rPr lang="en-US" sz="2000" dirty="0" smtClean="0"/>
              <a:t>The purpose of the current report is to present a discussion and brief </a:t>
            </a:r>
          </a:p>
          <a:p>
            <a:pPr marL="457200" indent="-457200">
              <a:defRPr/>
            </a:pPr>
            <a:r>
              <a:rPr lang="en-US" sz="2000" dirty="0" smtClean="0"/>
              <a:t>critique of the four primary methodologies used to assess educational </a:t>
            </a:r>
          </a:p>
          <a:p>
            <a:pPr marL="457200" indent="-457200">
              <a:defRPr/>
            </a:pPr>
            <a:r>
              <a:rPr lang="en-US" sz="2000" dirty="0" smtClean="0"/>
              <a:t>adequacy: 1) evidence-based model, 2) professional judgment, 3) successful </a:t>
            </a:r>
          </a:p>
          <a:p>
            <a:pPr marL="457200" indent="-457200">
              <a:defRPr/>
            </a:pPr>
            <a:r>
              <a:rPr lang="en-US" sz="2000" dirty="0" smtClean="0"/>
              <a:t>schools approach, and 4) cost function (or statistical) analysis.  It is not the </a:t>
            </a:r>
          </a:p>
          <a:p>
            <a:pPr marL="457200" indent="-457200">
              <a:defRPr/>
            </a:pPr>
            <a:r>
              <a:rPr lang="en-US" sz="2000" dirty="0" smtClean="0"/>
              <a:t>aim of this presentation to advocate for one method over another, or to offer </a:t>
            </a:r>
          </a:p>
          <a:p>
            <a:pPr marL="457200" indent="-457200">
              <a:defRPr/>
            </a:pPr>
            <a:r>
              <a:rPr lang="en-US" sz="2000" dirty="0" smtClean="0"/>
              <a:t>any recommendations for change in current study procedures.</a:t>
            </a:r>
          </a:p>
          <a:p>
            <a:pPr marL="457200" indent="-457200">
              <a:defRPr/>
            </a:pPr>
            <a:endParaRPr lang="en-US" sz="2000" dirty="0" smtClean="0"/>
          </a:p>
        </p:txBody>
      </p:sp>
      <p:sp>
        <p:nvSpPr>
          <p:cNvPr id="13320" name="AutoShape 8"/>
          <p:cNvSpPr>
            <a:spLocks noChangeArrowheads="1"/>
          </p:cNvSpPr>
          <p:nvPr/>
        </p:nvSpPr>
        <p:spPr bwMode="gray">
          <a:xfrm>
            <a:off x="0" y="3733800"/>
            <a:ext cx="9128760" cy="1143000"/>
          </a:xfrm>
          <a:prstGeom prst="roundRect">
            <a:avLst>
              <a:gd name="adj" fmla="val 49106"/>
            </a:avLst>
          </a:prstGeom>
          <a:gradFill rotWithShape="1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marL="457200" indent="-457200">
              <a:defRPr/>
            </a:pPr>
            <a:r>
              <a:rPr lang="en-US" sz="2000" dirty="0" smtClean="0"/>
              <a:t>Arkansas and Kentucky have relied on the </a:t>
            </a:r>
            <a:r>
              <a:rPr lang="en-US" sz="2000" i="1" dirty="0" smtClean="0"/>
              <a:t>evidence-based </a:t>
            </a:r>
            <a:r>
              <a:rPr lang="en-US" sz="2000" dirty="0" smtClean="0"/>
              <a:t>model to </a:t>
            </a:r>
          </a:p>
          <a:p>
            <a:pPr marL="457200" indent="-457200">
              <a:defRPr/>
            </a:pPr>
            <a:r>
              <a:rPr lang="en-US" sz="2000" dirty="0" smtClean="0"/>
              <a:t>determine amount of resources needed to provide an adequate education. </a:t>
            </a:r>
          </a:p>
        </p:txBody>
      </p:sp>
      <p:sp>
        <p:nvSpPr>
          <p:cNvPr id="7" name="AutoShape 8"/>
          <p:cNvSpPr>
            <a:spLocks noChangeArrowheads="1"/>
          </p:cNvSpPr>
          <p:nvPr/>
        </p:nvSpPr>
        <p:spPr bwMode="gray">
          <a:xfrm>
            <a:off x="15240" y="4876800"/>
            <a:ext cx="9128760" cy="1905000"/>
          </a:xfrm>
          <a:prstGeom prst="roundRect">
            <a:avLst>
              <a:gd name="adj" fmla="val 49106"/>
            </a:avLst>
          </a:prstGeom>
          <a:solidFill>
            <a:schemeClr val="accent1">
              <a:lumMod val="60000"/>
              <a:lumOff val="40000"/>
            </a:schemeClr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r>
              <a:rPr lang="en-US" sz="2000" dirty="0" smtClean="0">
                <a:solidFill>
                  <a:srgbClr val="000000"/>
                </a:solidFill>
              </a:rPr>
              <a:t>In the </a:t>
            </a:r>
            <a:r>
              <a:rPr lang="en-US" sz="2000" i="1" dirty="0" smtClean="0">
                <a:solidFill>
                  <a:srgbClr val="000000"/>
                </a:solidFill>
              </a:rPr>
              <a:t>evidence-based </a:t>
            </a:r>
            <a:r>
              <a:rPr lang="en-US" sz="2000" dirty="0" smtClean="0">
                <a:solidFill>
                  <a:srgbClr val="000000"/>
                </a:solidFill>
              </a:rPr>
              <a:t>model, consultants are hired to design a package, or </a:t>
            </a:r>
          </a:p>
          <a:p>
            <a:r>
              <a:rPr lang="en-US" sz="2000" dirty="0" smtClean="0">
                <a:solidFill>
                  <a:srgbClr val="000000"/>
                </a:solidFill>
              </a:rPr>
              <a:t>recipe, of resources (e.g., our Matrix handout) needed to provide an </a:t>
            </a:r>
          </a:p>
          <a:p>
            <a:r>
              <a:rPr lang="en-US" sz="2000" dirty="0" smtClean="0">
                <a:solidFill>
                  <a:srgbClr val="000000"/>
                </a:solidFill>
              </a:rPr>
              <a:t>adequate education to all students. Based on their knowledge of research </a:t>
            </a:r>
          </a:p>
          <a:p>
            <a:r>
              <a:rPr lang="en-US" sz="2000" dirty="0" smtClean="0">
                <a:solidFill>
                  <a:srgbClr val="000000"/>
                </a:solidFill>
              </a:rPr>
              <a:t>methodology and existing evidence, consultants make decisions about types </a:t>
            </a:r>
          </a:p>
          <a:p>
            <a:r>
              <a:rPr lang="en-US" sz="2000" dirty="0" smtClean="0">
                <a:solidFill>
                  <a:srgbClr val="000000"/>
                </a:solidFill>
              </a:rPr>
              <a:t>and amounts of resources needed to achieve defined education standards.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8" grpId="0" animBg="1"/>
      <p:bldP spid="13319" grpId="0" animBg="1"/>
      <p:bldP spid="13320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7E253F6-6EB1-4C13-B8A5-922A5C29D26E}" type="slidenum">
              <a:rPr lang="en-US" smtClean="0"/>
              <a:pPr/>
              <a:t>5</a:t>
            </a:fld>
            <a:endParaRPr lang="en-US" dirty="0" smtClean="0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/>
              <a:t>Evidence-based Model</a:t>
            </a:r>
          </a:p>
        </p:txBody>
      </p:sp>
      <p:sp>
        <p:nvSpPr>
          <p:cNvPr id="13318" name="AutoShape 6"/>
          <p:cNvSpPr>
            <a:spLocks noChangeArrowheads="1"/>
          </p:cNvSpPr>
          <p:nvPr/>
        </p:nvSpPr>
        <p:spPr bwMode="gray">
          <a:xfrm>
            <a:off x="0" y="685800"/>
            <a:ext cx="9144000" cy="990600"/>
          </a:xfrm>
          <a:prstGeom prst="roundRect">
            <a:avLst>
              <a:gd name="adj" fmla="val 49106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endParaRPr lang="en-US" sz="2000" dirty="0" smtClean="0">
              <a:solidFill>
                <a:srgbClr val="000000"/>
              </a:solidFill>
            </a:endParaRPr>
          </a:p>
          <a:p>
            <a:r>
              <a:rPr lang="en-US" sz="2000" dirty="0" smtClean="0">
                <a:solidFill>
                  <a:srgbClr val="000000"/>
                </a:solidFill>
              </a:rPr>
              <a:t> Recommendations regarding the distribution of resources are based on </a:t>
            </a:r>
          </a:p>
          <a:p>
            <a:r>
              <a:rPr lang="en-US" sz="2000" dirty="0" smtClean="0">
                <a:solidFill>
                  <a:srgbClr val="000000"/>
                </a:solidFill>
              </a:rPr>
              <a:t>consultants’ interpretations of the effectiveness of various resources in </a:t>
            </a:r>
          </a:p>
          <a:p>
            <a:r>
              <a:rPr lang="en-US" sz="2000" dirty="0" smtClean="0">
                <a:solidFill>
                  <a:srgbClr val="000000"/>
                </a:solidFill>
              </a:rPr>
              <a:t>facilitating student achievement. </a:t>
            </a:r>
          </a:p>
          <a:p>
            <a:pPr marL="457200" indent="-457200">
              <a:defRPr/>
            </a:pPr>
            <a:endParaRPr lang="en-US" sz="2000" dirty="0" smtClean="0">
              <a:solidFill>
                <a:srgbClr val="000000"/>
              </a:solidFill>
            </a:endParaRPr>
          </a:p>
        </p:txBody>
      </p:sp>
      <p:sp>
        <p:nvSpPr>
          <p:cNvPr id="13319" name="AutoShape 7"/>
          <p:cNvSpPr>
            <a:spLocks noChangeArrowheads="1"/>
          </p:cNvSpPr>
          <p:nvPr/>
        </p:nvSpPr>
        <p:spPr bwMode="gray">
          <a:xfrm>
            <a:off x="0" y="1676400"/>
            <a:ext cx="9144000" cy="1905000"/>
          </a:xfrm>
          <a:prstGeom prst="roundRect">
            <a:avLst>
              <a:gd name="adj" fmla="val 49106"/>
            </a:avLst>
          </a:prstGeom>
          <a:gradFill rotWithShape="1">
            <a:gsLst>
              <a:gs pos="0">
                <a:schemeClr val="accent2">
                  <a:gamma/>
                  <a:shade val="46275"/>
                  <a:invGamma/>
                </a:schemeClr>
              </a:gs>
              <a:gs pos="5000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marL="457200" indent="-457200">
              <a:defRPr/>
            </a:pPr>
            <a:r>
              <a:rPr lang="en-US" sz="2000" dirty="0" smtClean="0"/>
              <a:t>Adequacy is assessed by comparing district resources to the resource </a:t>
            </a:r>
          </a:p>
          <a:p>
            <a:pPr marL="457200" indent="-457200">
              <a:defRPr/>
            </a:pPr>
            <a:r>
              <a:rPr lang="en-US" sz="2000" dirty="0" smtClean="0"/>
              <a:t>allocation package (Matrix) recommended by the expert consultants. Costs </a:t>
            </a:r>
          </a:p>
          <a:p>
            <a:pPr marL="457200" indent="-457200">
              <a:defRPr/>
            </a:pPr>
            <a:r>
              <a:rPr lang="en-US" sz="2000" dirty="0" smtClean="0"/>
              <a:t>(or expenditures) for each resource are based on estimates found in the </a:t>
            </a:r>
          </a:p>
          <a:p>
            <a:pPr marL="457200" indent="-457200">
              <a:defRPr/>
            </a:pPr>
            <a:r>
              <a:rPr lang="en-US" sz="2000" dirty="0" smtClean="0"/>
              <a:t>school finance literature, and these costs are summed to arrive at a total </a:t>
            </a:r>
          </a:p>
          <a:p>
            <a:pPr marL="457200" indent="-457200">
              <a:defRPr/>
            </a:pPr>
            <a:r>
              <a:rPr lang="en-US" sz="2000" dirty="0" smtClean="0"/>
              <a:t>cost (or per pupil cost) for funding adequacy. </a:t>
            </a:r>
          </a:p>
        </p:txBody>
      </p:sp>
      <p:sp>
        <p:nvSpPr>
          <p:cNvPr id="13320" name="AutoShape 8"/>
          <p:cNvSpPr>
            <a:spLocks noChangeArrowheads="1"/>
          </p:cNvSpPr>
          <p:nvPr/>
        </p:nvSpPr>
        <p:spPr bwMode="gray">
          <a:xfrm>
            <a:off x="15240" y="3581400"/>
            <a:ext cx="9128760" cy="1981200"/>
          </a:xfrm>
          <a:prstGeom prst="roundRect">
            <a:avLst>
              <a:gd name="adj" fmla="val 49106"/>
            </a:avLst>
          </a:prstGeom>
          <a:gradFill rotWithShape="1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marL="457200" indent="-457200">
              <a:defRPr/>
            </a:pPr>
            <a:r>
              <a:rPr lang="en-US" sz="2000" dirty="0" smtClean="0"/>
              <a:t> A salient strength of the </a:t>
            </a:r>
            <a:r>
              <a:rPr lang="en-US" sz="2000" i="1" dirty="0" smtClean="0"/>
              <a:t>evidence-based </a:t>
            </a:r>
            <a:r>
              <a:rPr lang="en-US" sz="2000" dirty="0" smtClean="0"/>
              <a:t>model is the use of experts who </a:t>
            </a:r>
          </a:p>
          <a:p>
            <a:pPr marL="457200" indent="-457200">
              <a:defRPr/>
            </a:pPr>
            <a:r>
              <a:rPr lang="en-US" sz="2000" dirty="0" smtClean="0"/>
              <a:t>have extensive experience in conducting and evaluating research on </a:t>
            </a:r>
          </a:p>
          <a:p>
            <a:pPr marL="457200" indent="-457200">
              <a:defRPr/>
            </a:pPr>
            <a:r>
              <a:rPr lang="en-US" sz="2000" dirty="0" smtClean="0"/>
              <a:t>resource allocation and student performance. They typically are highly trained </a:t>
            </a:r>
          </a:p>
          <a:p>
            <a:pPr marL="457200" indent="-457200">
              <a:defRPr/>
            </a:pPr>
            <a:r>
              <a:rPr lang="en-US" sz="2000" dirty="0" smtClean="0"/>
              <a:t>methodologists who have a thorough knowledge of the research on school</a:t>
            </a:r>
          </a:p>
          <a:p>
            <a:pPr marL="457200" indent="-457200">
              <a:defRPr/>
            </a:pPr>
            <a:r>
              <a:rPr lang="en-US" sz="2000" dirty="0" smtClean="0"/>
              <a:t>finance and student achievement.</a:t>
            </a:r>
          </a:p>
        </p:txBody>
      </p:sp>
      <p:sp>
        <p:nvSpPr>
          <p:cNvPr id="7" name="AutoShape 8"/>
          <p:cNvSpPr>
            <a:spLocks noChangeArrowheads="1"/>
          </p:cNvSpPr>
          <p:nvPr/>
        </p:nvSpPr>
        <p:spPr bwMode="gray">
          <a:xfrm>
            <a:off x="0" y="5562600"/>
            <a:ext cx="9128760" cy="1219200"/>
          </a:xfrm>
          <a:prstGeom prst="roundRect">
            <a:avLst>
              <a:gd name="adj" fmla="val 49106"/>
            </a:avLst>
          </a:prstGeom>
          <a:solidFill>
            <a:schemeClr val="accent1">
              <a:lumMod val="60000"/>
              <a:lumOff val="40000"/>
            </a:schemeClr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r>
              <a:rPr lang="en-US" sz="2000" dirty="0" smtClean="0">
                <a:solidFill>
                  <a:srgbClr val="000000"/>
                </a:solidFill>
              </a:rPr>
              <a:t>Furthermore, the evidence-based adequacy study process is transparent and </a:t>
            </a:r>
          </a:p>
          <a:p>
            <a:r>
              <a:rPr lang="en-US" sz="2000" dirty="0" smtClean="0">
                <a:solidFill>
                  <a:srgbClr val="000000"/>
                </a:solidFill>
              </a:rPr>
              <a:t>easily understood, and it examines current data from the educational system</a:t>
            </a:r>
          </a:p>
          <a:p>
            <a:r>
              <a:rPr lang="en-US" sz="2000" dirty="0" smtClean="0">
                <a:solidFill>
                  <a:srgbClr val="000000"/>
                </a:solidFill>
              </a:rPr>
              <a:t>being evaluated.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8" grpId="0" animBg="1"/>
      <p:bldP spid="13319" grpId="0" animBg="1"/>
      <p:bldP spid="13320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7E253F6-6EB1-4C13-B8A5-922A5C29D26E}" type="slidenum">
              <a:rPr lang="en-US" smtClean="0"/>
              <a:pPr/>
              <a:t>6</a:t>
            </a:fld>
            <a:endParaRPr lang="en-US" dirty="0" smtClean="0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/>
              <a:t>Critique of Evidence-based Model</a:t>
            </a:r>
          </a:p>
        </p:txBody>
      </p:sp>
      <p:sp>
        <p:nvSpPr>
          <p:cNvPr id="13318" name="AutoShape 6"/>
          <p:cNvSpPr>
            <a:spLocks noChangeArrowheads="1"/>
          </p:cNvSpPr>
          <p:nvPr/>
        </p:nvSpPr>
        <p:spPr bwMode="gray">
          <a:xfrm>
            <a:off x="0" y="685800"/>
            <a:ext cx="9144000" cy="990600"/>
          </a:xfrm>
          <a:prstGeom prst="roundRect">
            <a:avLst>
              <a:gd name="adj" fmla="val 49106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endParaRPr lang="en-US" sz="2000" dirty="0" smtClean="0">
              <a:solidFill>
                <a:srgbClr val="000000"/>
              </a:solidFill>
            </a:endParaRPr>
          </a:p>
          <a:p>
            <a:r>
              <a:rPr lang="en-US" sz="2000" dirty="0" smtClean="0">
                <a:solidFill>
                  <a:srgbClr val="000000"/>
                </a:solidFill>
              </a:rPr>
              <a:t>  Critics point out that the </a:t>
            </a:r>
            <a:r>
              <a:rPr lang="en-US" sz="2000" i="1" dirty="0" smtClean="0">
                <a:solidFill>
                  <a:srgbClr val="000000"/>
                </a:solidFill>
              </a:rPr>
              <a:t>evidence-based</a:t>
            </a:r>
            <a:r>
              <a:rPr lang="en-US" sz="2000" dirty="0" smtClean="0">
                <a:solidFill>
                  <a:srgbClr val="000000"/>
                </a:solidFill>
              </a:rPr>
              <a:t> model focuses exclusively on inputs </a:t>
            </a:r>
          </a:p>
          <a:p>
            <a:r>
              <a:rPr lang="en-US" sz="2000" dirty="0" smtClean="0">
                <a:solidFill>
                  <a:srgbClr val="000000"/>
                </a:solidFill>
              </a:rPr>
              <a:t>(resources) to the exclusion of outcomes (e.g., student achievement).</a:t>
            </a:r>
          </a:p>
          <a:p>
            <a:pPr marL="457200" indent="-457200">
              <a:defRPr/>
            </a:pPr>
            <a:endParaRPr lang="en-US" sz="2000" dirty="0" smtClean="0">
              <a:solidFill>
                <a:srgbClr val="000000"/>
              </a:solidFill>
            </a:endParaRPr>
          </a:p>
        </p:txBody>
      </p:sp>
      <p:sp>
        <p:nvSpPr>
          <p:cNvPr id="13319" name="AutoShape 7"/>
          <p:cNvSpPr>
            <a:spLocks noChangeArrowheads="1"/>
          </p:cNvSpPr>
          <p:nvPr/>
        </p:nvSpPr>
        <p:spPr bwMode="gray">
          <a:xfrm>
            <a:off x="0" y="1676400"/>
            <a:ext cx="9144000" cy="1295400"/>
          </a:xfrm>
          <a:prstGeom prst="roundRect">
            <a:avLst>
              <a:gd name="adj" fmla="val 49106"/>
            </a:avLst>
          </a:prstGeom>
          <a:gradFill rotWithShape="1">
            <a:gsLst>
              <a:gs pos="0">
                <a:schemeClr val="accent2">
                  <a:gamma/>
                  <a:shade val="46275"/>
                  <a:invGamma/>
                </a:schemeClr>
              </a:gs>
              <a:gs pos="5000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marL="457200" indent="-457200">
              <a:defRPr/>
            </a:pPr>
            <a:r>
              <a:rPr lang="en-US" sz="2000" dirty="0" smtClean="0"/>
              <a:t>Many contemporary researchers and policy-makers argue that the ultimate </a:t>
            </a:r>
          </a:p>
          <a:p>
            <a:pPr marL="457200" indent="-457200">
              <a:defRPr/>
            </a:pPr>
            <a:r>
              <a:rPr lang="en-US" sz="2000" dirty="0" smtClean="0"/>
              <a:t>goal of education is student achievement, and therefore, an adequate </a:t>
            </a:r>
          </a:p>
          <a:p>
            <a:pPr marL="457200" indent="-457200">
              <a:defRPr/>
            </a:pPr>
            <a:r>
              <a:rPr lang="en-US" sz="2000" dirty="0" smtClean="0"/>
              <a:t>education should be assessed in terms of student performance.</a:t>
            </a:r>
          </a:p>
        </p:txBody>
      </p:sp>
      <p:sp>
        <p:nvSpPr>
          <p:cNvPr id="13320" name="AutoShape 8"/>
          <p:cNvSpPr>
            <a:spLocks noChangeArrowheads="1"/>
          </p:cNvSpPr>
          <p:nvPr/>
        </p:nvSpPr>
        <p:spPr bwMode="gray">
          <a:xfrm>
            <a:off x="15240" y="2971800"/>
            <a:ext cx="9128760" cy="1905000"/>
          </a:xfrm>
          <a:prstGeom prst="roundRect">
            <a:avLst>
              <a:gd name="adj" fmla="val 49106"/>
            </a:avLst>
          </a:prstGeom>
          <a:gradFill rotWithShape="1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marL="457200" indent="-457200">
              <a:defRPr/>
            </a:pPr>
            <a:r>
              <a:rPr lang="en-US" sz="2000" dirty="0" smtClean="0"/>
              <a:t>The only linkage between resources and student achievement in the </a:t>
            </a:r>
          </a:p>
          <a:p>
            <a:pPr marL="457200" indent="-457200">
              <a:defRPr/>
            </a:pPr>
            <a:r>
              <a:rPr lang="en-US" sz="2000" i="1" dirty="0" smtClean="0"/>
              <a:t>evidence-based</a:t>
            </a:r>
            <a:r>
              <a:rPr lang="en-US" sz="2000" dirty="0" smtClean="0"/>
              <a:t> approach to educational adequacy are the extrapolations </a:t>
            </a:r>
          </a:p>
          <a:p>
            <a:pPr marL="457200" indent="-457200">
              <a:defRPr/>
            </a:pPr>
            <a:r>
              <a:rPr lang="en-US" sz="2000" dirty="0" smtClean="0"/>
              <a:t>consultants make from prior research in designing a resource allocation plan </a:t>
            </a:r>
          </a:p>
          <a:p>
            <a:pPr marL="457200" indent="-457200">
              <a:defRPr/>
            </a:pPr>
            <a:r>
              <a:rPr lang="en-US" sz="2000" dirty="0" smtClean="0"/>
              <a:t>or Matrix.  However, critics argue that studies cannot be generalized across</a:t>
            </a:r>
          </a:p>
          <a:p>
            <a:pPr marL="457200" indent="-457200">
              <a:defRPr/>
            </a:pPr>
            <a:r>
              <a:rPr lang="en-US" sz="2000" dirty="0" smtClean="0"/>
              <a:t>states that differ in demographics, such as poverty and parent education.</a:t>
            </a:r>
          </a:p>
        </p:txBody>
      </p:sp>
      <p:sp>
        <p:nvSpPr>
          <p:cNvPr id="7" name="AutoShape 8"/>
          <p:cNvSpPr>
            <a:spLocks noChangeArrowheads="1"/>
          </p:cNvSpPr>
          <p:nvPr/>
        </p:nvSpPr>
        <p:spPr bwMode="gray">
          <a:xfrm>
            <a:off x="0" y="4876800"/>
            <a:ext cx="9128760" cy="1219200"/>
          </a:xfrm>
          <a:prstGeom prst="roundRect">
            <a:avLst>
              <a:gd name="adj" fmla="val 49106"/>
            </a:avLst>
          </a:prstGeom>
          <a:solidFill>
            <a:schemeClr val="accent1">
              <a:lumMod val="60000"/>
              <a:lumOff val="40000"/>
            </a:schemeClr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r>
              <a:rPr lang="en-US" sz="2000" dirty="0" smtClean="0">
                <a:solidFill>
                  <a:srgbClr val="000000"/>
                </a:solidFill>
              </a:rPr>
              <a:t> They also criticize the piecemeal practice of providing evidence for each </a:t>
            </a:r>
          </a:p>
          <a:p>
            <a:r>
              <a:rPr lang="en-US" sz="2000" dirty="0" smtClean="0">
                <a:solidFill>
                  <a:srgbClr val="000000"/>
                </a:solidFill>
              </a:rPr>
              <a:t>resource separately instead of investigating the impact of the total resource </a:t>
            </a:r>
          </a:p>
          <a:p>
            <a:r>
              <a:rPr lang="en-US" sz="2000" dirty="0" smtClean="0">
                <a:solidFill>
                  <a:srgbClr val="000000"/>
                </a:solidFill>
              </a:rPr>
              <a:t>allocation package consultants recommend to states.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8" grpId="0" animBg="1"/>
      <p:bldP spid="13319" grpId="0" animBg="1"/>
      <p:bldP spid="13320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7E253F6-6EB1-4C13-B8A5-922A5C29D26E}" type="slidenum">
              <a:rPr lang="en-US" smtClean="0"/>
              <a:pPr/>
              <a:t>7</a:t>
            </a:fld>
            <a:endParaRPr lang="en-US" dirty="0" smtClean="0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/>
              <a:t>Critique of Evidence-based Model</a:t>
            </a:r>
          </a:p>
        </p:txBody>
      </p:sp>
      <p:sp>
        <p:nvSpPr>
          <p:cNvPr id="13318" name="AutoShape 6"/>
          <p:cNvSpPr>
            <a:spLocks noChangeArrowheads="1"/>
          </p:cNvSpPr>
          <p:nvPr/>
        </p:nvSpPr>
        <p:spPr bwMode="gray">
          <a:xfrm>
            <a:off x="0" y="685800"/>
            <a:ext cx="9144000" cy="1447800"/>
          </a:xfrm>
          <a:prstGeom prst="roundRect">
            <a:avLst>
              <a:gd name="adj" fmla="val 49106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r>
              <a:rPr lang="en-US" sz="2000" dirty="0" smtClean="0">
                <a:solidFill>
                  <a:srgbClr val="000000"/>
                </a:solidFill>
              </a:rPr>
              <a:t>Critics point out expert judgments are influenced in immeasurable ways by </a:t>
            </a:r>
          </a:p>
          <a:p>
            <a:r>
              <a:rPr lang="en-US" sz="2000" dirty="0" smtClean="0">
                <a:solidFill>
                  <a:srgbClr val="000000"/>
                </a:solidFill>
              </a:rPr>
              <a:t>personal preferences and biases, and they cite examples of how consultants </a:t>
            </a:r>
          </a:p>
          <a:p>
            <a:r>
              <a:rPr lang="en-US" sz="2000" dirty="0" smtClean="0">
                <a:solidFill>
                  <a:srgbClr val="000000"/>
                </a:solidFill>
              </a:rPr>
              <a:t>have “cherry picked” studies that support their resource allocation, while </a:t>
            </a:r>
          </a:p>
          <a:p>
            <a:r>
              <a:rPr lang="en-US" sz="2000" dirty="0" smtClean="0">
                <a:solidFill>
                  <a:srgbClr val="000000"/>
                </a:solidFill>
              </a:rPr>
              <a:t>ignoring contrary evidence. </a:t>
            </a:r>
          </a:p>
        </p:txBody>
      </p:sp>
      <p:sp>
        <p:nvSpPr>
          <p:cNvPr id="13319" name="AutoShape 7"/>
          <p:cNvSpPr>
            <a:spLocks noChangeArrowheads="1"/>
          </p:cNvSpPr>
          <p:nvPr/>
        </p:nvSpPr>
        <p:spPr bwMode="gray">
          <a:xfrm>
            <a:off x="0" y="2133600"/>
            <a:ext cx="9144000" cy="1295400"/>
          </a:xfrm>
          <a:prstGeom prst="roundRect">
            <a:avLst>
              <a:gd name="adj" fmla="val 49106"/>
            </a:avLst>
          </a:prstGeom>
          <a:gradFill rotWithShape="1">
            <a:gsLst>
              <a:gs pos="0">
                <a:schemeClr val="accent2">
                  <a:gamma/>
                  <a:shade val="46275"/>
                  <a:invGamma/>
                </a:schemeClr>
              </a:gs>
              <a:gs pos="5000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marL="457200" indent="-457200">
              <a:defRPr/>
            </a:pPr>
            <a:r>
              <a:rPr lang="en-US" sz="2000" dirty="0" smtClean="0"/>
              <a:t>They also note that there is scarce research on the effectiveness of resources </a:t>
            </a:r>
          </a:p>
          <a:p>
            <a:pPr marL="457200" indent="-457200">
              <a:defRPr/>
            </a:pPr>
            <a:r>
              <a:rPr lang="en-US" sz="2000" dirty="0" smtClean="0"/>
              <a:t>on student achievement, and in some cases there is no evidence to support </a:t>
            </a:r>
          </a:p>
          <a:p>
            <a:pPr marL="457200" indent="-457200">
              <a:defRPr/>
            </a:pPr>
            <a:r>
              <a:rPr lang="en-US" sz="2000" dirty="0" smtClean="0"/>
              <a:t>recommended resources.</a:t>
            </a:r>
          </a:p>
        </p:txBody>
      </p:sp>
      <p:sp>
        <p:nvSpPr>
          <p:cNvPr id="13320" name="AutoShape 8"/>
          <p:cNvSpPr>
            <a:spLocks noChangeArrowheads="1"/>
          </p:cNvSpPr>
          <p:nvPr/>
        </p:nvSpPr>
        <p:spPr bwMode="gray">
          <a:xfrm>
            <a:off x="0" y="3429000"/>
            <a:ext cx="9128760" cy="1600200"/>
          </a:xfrm>
          <a:prstGeom prst="roundRect">
            <a:avLst>
              <a:gd name="adj" fmla="val 49106"/>
            </a:avLst>
          </a:prstGeom>
          <a:gradFill rotWithShape="1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marL="457200" indent="-457200">
              <a:defRPr/>
            </a:pPr>
            <a:r>
              <a:rPr lang="en-US" sz="2000" dirty="0" smtClean="0"/>
              <a:t>Finally, reviewers observe that reports written by expert consultants typically </a:t>
            </a:r>
          </a:p>
          <a:p>
            <a:pPr marL="457200" indent="-457200">
              <a:defRPr/>
            </a:pPr>
            <a:r>
              <a:rPr lang="en-US" sz="2000" dirty="0" smtClean="0"/>
              <a:t>do not articulate the methodological criteria used to select studies that </a:t>
            </a:r>
          </a:p>
          <a:p>
            <a:pPr marL="457200" indent="-457200">
              <a:defRPr/>
            </a:pPr>
            <a:r>
              <a:rPr lang="en-US" sz="2000" dirty="0" smtClean="0"/>
              <a:t>provide support for resources recommended, which raises questions about </a:t>
            </a:r>
          </a:p>
          <a:p>
            <a:pPr marL="457200" indent="-457200">
              <a:defRPr/>
            </a:pPr>
            <a:r>
              <a:rPr lang="en-US" sz="2000" dirty="0" smtClean="0"/>
              <a:t>the validity of studies used.  </a:t>
            </a:r>
          </a:p>
        </p:txBody>
      </p:sp>
      <p:sp>
        <p:nvSpPr>
          <p:cNvPr id="7" name="AutoShape 8"/>
          <p:cNvSpPr>
            <a:spLocks noChangeArrowheads="1"/>
          </p:cNvSpPr>
          <p:nvPr/>
        </p:nvSpPr>
        <p:spPr bwMode="gray">
          <a:xfrm>
            <a:off x="15240" y="5029200"/>
            <a:ext cx="9128760" cy="1295400"/>
          </a:xfrm>
          <a:prstGeom prst="roundRect">
            <a:avLst>
              <a:gd name="adj" fmla="val 49106"/>
            </a:avLst>
          </a:prstGeom>
          <a:solidFill>
            <a:schemeClr val="accent1">
              <a:lumMod val="60000"/>
              <a:lumOff val="40000"/>
            </a:schemeClr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marL="457200" indent="-457200">
              <a:defRPr/>
            </a:pPr>
            <a:r>
              <a:rPr lang="en-US" sz="2000" dirty="0" smtClean="0">
                <a:solidFill>
                  <a:srgbClr val="000000"/>
                </a:solidFill>
              </a:rPr>
              <a:t>There appear to be no published examinations of the validity (accuracy) or </a:t>
            </a:r>
          </a:p>
          <a:p>
            <a:pPr marL="457200" indent="-457200">
              <a:defRPr/>
            </a:pPr>
            <a:r>
              <a:rPr lang="en-US" sz="2000" dirty="0" smtClean="0">
                <a:solidFill>
                  <a:srgbClr val="000000"/>
                </a:solidFill>
              </a:rPr>
              <a:t>reliability (consistency between evaluators) of the evidence-based method.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8" grpId="0" animBg="1"/>
      <p:bldP spid="13319" grpId="0" animBg="1"/>
      <p:bldP spid="13320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7E253F6-6EB1-4C13-B8A5-922A5C29D26E}" type="slidenum">
              <a:rPr lang="en-US" smtClean="0"/>
              <a:pPr/>
              <a:t>8</a:t>
            </a:fld>
            <a:endParaRPr lang="en-US" dirty="0" smtClean="0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/>
              <a:t>Professional Judgment Model</a:t>
            </a:r>
          </a:p>
        </p:txBody>
      </p:sp>
      <p:sp>
        <p:nvSpPr>
          <p:cNvPr id="13318" name="AutoShape 6"/>
          <p:cNvSpPr>
            <a:spLocks noChangeArrowheads="1"/>
          </p:cNvSpPr>
          <p:nvPr/>
        </p:nvSpPr>
        <p:spPr bwMode="gray">
          <a:xfrm>
            <a:off x="0" y="685800"/>
            <a:ext cx="9144000" cy="1447800"/>
          </a:xfrm>
          <a:prstGeom prst="roundRect">
            <a:avLst>
              <a:gd name="adj" fmla="val 49106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endParaRPr lang="en-US" sz="2000" dirty="0" smtClean="0">
              <a:solidFill>
                <a:srgbClr val="000000"/>
              </a:solidFill>
            </a:endParaRPr>
          </a:p>
          <a:p>
            <a:r>
              <a:rPr lang="en-US" sz="2000" dirty="0" smtClean="0">
                <a:solidFill>
                  <a:srgbClr val="000000"/>
                </a:solidFill>
              </a:rPr>
              <a:t>The </a:t>
            </a:r>
            <a:r>
              <a:rPr lang="en-US" sz="2000" i="1" dirty="0" smtClean="0">
                <a:solidFill>
                  <a:srgbClr val="000000"/>
                </a:solidFill>
              </a:rPr>
              <a:t>professional judgment </a:t>
            </a:r>
            <a:r>
              <a:rPr lang="en-US" sz="2000" dirty="0" smtClean="0">
                <a:solidFill>
                  <a:srgbClr val="000000"/>
                </a:solidFill>
              </a:rPr>
              <a:t>method of examining educational adequacy relies</a:t>
            </a:r>
          </a:p>
          <a:p>
            <a:r>
              <a:rPr lang="en-US" sz="2000" dirty="0" smtClean="0">
                <a:solidFill>
                  <a:srgbClr val="000000"/>
                </a:solidFill>
              </a:rPr>
              <a:t>on the opinions of a panel of local educators (e.g., superintendents, education</a:t>
            </a:r>
          </a:p>
          <a:p>
            <a:r>
              <a:rPr lang="en-US" sz="2000" dirty="0" smtClean="0">
                <a:solidFill>
                  <a:srgbClr val="000000"/>
                </a:solidFill>
              </a:rPr>
              <a:t>professors) instead of hired expert consultants.  Panels have been constituted</a:t>
            </a:r>
          </a:p>
          <a:p>
            <a:r>
              <a:rPr lang="en-US" sz="2000" dirty="0" smtClean="0">
                <a:solidFill>
                  <a:srgbClr val="000000"/>
                </a:solidFill>
              </a:rPr>
              <a:t>by expert consultants, legislators, and governors. </a:t>
            </a:r>
          </a:p>
          <a:p>
            <a:endParaRPr lang="en-US" sz="2000" i="1" dirty="0" smtClean="0">
              <a:solidFill>
                <a:srgbClr val="000000"/>
              </a:solidFill>
            </a:endParaRPr>
          </a:p>
        </p:txBody>
      </p:sp>
      <p:sp>
        <p:nvSpPr>
          <p:cNvPr id="13319" name="AutoShape 7"/>
          <p:cNvSpPr>
            <a:spLocks noChangeArrowheads="1"/>
          </p:cNvSpPr>
          <p:nvPr/>
        </p:nvSpPr>
        <p:spPr bwMode="gray">
          <a:xfrm>
            <a:off x="0" y="2133600"/>
            <a:ext cx="9144000" cy="1447800"/>
          </a:xfrm>
          <a:prstGeom prst="roundRect">
            <a:avLst>
              <a:gd name="adj" fmla="val 49106"/>
            </a:avLst>
          </a:prstGeom>
          <a:gradFill rotWithShape="1">
            <a:gsLst>
              <a:gs pos="0">
                <a:schemeClr val="accent2">
                  <a:gamma/>
                  <a:shade val="46275"/>
                  <a:invGamma/>
                </a:schemeClr>
              </a:gs>
              <a:gs pos="5000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marL="457200" indent="-457200">
              <a:defRPr/>
            </a:pPr>
            <a:r>
              <a:rPr lang="en-US" sz="2000" dirty="0" smtClean="0"/>
              <a:t>This panel of educators meets over a period of time to construct a package </a:t>
            </a:r>
          </a:p>
          <a:p>
            <a:pPr marL="457200" indent="-457200">
              <a:defRPr/>
            </a:pPr>
            <a:r>
              <a:rPr lang="en-US" sz="2000" dirty="0" smtClean="0"/>
              <a:t>of resources.  Once the resource allocation plan has been determined, the </a:t>
            </a:r>
          </a:p>
          <a:p>
            <a:pPr marL="457200" indent="-457200">
              <a:defRPr/>
            </a:pPr>
            <a:r>
              <a:rPr lang="en-US" sz="2000" dirty="0" smtClean="0"/>
              <a:t>same panel, or a different group of experts, estimates the costs of each </a:t>
            </a:r>
          </a:p>
          <a:p>
            <a:pPr marL="457200" indent="-457200">
              <a:defRPr/>
            </a:pPr>
            <a:r>
              <a:rPr lang="en-US" sz="2000" dirty="0" smtClean="0"/>
              <a:t>resource component. </a:t>
            </a:r>
          </a:p>
        </p:txBody>
      </p:sp>
      <p:sp>
        <p:nvSpPr>
          <p:cNvPr id="13320" name="AutoShape 8"/>
          <p:cNvSpPr>
            <a:spLocks noChangeArrowheads="1"/>
          </p:cNvSpPr>
          <p:nvPr/>
        </p:nvSpPr>
        <p:spPr bwMode="gray">
          <a:xfrm>
            <a:off x="15240" y="3581400"/>
            <a:ext cx="9128760" cy="1600200"/>
          </a:xfrm>
          <a:prstGeom prst="roundRect">
            <a:avLst>
              <a:gd name="adj" fmla="val 49106"/>
            </a:avLst>
          </a:prstGeom>
          <a:gradFill rotWithShape="1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marL="457200" indent="-457200">
              <a:defRPr/>
            </a:pPr>
            <a:r>
              <a:rPr lang="en-US" sz="2000" dirty="0" smtClean="0"/>
              <a:t>To address the issues of validity and reliability, some states have used more</a:t>
            </a:r>
          </a:p>
          <a:p>
            <a:pPr marL="457200" indent="-457200">
              <a:defRPr/>
            </a:pPr>
            <a:r>
              <a:rPr lang="en-US" sz="2000" dirty="0" smtClean="0"/>
              <a:t>than one panel that work separately to derive independent resource </a:t>
            </a:r>
          </a:p>
          <a:p>
            <a:pPr marL="457200" indent="-457200">
              <a:defRPr/>
            </a:pPr>
            <a:r>
              <a:rPr lang="en-US" sz="2000" dirty="0" smtClean="0"/>
              <a:t>distribution models and costs.  </a:t>
            </a:r>
          </a:p>
        </p:txBody>
      </p:sp>
      <p:sp>
        <p:nvSpPr>
          <p:cNvPr id="7" name="AutoShape 8"/>
          <p:cNvSpPr>
            <a:spLocks noChangeArrowheads="1"/>
          </p:cNvSpPr>
          <p:nvPr/>
        </p:nvSpPr>
        <p:spPr bwMode="gray">
          <a:xfrm>
            <a:off x="15240" y="5181600"/>
            <a:ext cx="9128760" cy="1524000"/>
          </a:xfrm>
          <a:prstGeom prst="roundRect">
            <a:avLst>
              <a:gd name="adj" fmla="val 49106"/>
            </a:avLst>
          </a:prstGeom>
          <a:solidFill>
            <a:schemeClr val="accent1">
              <a:lumMod val="60000"/>
              <a:lumOff val="40000"/>
            </a:schemeClr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marL="457200" indent="-457200">
              <a:defRPr/>
            </a:pPr>
            <a:r>
              <a:rPr lang="en-US" sz="2000" dirty="0" smtClean="0">
                <a:solidFill>
                  <a:srgbClr val="000000"/>
                </a:solidFill>
              </a:rPr>
              <a:t>The panels eventually meet together to integrate the independently-</a:t>
            </a:r>
          </a:p>
          <a:p>
            <a:pPr marL="457200" indent="-457200">
              <a:defRPr/>
            </a:pPr>
            <a:r>
              <a:rPr lang="en-US" sz="2000" dirty="0" smtClean="0">
                <a:solidFill>
                  <a:srgbClr val="000000"/>
                </a:solidFill>
              </a:rPr>
              <a:t>derived resource allocation plans. At times, panels have been informed by </a:t>
            </a:r>
          </a:p>
          <a:p>
            <a:pPr marL="457200" indent="-457200">
              <a:defRPr/>
            </a:pPr>
            <a:r>
              <a:rPr lang="en-US" sz="2000" dirty="0" smtClean="0">
                <a:solidFill>
                  <a:srgbClr val="000000"/>
                </a:solidFill>
              </a:rPr>
              <a:t>surveys of teachers, principals, and superintendents concerning needed </a:t>
            </a:r>
          </a:p>
          <a:p>
            <a:pPr marL="457200" indent="-457200">
              <a:defRPr/>
            </a:pPr>
            <a:r>
              <a:rPr lang="en-US" sz="2000" dirty="0" smtClean="0">
                <a:solidFill>
                  <a:srgbClr val="000000"/>
                </a:solidFill>
              </a:rPr>
              <a:t>resources and costs.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8" grpId="0" animBg="1"/>
      <p:bldP spid="13319" grpId="0" animBg="1"/>
      <p:bldP spid="13320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7E253F6-6EB1-4C13-B8A5-922A5C29D26E}" type="slidenum">
              <a:rPr lang="en-US" smtClean="0"/>
              <a:pPr/>
              <a:t>9</a:t>
            </a:fld>
            <a:endParaRPr lang="en-US" dirty="0" smtClean="0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/>
              <a:t>Critique of Professional Judgment Model</a:t>
            </a:r>
          </a:p>
        </p:txBody>
      </p:sp>
      <p:sp>
        <p:nvSpPr>
          <p:cNvPr id="13318" name="AutoShape 6"/>
          <p:cNvSpPr>
            <a:spLocks noChangeArrowheads="1"/>
          </p:cNvSpPr>
          <p:nvPr/>
        </p:nvSpPr>
        <p:spPr bwMode="gray">
          <a:xfrm>
            <a:off x="0" y="685800"/>
            <a:ext cx="9144000" cy="1447800"/>
          </a:xfrm>
          <a:prstGeom prst="roundRect">
            <a:avLst>
              <a:gd name="adj" fmla="val 49106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r>
              <a:rPr lang="en-US" sz="2000" dirty="0" smtClean="0">
                <a:solidFill>
                  <a:srgbClr val="000000"/>
                </a:solidFill>
              </a:rPr>
              <a:t> </a:t>
            </a:r>
          </a:p>
          <a:p>
            <a:r>
              <a:rPr lang="en-US" sz="2000" dirty="0" smtClean="0">
                <a:solidFill>
                  <a:srgbClr val="000000"/>
                </a:solidFill>
              </a:rPr>
              <a:t>An important advantage of the professional judgment approach to assessing </a:t>
            </a:r>
          </a:p>
          <a:p>
            <a:r>
              <a:rPr lang="en-US" sz="2000" dirty="0" smtClean="0">
                <a:solidFill>
                  <a:srgbClr val="000000"/>
                </a:solidFill>
              </a:rPr>
              <a:t>educational adequacy is the deliberation by local professionals who are </a:t>
            </a:r>
          </a:p>
          <a:p>
            <a:r>
              <a:rPr lang="en-US" sz="2000" dirty="0" smtClean="0">
                <a:solidFill>
                  <a:srgbClr val="000000"/>
                </a:solidFill>
              </a:rPr>
              <a:t>currently involved in the system being assessed, and intimately familiar with </a:t>
            </a:r>
          </a:p>
          <a:p>
            <a:r>
              <a:rPr lang="en-US" sz="2000" dirty="0" smtClean="0">
                <a:solidFill>
                  <a:srgbClr val="000000"/>
                </a:solidFill>
              </a:rPr>
              <a:t>differences in districts, their resource needs, and regional costs. </a:t>
            </a:r>
          </a:p>
          <a:p>
            <a:endParaRPr lang="en-US" sz="2000" i="1" dirty="0" smtClean="0">
              <a:solidFill>
                <a:srgbClr val="000000"/>
              </a:solidFill>
            </a:endParaRPr>
          </a:p>
        </p:txBody>
      </p:sp>
      <p:sp>
        <p:nvSpPr>
          <p:cNvPr id="13319" name="AutoShape 7"/>
          <p:cNvSpPr>
            <a:spLocks noChangeArrowheads="1"/>
          </p:cNvSpPr>
          <p:nvPr/>
        </p:nvSpPr>
        <p:spPr bwMode="gray">
          <a:xfrm>
            <a:off x="0" y="2133600"/>
            <a:ext cx="9144000" cy="1447800"/>
          </a:xfrm>
          <a:prstGeom prst="roundRect">
            <a:avLst>
              <a:gd name="adj" fmla="val 49106"/>
            </a:avLst>
          </a:prstGeom>
          <a:gradFill rotWithShape="1">
            <a:gsLst>
              <a:gs pos="0">
                <a:schemeClr val="accent2">
                  <a:gamma/>
                  <a:shade val="46275"/>
                  <a:invGamma/>
                </a:schemeClr>
              </a:gs>
              <a:gs pos="5000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marL="457200" indent="-457200">
              <a:defRPr/>
            </a:pPr>
            <a:r>
              <a:rPr lang="en-US" sz="2000" dirty="0" smtClean="0"/>
              <a:t> This intimate knowledge is a “dual-edged” sword because, in practice, </a:t>
            </a:r>
          </a:p>
          <a:p>
            <a:pPr marL="457200" indent="-457200">
              <a:defRPr/>
            </a:pPr>
            <a:r>
              <a:rPr lang="en-US" sz="2000" dirty="0" smtClean="0"/>
              <a:t>panels of educators have tended to simply present a “wish list” of resources, </a:t>
            </a:r>
          </a:p>
          <a:p>
            <a:pPr marL="457200" indent="-457200">
              <a:defRPr/>
            </a:pPr>
            <a:r>
              <a:rPr lang="en-US" sz="2000" dirty="0" smtClean="0"/>
              <a:t>rather than design an efficient distribution of resources that supports </a:t>
            </a:r>
          </a:p>
          <a:p>
            <a:pPr marL="457200" indent="-457200">
              <a:defRPr/>
            </a:pPr>
            <a:r>
              <a:rPr lang="en-US" sz="2000" dirty="0" smtClean="0"/>
              <a:t>educational adequacy. </a:t>
            </a:r>
          </a:p>
        </p:txBody>
      </p:sp>
      <p:sp>
        <p:nvSpPr>
          <p:cNvPr id="13320" name="AutoShape 8"/>
          <p:cNvSpPr>
            <a:spLocks noChangeArrowheads="1"/>
          </p:cNvSpPr>
          <p:nvPr/>
        </p:nvSpPr>
        <p:spPr bwMode="gray">
          <a:xfrm>
            <a:off x="15240" y="3581400"/>
            <a:ext cx="9128760" cy="914400"/>
          </a:xfrm>
          <a:prstGeom prst="roundRect">
            <a:avLst>
              <a:gd name="adj" fmla="val 49106"/>
            </a:avLst>
          </a:prstGeom>
          <a:gradFill rotWithShape="1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marL="457200" indent="-457200">
              <a:defRPr/>
            </a:pPr>
            <a:r>
              <a:rPr lang="en-US" sz="2000" dirty="0" smtClean="0"/>
              <a:t>Professional judgment methods of assessing adequacy typically have resulted </a:t>
            </a:r>
          </a:p>
          <a:p>
            <a:pPr marL="457200" indent="-457200">
              <a:defRPr/>
            </a:pPr>
            <a:r>
              <a:rPr lang="en-US" sz="2000" dirty="0" smtClean="0"/>
              <a:t>in costly resource allocation models. </a:t>
            </a:r>
          </a:p>
        </p:txBody>
      </p:sp>
      <p:sp>
        <p:nvSpPr>
          <p:cNvPr id="7" name="AutoShape 8"/>
          <p:cNvSpPr>
            <a:spLocks noChangeArrowheads="1"/>
          </p:cNvSpPr>
          <p:nvPr/>
        </p:nvSpPr>
        <p:spPr bwMode="gray">
          <a:xfrm>
            <a:off x="0" y="4495800"/>
            <a:ext cx="9128760" cy="2362200"/>
          </a:xfrm>
          <a:prstGeom prst="roundRect">
            <a:avLst>
              <a:gd name="adj" fmla="val 49106"/>
            </a:avLst>
          </a:prstGeom>
          <a:solidFill>
            <a:schemeClr val="accent1">
              <a:lumMod val="60000"/>
              <a:lumOff val="40000"/>
            </a:schemeClr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marL="457200" indent="-457200">
              <a:defRPr/>
            </a:pPr>
            <a:r>
              <a:rPr lang="en-US" sz="2000" dirty="0" smtClean="0">
                <a:solidFill>
                  <a:srgbClr val="000000"/>
                </a:solidFill>
              </a:rPr>
              <a:t>Educator panels rely on personal judgments based on knowledge and </a:t>
            </a:r>
          </a:p>
          <a:p>
            <a:pPr marL="457200" indent="-457200">
              <a:defRPr/>
            </a:pPr>
            <a:r>
              <a:rPr lang="en-US" sz="2000" dirty="0" smtClean="0">
                <a:solidFill>
                  <a:srgbClr val="000000"/>
                </a:solidFill>
              </a:rPr>
              <a:t>experience rather than on a systematic, clearly articulated set of </a:t>
            </a:r>
          </a:p>
          <a:p>
            <a:pPr marL="457200" indent="-457200">
              <a:defRPr/>
            </a:pPr>
            <a:r>
              <a:rPr lang="en-US" sz="2000" dirty="0" smtClean="0">
                <a:solidFill>
                  <a:srgbClr val="000000"/>
                </a:solidFill>
              </a:rPr>
              <a:t>mathematical procedures, such as statistical analyses.  The personal </a:t>
            </a:r>
          </a:p>
          <a:p>
            <a:pPr marL="457200" indent="-457200">
              <a:defRPr/>
            </a:pPr>
            <a:r>
              <a:rPr lang="en-US" sz="2000" dirty="0" smtClean="0">
                <a:solidFill>
                  <a:srgbClr val="000000"/>
                </a:solidFill>
              </a:rPr>
              <a:t>preferences and biases inherent in professional judgments are especially </a:t>
            </a:r>
          </a:p>
          <a:p>
            <a:pPr marL="457200" indent="-457200">
              <a:defRPr/>
            </a:pPr>
            <a:r>
              <a:rPr lang="en-US" sz="2000" dirty="0" smtClean="0">
                <a:solidFill>
                  <a:srgbClr val="000000"/>
                </a:solidFill>
              </a:rPr>
              <a:t>problematic in making adjustments in resource allocation for high</a:t>
            </a:r>
          </a:p>
          <a:p>
            <a:pPr marL="457200" indent="-457200">
              <a:defRPr/>
            </a:pPr>
            <a:r>
              <a:rPr lang="en-US" sz="2000" dirty="0" smtClean="0">
                <a:solidFill>
                  <a:srgbClr val="000000"/>
                </a:solidFill>
              </a:rPr>
              <a:t>concentrations of poverty and other disadvantages.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8" grpId="0" animBg="1"/>
      <p:bldP spid="13319" grpId="0" animBg="1"/>
      <p:bldP spid="13320" grpId="0" animBg="1"/>
      <p:bldP spid="7" grpId="0" animBg="1"/>
    </p:bldLst>
  </p:timing>
</p:sld>
</file>

<file path=ppt/theme/theme1.xml><?xml version="1.0" encoding="utf-8"?>
<a:theme xmlns:a="http://schemas.openxmlformats.org/drawingml/2006/main" name="Sample presentation slides">
  <a:themeElements>
    <a:clrScheme name="Sample presentation slides 3">
      <a:dk1>
        <a:srgbClr val="0000C0"/>
      </a:dk1>
      <a:lt1>
        <a:srgbClr val="FFFFFF"/>
      </a:lt1>
      <a:dk2>
        <a:srgbClr val="0066CC"/>
      </a:dk2>
      <a:lt2>
        <a:srgbClr val="9ADCF6"/>
      </a:lt2>
      <a:accent1>
        <a:srgbClr val="BE9932"/>
      </a:accent1>
      <a:accent2>
        <a:srgbClr val="2A99EC"/>
      </a:accent2>
      <a:accent3>
        <a:srgbClr val="AAB8E2"/>
      </a:accent3>
      <a:accent4>
        <a:srgbClr val="DADADA"/>
      </a:accent4>
      <a:accent5>
        <a:srgbClr val="DBCAAD"/>
      </a:accent5>
      <a:accent6>
        <a:srgbClr val="258AD6"/>
      </a:accent6>
      <a:hlink>
        <a:srgbClr val="70B040"/>
      </a:hlink>
      <a:folHlink>
        <a:srgbClr val="6B8ED3"/>
      </a:folHlink>
    </a:clrScheme>
    <a:fontScheme name="Sample presentation slide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ample presentation slides 1">
        <a:dk1>
          <a:srgbClr val="000066"/>
        </a:dk1>
        <a:lt1>
          <a:srgbClr val="FFFFFF"/>
        </a:lt1>
        <a:dk2>
          <a:srgbClr val="006699"/>
        </a:dk2>
        <a:lt2>
          <a:srgbClr val="EEE378"/>
        </a:lt2>
        <a:accent1>
          <a:srgbClr val="69C828"/>
        </a:accent1>
        <a:accent2>
          <a:srgbClr val="E68B30"/>
        </a:accent2>
        <a:accent3>
          <a:srgbClr val="AAB8CA"/>
        </a:accent3>
        <a:accent4>
          <a:srgbClr val="DADADA"/>
        </a:accent4>
        <a:accent5>
          <a:srgbClr val="B9E0AC"/>
        </a:accent5>
        <a:accent6>
          <a:srgbClr val="D07D2A"/>
        </a:accent6>
        <a:hlink>
          <a:srgbClr val="0FAAE1"/>
        </a:hlink>
        <a:folHlink>
          <a:srgbClr val="547FE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mple presentation slides 2">
        <a:dk1>
          <a:srgbClr val="0F4334"/>
        </a:dk1>
        <a:lt1>
          <a:srgbClr val="FFFFFF"/>
        </a:lt1>
        <a:dk2>
          <a:srgbClr val="43BD4C"/>
        </a:dk2>
        <a:lt2>
          <a:srgbClr val="F0F7BD"/>
        </a:lt2>
        <a:accent1>
          <a:srgbClr val="B2B838"/>
        </a:accent1>
        <a:accent2>
          <a:srgbClr val="E68B30"/>
        </a:accent2>
        <a:accent3>
          <a:srgbClr val="B0DBB2"/>
        </a:accent3>
        <a:accent4>
          <a:srgbClr val="DADADA"/>
        </a:accent4>
        <a:accent5>
          <a:srgbClr val="D5D8AE"/>
        </a:accent5>
        <a:accent6>
          <a:srgbClr val="D07D2A"/>
        </a:accent6>
        <a:hlink>
          <a:srgbClr val="3FB180"/>
        </a:hlink>
        <a:folHlink>
          <a:srgbClr val="3BA7E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mple presentation slides 3">
        <a:dk1>
          <a:srgbClr val="0000C0"/>
        </a:dk1>
        <a:lt1>
          <a:srgbClr val="FFFFFF"/>
        </a:lt1>
        <a:dk2>
          <a:srgbClr val="0066CC"/>
        </a:dk2>
        <a:lt2>
          <a:srgbClr val="9ADCF6"/>
        </a:lt2>
        <a:accent1>
          <a:srgbClr val="BE9932"/>
        </a:accent1>
        <a:accent2>
          <a:srgbClr val="2A99EC"/>
        </a:accent2>
        <a:accent3>
          <a:srgbClr val="AAB8E2"/>
        </a:accent3>
        <a:accent4>
          <a:srgbClr val="DADADA"/>
        </a:accent4>
        <a:accent5>
          <a:srgbClr val="DBCAAD"/>
        </a:accent5>
        <a:accent6>
          <a:srgbClr val="258AD6"/>
        </a:accent6>
        <a:hlink>
          <a:srgbClr val="70B040"/>
        </a:hlink>
        <a:folHlink>
          <a:srgbClr val="6B8ED3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>
    <IconOverlay xmlns="http://schemas.microsoft.com/sharepoint/v4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2B2ED57DFC55F42BB00BB5B4AB0CA42" ma:contentTypeVersion="3" ma:contentTypeDescription="Create a new document." ma:contentTypeScope="" ma:versionID="e6ae07567a325d5b840d1ea135b70e9b">
  <xsd:schema xmlns:xsd="http://www.w3.org/2001/XMLSchema" xmlns:xs="http://www.w3.org/2001/XMLSchema" xmlns:p="http://schemas.microsoft.com/office/2006/metadata/properties" xmlns:ns2="http://schemas.microsoft.com/sharepoint/v4" xmlns:ns3="16de58f0-8742-410d-b579-165f1627d21d" targetNamespace="http://schemas.microsoft.com/office/2006/metadata/properties" ma:root="true" ma:fieldsID="ec41ebc4ede6e2456d8d9a1b6339c5cd" ns2:_="" ns3:_="">
    <xsd:import namespace="http://schemas.microsoft.com/sharepoint/v4"/>
    <xsd:import namespace="16de58f0-8742-410d-b579-165f1627d21d"/>
    <xsd:element name="properties">
      <xsd:complexType>
        <xsd:sequence>
          <xsd:element name="documentManagement">
            <xsd:complexType>
              <xsd:all>
                <xsd:element ref="ns2:IconOverlay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8" nillable="true" ma:displayName="IconOverlay" ma:hidden="true" ma:internalName="IconOverlay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de58f0-8742-410d-b579-165f1627d21d" elementFormDefault="qualified">
    <xsd:import namespace="http://schemas.microsoft.com/office/2006/documentManagement/types"/>
    <xsd:import namespace="http://schemas.microsoft.com/office/infopath/2007/PartnerControls"/>
    <xsd:element name="SharedWithUsers" ma:index="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940B521-00DA-4DFA-B2E9-7C414A650C0C}"/>
</file>

<file path=customXml/itemProps2.xml><?xml version="1.0" encoding="utf-8"?>
<ds:datastoreItem xmlns:ds="http://schemas.openxmlformats.org/officeDocument/2006/customXml" ds:itemID="{CE8839CD-062F-4087-90BF-42394B753125}"/>
</file>

<file path=customXml/itemProps3.xml><?xml version="1.0" encoding="utf-8"?>
<ds:datastoreItem xmlns:ds="http://schemas.openxmlformats.org/officeDocument/2006/customXml" ds:itemID="{05307429-1E0F-4E47-B4A5-E0730B380911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3901</TotalTime>
  <Words>2366</Words>
  <Application>Microsoft Office PowerPoint</Application>
  <PresentationFormat>On-screen Show (4:3)</PresentationFormat>
  <Paragraphs>290</Paragraphs>
  <Slides>18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Sample presentation slides</vt:lpstr>
      <vt:lpstr>  An Overview of Methodologies of Assessing  Educational Adequacy  </vt:lpstr>
      <vt:lpstr>Background  </vt:lpstr>
      <vt:lpstr>Equity &amp; Adequacy</vt:lpstr>
      <vt:lpstr>Purpose of the Report</vt:lpstr>
      <vt:lpstr>Evidence-based Model</vt:lpstr>
      <vt:lpstr>Critique of Evidence-based Model</vt:lpstr>
      <vt:lpstr>Critique of Evidence-based Model</vt:lpstr>
      <vt:lpstr>Professional Judgment Model</vt:lpstr>
      <vt:lpstr>Critique of Professional Judgment Model</vt:lpstr>
      <vt:lpstr>Successful Schools Model</vt:lpstr>
      <vt:lpstr>Critique of Successful Schools Model</vt:lpstr>
      <vt:lpstr>Critique of Successful Schools Model</vt:lpstr>
      <vt:lpstr>Cost Function (Statistical) Model</vt:lpstr>
      <vt:lpstr>Slide 14</vt:lpstr>
      <vt:lpstr>Critique of Cost Function Model</vt:lpstr>
      <vt:lpstr>Discussion &amp; Conclusions</vt:lpstr>
      <vt:lpstr>Slide 17</vt:lpstr>
      <vt:lpstr>Slide 18</vt:lpstr>
    </vt:vector>
  </TitlesOfParts>
  <Company>Bureau of Legislative Research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Click to add title</dc:title>
  <dc:creator>Christine M. Heider</dc:creator>
  <cp:lastModifiedBy>Mark Hudson</cp:lastModifiedBy>
  <cp:revision>298</cp:revision>
  <dcterms:created xsi:type="dcterms:W3CDTF">2008-09-30T17:13:15Z</dcterms:created>
  <dcterms:modified xsi:type="dcterms:W3CDTF">2013-08-15T15:10:51Z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TC011367941033</vt:lpwstr>
  </property>
  <property fmtid="{D5CDD505-2E9C-101B-9397-08002B2CF9AE}" pid="3" name="ContentTypeId">
    <vt:lpwstr>0x01010082B2ED57DFC55F42BB00BB5B4AB0CA42</vt:lpwstr>
  </property>
  <property fmtid="{D5CDD505-2E9C-101B-9397-08002B2CF9AE}" pid="4" name="Order">
    <vt:r8>2218600</vt:r8>
  </property>
  <property fmtid="{D5CDD505-2E9C-101B-9397-08002B2CF9AE}" pid="5" name="TemplateUrl">
    <vt:lpwstr/>
  </property>
  <property fmtid="{D5CDD505-2E9C-101B-9397-08002B2CF9AE}" pid="6" name="_SourceUrl">
    <vt:lpwstr/>
  </property>
  <property fmtid="{D5CDD505-2E9C-101B-9397-08002B2CF9AE}" pid="7" name="_SharedFileIndex">
    <vt:lpwstr/>
  </property>
  <property fmtid="{D5CDD505-2E9C-101B-9397-08002B2CF9AE}" pid="8" name="xd_Signature">
    <vt:bool>false</vt:bool>
  </property>
  <property fmtid="{D5CDD505-2E9C-101B-9397-08002B2CF9AE}" pid="9" name="xd_ProgID">
    <vt:lpwstr/>
  </property>
  <property fmtid="{D5CDD505-2E9C-101B-9397-08002B2CF9AE}" pid="10" name="URL">
    <vt:lpwstr/>
  </property>
</Properties>
</file>