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Default Extension="tif" ContentType="image/tif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57" r:id="rId4"/>
    <p:sldId id="291" r:id="rId5"/>
    <p:sldId id="299" r:id="rId6"/>
    <p:sldId id="294" r:id="rId7"/>
    <p:sldId id="295" r:id="rId8"/>
    <p:sldId id="292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B5B2608-DE75-473F-95B0-E03FD0D4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6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0C759E-E040-43E4-9B57-46AF4467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084CAA-3E6B-4175-8C5D-1DEA40FCE1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657CE9-C24C-49C4-B5CC-AE5C695C4A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C759E-E040-43E4-9B57-46AF44673A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The farther you go along either axis the more effort it takes?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89509C-239F-4C3F-A579-4207AEF4DC9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Need Kid Pictures– Prefer Pictures of H.S. Kids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769703-C740-47E3-AB64-CF96A77EEA2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99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9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C471-F495-4D3D-8CFD-99C8D9CF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802-680B-419C-8D82-541A045B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741F-A0F3-4E34-A93B-CB5F954C7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BE3A-E074-4B37-B3FC-0E84F4BD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2E21-34BD-4742-9FA6-988B37DC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0A43-4FA7-445D-981C-7680A02F6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86D7-89ED-41E7-984F-0AEA80C8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3514-9799-46E9-8F8C-2128FEA7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1FC3-9C8E-4EA3-9BC5-96BCEE07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F20B-1745-4574-8FD3-51480C96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8FF-B3D5-433B-BC53-412931B0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BF24-4C55-4738-8004-AF92AAC7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D37B-2D4A-489A-869F-CCFC4B1C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DC71-A780-4FED-8CBA-6024E146C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BB66-76FA-4744-8436-347710F1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F62A-6B7C-4612-BE2A-F2F00B06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88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4BB527-0387-4A7C-B7D6-A8E54B2D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8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LEGISLATIVE BRIEFING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BENTONVILLE SCHOOLS</a:t>
            </a:r>
          </a:p>
          <a:p>
            <a:pPr eaLnBrk="1" hangingPunct="1">
              <a:defRPr/>
            </a:pPr>
            <a:r>
              <a:rPr lang="en-US" b="1" dirty="0" smtClean="0"/>
              <a:t>Oct.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813"/>
            <a:ext cx="86042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Book Antiqua" pitchFamily="18" charset="0"/>
              </a:rPr>
              <a:t>Waivers/New Legislation</a:t>
            </a:r>
            <a:br>
              <a:rPr lang="en-US" dirty="0" smtClean="0">
                <a:effectLst/>
                <a:latin typeface="Book Antiqua" pitchFamily="18" charset="0"/>
              </a:rPr>
            </a:br>
            <a:r>
              <a:rPr lang="en-US" sz="2800" dirty="0" smtClean="0">
                <a:effectLst/>
                <a:latin typeface="Book Antiqua" pitchFamily="18" charset="0"/>
              </a:rPr>
              <a:t>Balancing Innovation &amp; Accountability</a:t>
            </a:r>
            <a:endParaRPr lang="en-US" sz="2800" dirty="0">
              <a:effectLst/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057400"/>
            <a:ext cx="4419600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Teacher Duty Time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Class Size limitation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Instructional </a:t>
            </a:r>
            <a:r>
              <a:rPr lang="en-US" dirty="0" smtClean="0">
                <a:latin typeface="Book Antiqua" pitchFamily="18" charset="0"/>
              </a:rPr>
              <a:t>Minutes</a:t>
            </a:r>
          </a:p>
          <a:p>
            <a:pPr>
              <a:defRPr/>
            </a:pPr>
            <a:r>
              <a:rPr lang="en-US" smtClean="0">
                <a:latin typeface="Book Antiqua" pitchFamily="18" charset="0"/>
              </a:rPr>
              <a:t>Concurrent Enrollment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02247" cy="3405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6012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/>
                <a:latin typeface="Trajan Pro" pitchFamily="18" charset="0"/>
              </a:rPr>
              <a:t>OVERVIEW OF PRESENTATION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924800" cy="45339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Data on Impacting Achievement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 Story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Demographics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Achievement Results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Bentonville’s Next Steps-Our Focus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Promising Practices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New Tools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Grade Center- “Science on a Sphere”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Considerations for Future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Waivers/Legislation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/>
                <a:latin typeface="Book Antiqua" pitchFamily="18" charset="0"/>
              </a:rPr>
              <a:t>SCHOOL AND TEACHER EFFECTS ON STUDENT ACHIEVEMENT</a:t>
            </a: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86644389"/>
              </p:ext>
            </p:extLst>
          </p:nvPr>
        </p:nvGraphicFramePr>
        <p:xfrm>
          <a:off x="457200" y="1600200"/>
          <a:ext cx="8229600" cy="466090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743200"/>
                <a:gridCol w="2743200"/>
                <a:gridCol w="2743200"/>
              </a:tblGrid>
              <a:tr h="70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School/Teacher Effectiveness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Leave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2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Ineffective Teacher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Ineffective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802563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Logistics and Demographics of District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Student Achievement Performance and Targets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Commitment to Compete on National Scale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Target Population=Site Driven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rajan Pro" pitchFamily="18" charset="0"/>
                <a:cs typeface="Times New Roman" pitchFamily="18" charset="0"/>
              </a:rPr>
              <a:t>The Bentonville 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065190"/>
            <a:ext cx="3321807" cy="233022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10" y="4092084"/>
            <a:ext cx="3973590" cy="2156316"/>
          </a:xfrm>
          <a:prstGeom prst="rect">
            <a:avLst/>
          </a:prstGeom>
          <a:effectLst>
            <a:outerShdw blurRad="114300" dir="1200000" sx="101000" sy="101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dirty="0" smtClean="0">
                <a:effectLst/>
                <a:latin typeface="Trajan Pro" pitchFamily="18" charset="0"/>
              </a:rPr>
              <a:t>Example of Multi Tiered Model of Instruction and Intervention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9220"/>
            <a:ext cx="4327497" cy="5648779"/>
          </a:xfrm>
        </p:spPr>
      </p:pic>
      <p:sp>
        <p:nvSpPr>
          <p:cNvPr id="11" name="Rectangle 10"/>
          <p:cNvSpPr/>
          <p:nvPr/>
        </p:nvSpPr>
        <p:spPr>
          <a:xfrm>
            <a:off x="304800" y="1447800"/>
            <a:ext cx="5334000" cy="51957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79375" marR="0" indent="-222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E2232F"/>
                </a:solidFill>
                <a:effectLst/>
                <a:latin typeface="Arial"/>
                <a:ea typeface="Arial"/>
                <a:cs typeface="Times New Roman"/>
              </a:rPr>
              <a:t>Intensive-Level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 are provided to students with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intensive/chronic academic and/or behavior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needs based on ongoing progress monitoring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diagnostic assessment.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indent="57150">
              <a:lnSpc>
                <a:spcPts val="14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effectLst/>
                <a:latin typeface="Arial"/>
                <a:ea typeface="Calibri"/>
                <a:cs typeface="Times New Roman"/>
              </a:rPr>
              <a:t>Strategic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Interventions-are provided to students identified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as at risk of -academic and/or social challenges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students identified as underachieving who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require specific support to make sufficient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progress in general education.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8509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21792B"/>
                </a:solidFill>
                <a:effectLst/>
                <a:latin typeface="Arial"/>
                <a:ea typeface="Arial"/>
                <a:cs typeface="Times New Roman"/>
              </a:rPr>
              <a:t>Universal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ALL students receive research based high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quality, general education that incorporates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ongoing universal screening progress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monitoring and perceptive assessment to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design instruction. Expectations are taught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reinforced and monitored in all settings.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981200" y="1752600"/>
            <a:ext cx="4648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133600" y="4953000"/>
            <a:ext cx="331806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1974476" y="3276600"/>
            <a:ext cx="396912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399" y="228600"/>
            <a:ext cx="8153401" cy="914400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rajan Pro" pitchFamily="18" charset="0"/>
                <a:ea typeface="+mj-ea"/>
                <a:cs typeface="Times New Roman" pitchFamily="18" charset="0"/>
              </a:rPr>
              <a:t>Response to Intervention Model</a:t>
            </a: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0" y="1066800"/>
            <a:ext cx="15240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Process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2057400"/>
            <a:ext cx="2209800" cy="1219200"/>
            <a:chOff x="6705600" y="2057400"/>
            <a:chExt cx="2209800" cy="1219200"/>
          </a:xfrm>
        </p:grpSpPr>
        <p:sp>
          <p:nvSpPr>
            <p:cNvPr id="8196" name="Oval 8"/>
            <p:cNvSpPr>
              <a:spLocks noChangeArrowheads="1"/>
            </p:cNvSpPr>
            <p:nvPr/>
          </p:nvSpPr>
          <p:spPr bwMode="auto">
            <a:xfrm>
              <a:off x="6705600" y="2057400"/>
              <a:ext cx="2133600" cy="1219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Text Box 20"/>
            <p:cNvSpPr txBox="1">
              <a:spLocks noChangeArrowheads="1"/>
            </p:cNvSpPr>
            <p:nvPr/>
          </p:nvSpPr>
          <p:spPr bwMode="auto">
            <a:xfrm>
              <a:off x="6705600" y="2262187"/>
              <a:ext cx="22098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Consideration for SLD/GT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Focused Assessments</a:t>
              </a:r>
            </a:p>
          </p:txBody>
        </p:sp>
      </p:grp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858000" y="3276600"/>
            <a:ext cx="1066800" cy="685800"/>
          </a:xfrm>
          <a:custGeom>
            <a:avLst/>
            <a:gdLst>
              <a:gd name="T0" fmla="*/ 1858769157 w 21600"/>
              <a:gd name="T1" fmla="*/ 0 h 21600"/>
              <a:gd name="T2" fmla="*/ 1115213656 w 21600"/>
              <a:gd name="T3" fmla="*/ 230443088 h 21600"/>
              <a:gd name="T4" fmla="*/ 0 w 21600"/>
              <a:gd name="T5" fmla="*/ 576139977 h 21600"/>
              <a:gd name="T6" fmla="*/ 1115213656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5"/>
          <p:cNvSpPr>
            <a:spLocks noChangeArrowheads="1"/>
          </p:cNvSpPr>
          <p:nvPr/>
        </p:nvSpPr>
        <p:spPr bwMode="auto">
          <a:xfrm>
            <a:off x="1219200" y="4191000"/>
            <a:ext cx="2209800" cy="129539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76800" y="2667000"/>
            <a:ext cx="2286000" cy="1295400"/>
            <a:chOff x="4953000" y="2819400"/>
            <a:chExt cx="2209800" cy="1295400"/>
          </a:xfrm>
        </p:grpSpPr>
        <p:sp>
          <p:nvSpPr>
            <p:cNvPr id="8198" name="Oval 7"/>
            <p:cNvSpPr>
              <a:spLocks noChangeArrowheads="1"/>
            </p:cNvSpPr>
            <p:nvPr/>
          </p:nvSpPr>
          <p:spPr bwMode="auto">
            <a:xfrm>
              <a:off x="4953000" y="2819400"/>
              <a:ext cx="213360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2209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3</a:t>
              </a: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/>
              </a:r>
              <a:b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Intensive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(</a:t>
              </a:r>
              <a:r>
                <a:rPr lang="en-US" sz="1200" b="1" dirty="0">
                  <a:latin typeface="Times New Roman" pitchFamily="18" charset="0"/>
                </a:rPr>
                <a:t>additional  30 min </a:t>
              </a:r>
              <a:r>
                <a:rPr lang="en-US" sz="1200" b="1" dirty="0" smtClean="0">
                  <a:latin typeface="Times New Roman" pitchFamily="18" charset="0"/>
                </a:rPr>
                <a:t>daily)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)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257800" y="3962400"/>
            <a:ext cx="1143000" cy="6858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161847558 h 21600"/>
              <a:gd name="T4" fmla="*/ 0 w 21600"/>
              <a:gd name="T5" fmla="*/ 404641163 h 21600"/>
              <a:gd name="T6" fmla="*/ 1371665035 w 21600"/>
              <a:gd name="T7" fmla="*/ 485542646 h 21600"/>
              <a:gd name="T8" fmla="*/ 2147483647 w 21600"/>
              <a:gd name="T9" fmla="*/ 337182121 h 21600"/>
              <a:gd name="T10" fmla="*/ 2147483647 w 21600"/>
              <a:gd name="T11" fmla="*/ 16184755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0" y="3429000"/>
            <a:ext cx="2286000" cy="1377156"/>
            <a:chOff x="2971800" y="3429000"/>
            <a:chExt cx="2362200" cy="1371600"/>
          </a:xfrm>
        </p:grpSpPr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3048000" y="3429000"/>
              <a:ext cx="2286000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2971800" y="3569086"/>
              <a:ext cx="2362200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2   </a:t>
              </a:r>
              <a:r>
                <a:rPr lang="en-US" sz="1600" b="1" dirty="0">
                  <a:latin typeface="Times New Roman" pitchFamily="18" charset="0"/>
                </a:rPr>
                <a:t/>
              </a:r>
              <a:br>
                <a:rPr lang="en-US" sz="1600" b="1" dirty="0"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Strategic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(additional 45 min. sessions 4x/wk)</a:t>
              </a:r>
            </a:p>
          </p:txBody>
        </p:sp>
      </p:grp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276600" y="4838700"/>
            <a:ext cx="1066800" cy="6477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230443088 h 21600"/>
              <a:gd name="T4" fmla="*/ 0 w 21600"/>
              <a:gd name="T5" fmla="*/ 576139977 h 21600"/>
              <a:gd name="T6" fmla="*/ 1371665035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17"/>
          <p:cNvSpPr txBox="1">
            <a:spLocks noChangeArrowheads="1"/>
          </p:cNvSpPr>
          <p:nvPr/>
        </p:nvSpPr>
        <p:spPr bwMode="auto">
          <a:xfrm>
            <a:off x="1295400" y="4267200"/>
            <a:ext cx="198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Times New Roman" pitchFamily="18" charset="0"/>
              </a:rPr>
              <a:t>  </a:t>
            </a:r>
            <a:r>
              <a:rPr lang="en-US" sz="1600" b="1" dirty="0">
                <a:solidFill>
                  <a:schemeClr val="accent5"/>
                </a:solidFill>
                <a:latin typeface="Times New Roman" pitchFamily="18" charset="0"/>
              </a:rPr>
              <a:t>Tier 1</a:t>
            </a: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600" b="1" dirty="0">
                <a:latin typeface="Times New Roman" pitchFamily="18" charset="0"/>
              </a:rPr>
              <a:t>Universal Differentiated Core Instruction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0800000">
            <a:off x="1219200" y="2286000"/>
            <a:ext cx="3429000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09 h 21600"/>
              <a:gd name="T20" fmla="*/ 1697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2" y="0"/>
                </a:moveTo>
                <a:lnTo>
                  <a:pt x="10243" y="7537"/>
                </a:lnTo>
                <a:lnTo>
                  <a:pt x="14864" y="7537"/>
                </a:lnTo>
                <a:lnTo>
                  <a:pt x="14864" y="18909"/>
                </a:lnTo>
                <a:lnTo>
                  <a:pt x="0" y="18909"/>
                </a:lnTo>
                <a:lnTo>
                  <a:pt x="0" y="21600"/>
                </a:lnTo>
                <a:lnTo>
                  <a:pt x="16979" y="21600"/>
                </a:lnTo>
                <a:lnTo>
                  <a:pt x="16979" y="7537"/>
                </a:lnTo>
                <a:lnTo>
                  <a:pt x="21600" y="7537"/>
                </a:lnTo>
                <a:lnTo>
                  <a:pt x="1592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12"/>
          <p:cNvSpPr txBox="1">
            <a:spLocks noChangeArrowheads="1"/>
          </p:cNvSpPr>
          <p:nvPr/>
        </p:nvSpPr>
        <p:spPr bwMode="auto">
          <a:xfrm>
            <a:off x="1143000" y="5791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/>
                </a:solidFill>
                <a:latin typeface="Times New Roman" pitchFamily="18" charset="0"/>
              </a:rPr>
              <a:t>Monitoring Frequency/Degree of Unresponsiveness to Intervention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rot="5400000">
            <a:off x="4647406" y="2132805"/>
            <a:ext cx="1588" cy="7162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1066800" y="1913965"/>
            <a:ext cx="0" cy="3810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2" name="Text Box 16"/>
          <p:cNvSpPr txBox="1">
            <a:spLocks noChangeArrowheads="1"/>
          </p:cNvSpPr>
          <p:nvPr/>
        </p:nvSpPr>
        <p:spPr bwMode="auto">
          <a:xfrm rot="-5400000">
            <a:off x="-1066800" y="3429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</a:rPr>
              <a:t>Intensity of Treatment</a:t>
            </a:r>
          </a:p>
        </p:txBody>
      </p:sp>
      <p:sp>
        <p:nvSpPr>
          <p:cNvPr id="8212" name="Text Box 13"/>
          <p:cNvSpPr txBox="1">
            <a:spLocks noChangeArrowheads="1"/>
          </p:cNvSpPr>
          <p:nvPr/>
        </p:nvSpPr>
        <p:spPr bwMode="auto">
          <a:xfrm>
            <a:off x="381000" y="548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LOW</a:t>
            </a: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152400" y="167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HIGH</a:t>
            </a:r>
          </a:p>
        </p:txBody>
      </p:sp>
      <p:sp>
        <p:nvSpPr>
          <p:cNvPr id="8214" name="Text Box 15"/>
          <p:cNvSpPr txBox="1">
            <a:spLocks noChangeArrowheads="1"/>
          </p:cNvSpPr>
          <p:nvPr/>
        </p:nvSpPr>
        <p:spPr bwMode="auto">
          <a:xfrm>
            <a:off x="8001000" y="571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HIGH</a:t>
            </a:r>
          </a:p>
        </p:txBody>
      </p:sp>
      <p:sp>
        <p:nvSpPr>
          <p:cNvPr id="6176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43A170-5DF1-4913-8225-4E0CB0CBC86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rajan Pro" pitchFamily="18" charset="0"/>
              </a:rPr>
              <a:t>New Deliveries</a:t>
            </a:r>
            <a:endParaRPr lang="en-US" dirty="0">
              <a:effectLst/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Fast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ForWord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 3000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Use of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iPads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Standards Based Reporting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STEM Initiative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68800"/>
            <a:ext cx="3276600" cy="218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Approved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6050" y="1066800"/>
            <a:ext cx="5111750" cy="5853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The Administration-Superintendent recommend that we seek voter approval for a 9</a:t>
            </a:r>
            <a:r>
              <a:rPr lang="en-US" sz="2800" kern="1100" spc="3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</a:t>
            </a: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 Grade Center that will be located at the H.S. with a capacity of 1500. </a:t>
            </a:r>
          </a:p>
        </p:txBody>
      </p:sp>
      <p:pic>
        <p:nvPicPr>
          <p:cNvPr id="1026" name="Picture 2" descr="D:\IMG_1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/>
        </p:blipFill>
        <p:spPr bwMode="auto">
          <a:xfrm rot="5400000">
            <a:off x="-1361" y="1773010"/>
            <a:ext cx="2343150" cy="17308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MG_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25800"/>
            <a:ext cx="2362200" cy="1574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9393"/>
            <a:ext cx="2971800" cy="19738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/>
                <a:latin typeface="Trajan Pro" pitchFamily="18" charset="0"/>
              </a:rPr>
              <a:t>Science on a Sphere</a:t>
            </a:r>
            <a:endParaRPr lang="en-US" dirty="0">
              <a:effectLst/>
              <a:latin typeface="Trajan Pro" pitchFamily="18" charset="0"/>
            </a:endParaRPr>
          </a:p>
        </p:txBody>
      </p:sp>
      <p:pic>
        <p:nvPicPr>
          <p:cNvPr id="11268" name="Picture 10" descr="Sphere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3959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C75FFDB-58BE-402F-8155-86FD60994F64}"/>
</file>

<file path=customXml/itemProps2.xml><?xml version="1.0" encoding="utf-8"?>
<ds:datastoreItem xmlns:ds="http://schemas.openxmlformats.org/officeDocument/2006/customXml" ds:itemID="{7A7E8F96-45B9-44D8-AADD-D6CB8CBDDD83}"/>
</file>

<file path=customXml/itemProps3.xml><?xml version="1.0" encoding="utf-8"?>
<ds:datastoreItem xmlns:ds="http://schemas.openxmlformats.org/officeDocument/2006/customXml" ds:itemID="{08DA8435-7926-44F5-8EBA-570AA236189E}"/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4462</TotalTime>
  <Words>259</Words>
  <Application>Microsoft Office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Dots</vt:lpstr>
      <vt:lpstr>LEGISLATIVE BRIEFING</vt:lpstr>
      <vt:lpstr>OVERVIEW OF PRESENTATION</vt:lpstr>
      <vt:lpstr>SCHOOL AND TEACHER EFFECTS ON STUDENT ACHIEVEMENT</vt:lpstr>
      <vt:lpstr>PowerPoint Presentation</vt:lpstr>
      <vt:lpstr>Example of Multi Tiered Model of Instruction and Intervention </vt:lpstr>
      <vt:lpstr>PowerPoint Presentation</vt:lpstr>
      <vt:lpstr>New Deliveries</vt:lpstr>
      <vt:lpstr>Approved Action</vt:lpstr>
      <vt:lpstr>Science on a Sphere</vt:lpstr>
      <vt:lpstr>PowerPoint Presentation</vt:lpstr>
      <vt:lpstr>Waivers/New Legislation Balancing Innovation &amp; Accountability</vt:lpstr>
    </vt:vector>
  </TitlesOfParts>
  <Company>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otter</dc:creator>
  <cp:lastModifiedBy>Poore, Michael</cp:lastModifiedBy>
  <cp:revision>41</cp:revision>
  <dcterms:created xsi:type="dcterms:W3CDTF">2006-09-16T18:41:25Z</dcterms:created>
  <dcterms:modified xsi:type="dcterms:W3CDTF">2011-10-25T11:46:27Z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239061986</vt:i4>
  </property>
  <property fmtid="{D5CDD505-2E9C-101B-9397-08002B2CF9AE}" pid="3" name="_NewReviewCycle">
    <vt:lpwstr/>
  </property>
  <property fmtid="{D5CDD505-2E9C-101B-9397-08002B2CF9AE}" pid="4" name="_EmailSubject">
    <vt:lpwstr>Tues. Power Pt.</vt:lpwstr>
  </property>
  <property fmtid="{D5CDD505-2E9C-101B-9397-08002B2CF9AE}" pid="5" name="_AuthorEmail">
    <vt:lpwstr>mpoore@bentonvillek12.org</vt:lpwstr>
  </property>
  <property fmtid="{D5CDD505-2E9C-101B-9397-08002B2CF9AE}" pid="6" name="_AuthorEmailDisplayName">
    <vt:lpwstr>Poore, Mike</vt:lpwstr>
  </property>
  <property fmtid="{D5CDD505-2E9C-101B-9397-08002B2CF9AE}" pid="7" name="_PreviousAdHocReviewCycleID">
    <vt:i4>-1642697529</vt:i4>
  </property>
  <property fmtid="{D5CDD505-2E9C-101B-9397-08002B2CF9AE}" pid="8" name="ContentTypeId">
    <vt:lpwstr>0x01010082B2ED57DFC55F42BB00BB5B4AB0CA42</vt:lpwstr>
  </property>
  <property fmtid="{D5CDD505-2E9C-101B-9397-08002B2CF9AE}" pid="9" name="Order">
    <vt:r8>2194300</vt:r8>
  </property>
  <property fmtid="{D5CDD505-2E9C-101B-9397-08002B2CF9AE}" pid="10" name="TemplateUrl">
    <vt:lpwstr/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URL">
    <vt:lpwstr/>
  </property>
</Properties>
</file>