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71" r:id="rId2"/>
    <p:sldId id="256" r:id="rId3"/>
    <p:sldId id="258" r:id="rId4"/>
    <p:sldId id="257" r:id="rId5"/>
    <p:sldId id="259" r:id="rId6"/>
    <p:sldId id="260" r:id="rId7"/>
    <p:sldId id="261" r:id="rId8"/>
    <p:sldId id="262" r:id="rId9"/>
    <p:sldId id="263" r:id="rId10"/>
    <p:sldId id="265" r:id="rId11"/>
    <p:sldId id="266" r:id="rId12"/>
    <p:sldId id="267" r:id="rId13"/>
    <p:sldId id="268" r:id="rId14"/>
    <p:sldId id="269" r:id="rId15"/>
    <p:sldId id="272" r:id="rId16"/>
    <p:sldId id="270" r:id="rId17"/>
  </p:sldIdLst>
  <p:sldSz cx="6858000" cy="9144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CCF"/>
    <a:srgbClr val="6E7A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2112" y="-60"/>
      </p:cViewPr>
      <p:guideLst>
        <p:guide orient="horz" pos="288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AA87B7B2-FE74-4462-8623-F596E59CCC40}" type="datetimeFigureOut">
              <a:rPr lang="en-US" smtClean="0"/>
              <a:pPr/>
              <a:t>01/30/2014</a:t>
            </a:fld>
            <a:endParaRPr lang="en-US" dirty="0"/>
          </a:p>
        </p:txBody>
      </p:sp>
      <p:sp>
        <p:nvSpPr>
          <p:cNvPr id="4" name="Slide Image Placeholder 3"/>
          <p:cNvSpPr>
            <a:spLocks noGrp="1" noRot="1" noChangeAspect="1"/>
          </p:cNvSpPr>
          <p:nvPr>
            <p:ph type="sldImg" idx="2"/>
          </p:nvPr>
        </p:nvSpPr>
        <p:spPr>
          <a:xfrm>
            <a:off x="2168525" y="692150"/>
            <a:ext cx="25971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D5CC0AB1-B07C-435B-A9F7-536DCB9DD458}" type="slidenum">
              <a:rPr lang="en-US" smtClean="0"/>
              <a:pPr/>
              <a:t>‹#›</a:t>
            </a:fld>
            <a:endParaRPr lang="en-US" dirty="0"/>
          </a:p>
        </p:txBody>
      </p:sp>
    </p:spTree>
    <p:extLst>
      <p:ext uri="{BB962C8B-B14F-4D97-AF65-F5344CB8AC3E}">
        <p14:creationId xmlns:p14="http://schemas.microsoft.com/office/powerpoint/2010/main" xmlns="" val="340199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C0AB1-B07C-435B-A9F7-536DCB9DD458}" type="slidenum">
              <a:rPr lang="en-US" smtClean="0"/>
              <a:pPr/>
              <a:t>10</a:t>
            </a:fld>
            <a:endParaRPr lang="en-US" dirty="0"/>
          </a:p>
        </p:txBody>
      </p:sp>
    </p:spTree>
    <p:extLst>
      <p:ext uri="{BB962C8B-B14F-4D97-AF65-F5344CB8AC3E}">
        <p14:creationId xmlns:p14="http://schemas.microsoft.com/office/powerpoint/2010/main" xmlns="" val="220399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313947" y="578883"/>
            <a:ext cx="6230107" cy="414528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541782" y="2426941"/>
            <a:ext cx="5829300" cy="24384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541782" y="4913376"/>
            <a:ext cx="5829300" cy="12192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648497C-CAF1-4196-AE17-846819DC6729}" type="datetime1">
              <a:rPr lang="en-US" smtClean="0"/>
              <a:pPr/>
              <a:t>01/30/2014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190" y="6644640"/>
            <a:ext cx="6137910" cy="140208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77190" y="707136"/>
            <a:ext cx="6137910" cy="5583936"/>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6F0BB1-9525-4692-AE90-768F18A9C331}" type="datetime1">
              <a:rPr lang="en-US" smtClean="0"/>
              <a:pPr/>
              <a:t>01/30/2014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711206"/>
            <a:ext cx="1485900" cy="70103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00050" y="711204"/>
            <a:ext cx="4457700" cy="70104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E84BC6-2910-4511-A3F1-39BA29B65A6D}" type="datetime1">
              <a:rPr lang="en-US" smtClean="0"/>
              <a:pPr/>
              <a:t>01/30/2014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190" y="6644640"/>
            <a:ext cx="6137910" cy="140208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377190" y="707136"/>
            <a:ext cx="6137910" cy="5583936"/>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7B140D-B46A-4334-9253-125936A8F80F}" type="datetime1">
              <a:rPr lang="en-US" smtClean="0"/>
              <a:pPr/>
              <a:t>01/30/2014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313947" y="578883"/>
            <a:ext cx="6230107" cy="578843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351258" y="6571488"/>
            <a:ext cx="6137910" cy="902208"/>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1258" y="7499312"/>
            <a:ext cx="6137910" cy="560832"/>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3E5629A-9E62-4D26-8FC8-00A89F20C400}" type="datetime1">
              <a:rPr lang="en-US" smtClean="0"/>
              <a:pPr/>
              <a:t>01/30/2014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85764"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566520"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A62742-AA4F-4C86-BAD8-CF5AD4596E07}" type="datetime1">
              <a:rPr lang="en-US" smtClean="0"/>
              <a:pPr/>
              <a:t>01/30/2014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190" y="6644640"/>
            <a:ext cx="6137910" cy="140208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5418" y="772584"/>
            <a:ext cx="2948940" cy="1056216"/>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9127" y="772584"/>
            <a:ext cx="2948940" cy="1056216"/>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5418"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9127"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625E94-8788-4DE1-AA59-420E0CD30F99}" type="datetime1">
              <a:rPr lang="en-US" smtClean="0"/>
              <a:pPr/>
              <a:t>01/30/2014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340C6E-B29F-4D77-A45D-82AE7C8687AE}" type="datetime1">
              <a:rPr lang="en-US" smtClean="0"/>
              <a:pPr/>
              <a:t>01/30/2014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49A2495-72FF-4F24-88D6-57F77E03D216}" type="datetime1">
              <a:rPr lang="en-US" smtClean="0"/>
              <a:pPr/>
              <a:t>01/30/2014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4088" y="711200"/>
            <a:ext cx="2228850" cy="12192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154135" y="1930403"/>
            <a:ext cx="2228850" cy="5608149"/>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571030" y="1240192"/>
            <a:ext cx="3469619" cy="6299203"/>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B9CBBE-9941-4DBD-BC30-E853817637FD}" type="datetime1">
              <a:rPr lang="en-US" smtClean="0"/>
              <a:pPr/>
              <a:t>01/30/2014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B29E45-26AF-45BC-8599-3471DBB8037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4800600" y="578883"/>
            <a:ext cx="1743454" cy="57912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342900" y="6682741"/>
            <a:ext cx="6172200" cy="140208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4847034" y="711200"/>
            <a:ext cx="1680210" cy="5615307"/>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76DDBA-0F6F-48E6-BB58-28E274DE64AA}" type="datetime1">
              <a:rPr lang="en-US" smtClean="0"/>
              <a:pPr/>
              <a:t>01/30/2014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B29E45-26AF-45BC-8599-3471DBB8037F}" type="slidenum">
              <a:rPr lang="en-US" smtClean="0"/>
              <a:pPr/>
              <a:t>‹#›</a:t>
            </a:fld>
            <a:endParaRPr lang="en-US" dirty="0"/>
          </a:p>
        </p:txBody>
      </p:sp>
      <p:sp>
        <p:nvSpPr>
          <p:cNvPr id="3" name="Picture Placeholder 2"/>
          <p:cNvSpPr>
            <a:spLocks noGrp="1"/>
          </p:cNvSpPr>
          <p:nvPr>
            <p:ph type="pic" idx="1"/>
          </p:nvPr>
        </p:nvSpPr>
        <p:spPr>
          <a:xfrm>
            <a:off x="316110" y="581024"/>
            <a:ext cx="4443984" cy="57912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313947" y="578883"/>
            <a:ext cx="6230107" cy="73152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377190" y="6647453"/>
            <a:ext cx="6137910" cy="140208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377190" y="707136"/>
            <a:ext cx="6137910" cy="5583936"/>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2832246" y="8149168"/>
            <a:ext cx="17145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89B3B2-6546-4782-AAF2-E7EE76812B4A}" type="datetime1">
              <a:rPr lang="en-US" smtClean="0"/>
              <a:pPr/>
              <a:t>01/30/2014</a:t>
            </a:fld>
            <a:endParaRPr lang="en-US" dirty="0"/>
          </a:p>
        </p:txBody>
      </p:sp>
      <p:sp>
        <p:nvSpPr>
          <p:cNvPr id="18" name="Footer Placeholder 17"/>
          <p:cNvSpPr>
            <a:spLocks noGrp="1"/>
          </p:cNvSpPr>
          <p:nvPr>
            <p:ph type="ftr" sz="quarter" idx="3"/>
          </p:nvPr>
        </p:nvSpPr>
        <p:spPr>
          <a:xfrm>
            <a:off x="4546746" y="8149168"/>
            <a:ext cx="1714500" cy="486833"/>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6261246" y="8149168"/>
            <a:ext cx="3429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7B29E45-26AF-45BC-8599-3471DBB803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png"/><Relationship Id="rId26" Type="http://schemas.openxmlformats.org/officeDocument/2006/relationships/image" Target="../media/image39.jpeg"/><Relationship Id="rId3" Type="http://schemas.openxmlformats.org/officeDocument/2006/relationships/package" Target="../embeddings/Microsoft_Office_Excel_Worksheet1.xlsx"/><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eg"/><Relationship Id="rId2" Type="http://schemas.openxmlformats.org/officeDocument/2006/relationships/slideLayout" Target="../slideLayouts/slideLayout1.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24.gif"/><Relationship Id="rId24" Type="http://schemas.openxmlformats.org/officeDocument/2006/relationships/image" Target="../media/image37.jpeg"/><Relationship Id="rId5" Type="http://schemas.openxmlformats.org/officeDocument/2006/relationships/image" Target="../media/image18.gif"/><Relationship Id="rId15" Type="http://schemas.openxmlformats.org/officeDocument/2006/relationships/image" Target="../media/image28.png"/><Relationship Id="rId23" Type="http://schemas.openxmlformats.org/officeDocument/2006/relationships/image" Target="../media/image36.jpeg"/><Relationship Id="rId28" Type="http://schemas.openxmlformats.org/officeDocument/2006/relationships/image" Target="../media/image41.jpeg"/><Relationship Id="rId10" Type="http://schemas.openxmlformats.org/officeDocument/2006/relationships/image" Target="../media/image23.gif"/><Relationship Id="rId19" Type="http://schemas.openxmlformats.org/officeDocument/2006/relationships/image" Target="../media/image32.png"/><Relationship Id="rId4" Type="http://schemas.openxmlformats.org/officeDocument/2006/relationships/package" Target="../embeddings/Microsoft_Office_Excel_Worksheet2.xlsx"/><Relationship Id="rId9" Type="http://schemas.openxmlformats.org/officeDocument/2006/relationships/image" Target="../media/image22.jpeg"/><Relationship Id="rId14" Type="http://schemas.openxmlformats.org/officeDocument/2006/relationships/image" Target="../media/image27.gif"/><Relationship Id="rId22" Type="http://schemas.openxmlformats.org/officeDocument/2006/relationships/image" Target="../media/image35.png"/><Relationship Id="rId27"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5829300" cy="979141"/>
          </a:xfrm>
        </p:spPr>
        <p:txBody>
          <a:bodyPr>
            <a:normAutofit/>
          </a:bodyPr>
          <a:lstStyle/>
          <a:p>
            <a:pPr algn="ctr"/>
            <a:r>
              <a:rPr lang="en-US" sz="4000" dirty="0" smtClean="0">
                <a:solidFill>
                  <a:schemeClr val="tx1"/>
                </a:solidFill>
              </a:rPr>
              <a:t>Arkansas GIS Board</a:t>
            </a:r>
            <a:endParaRPr lang="en-US" sz="4000" dirty="0">
              <a:solidFill>
                <a:schemeClr val="tx1"/>
              </a:solidFill>
            </a:endParaRPr>
          </a:p>
        </p:txBody>
      </p:sp>
      <p:sp>
        <p:nvSpPr>
          <p:cNvPr id="3" name="Subtitle 2"/>
          <p:cNvSpPr>
            <a:spLocks noGrp="1"/>
          </p:cNvSpPr>
          <p:nvPr>
            <p:ph type="subTitle" idx="1"/>
          </p:nvPr>
        </p:nvSpPr>
        <p:spPr>
          <a:xfrm>
            <a:off x="609600" y="2057400"/>
            <a:ext cx="5829300" cy="1447800"/>
          </a:xfrm>
        </p:spPr>
        <p:txBody>
          <a:bodyPr>
            <a:noAutofit/>
          </a:bodyPr>
          <a:lstStyle/>
          <a:p>
            <a:pPr algn="ctr">
              <a:lnSpc>
                <a:spcPct val="150000"/>
              </a:lnSpc>
            </a:pPr>
            <a:r>
              <a:rPr lang="en-US" dirty="0" smtClean="0">
                <a:solidFill>
                  <a:schemeClr val="tx1"/>
                </a:solidFill>
              </a:rPr>
              <a:t>Annual Status Report of the Arkansas Spatial Data Infrastructure to the Joint Committee on Advanced Communications and Information Technology</a:t>
            </a:r>
          </a:p>
          <a:p>
            <a:pPr algn="l"/>
            <a:endParaRPr lang="en-US" dirty="0">
              <a:solidFill>
                <a:schemeClr val="tx1"/>
              </a:solidFill>
            </a:endParaRPr>
          </a:p>
          <a:p>
            <a:pPr algn="ctr"/>
            <a:r>
              <a:rPr lang="en-US" dirty="0" smtClean="0">
                <a:solidFill>
                  <a:schemeClr val="tx1"/>
                </a:solidFill>
              </a:rPr>
              <a:t>15-21-503 (i)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57B29E45-26AF-45BC-8599-3471DBB8037F}" type="slidenum">
              <a:rPr lang="en-US" smtClean="0"/>
              <a:pPr/>
              <a:t>1</a:t>
            </a:fld>
            <a:endParaRPr lang="en-US" dirty="0"/>
          </a:p>
        </p:txBody>
      </p:sp>
      <p:pic>
        <p:nvPicPr>
          <p:cNvPr id="15362" name="Picture 2" descr="H:\Graphics\Logos\AGIOLogo5for -5X11_co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5968720"/>
            <a:ext cx="3622012" cy="251438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657600" y="609600"/>
            <a:ext cx="2761666" cy="584775"/>
          </a:xfrm>
          <a:prstGeom prst="rect">
            <a:avLst/>
          </a:prstGeom>
          <a:noFill/>
        </p:spPr>
        <p:txBody>
          <a:bodyPr wrap="square" rtlCol="0">
            <a:spAutoFit/>
          </a:bodyPr>
          <a:lstStyle/>
          <a:p>
            <a:r>
              <a:rPr lang="en-US" sz="3200" dirty="0" smtClean="0">
                <a:latin typeface="Arial Black" pitchFamily="34" charset="0"/>
              </a:rPr>
              <a:t>EXHIBIT B</a:t>
            </a:r>
            <a:endParaRPr lang="en-US" sz="3200" dirty="0">
              <a:latin typeface="Arial Black" pitchFamily="34" charset="0"/>
            </a:endParaRPr>
          </a:p>
        </p:txBody>
      </p:sp>
    </p:spTree>
    <p:extLst>
      <p:ext uri="{BB962C8B-B14F-4D97-AF65-F5344CB8AC3E}">
        <p14:creationId xmlns:p14="http://schemas.microsoft.com/office/powerpoint/2010/main" xmlns="" val="28842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8212" y="4953000"/>
            <a:ext cx="4472609" cy="3657600"/>
          </a:xfrm>
          <a:prstGeom prst="rect">
            <a:avLst/>
          </a:prstGeom>
        </p:spPr>
      </p:pic>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sp>
        <p:nvSpPr>
          <p:cNvPr id="7" name="Rectangle 6"/>
          <p:cNvSpPr/>
          <p:nvPr/>
        </p:nvSpPr>
        <p:spPr>
          <a:xfrm>
            <a:off x="3886200" y="5105400"/>
            <a:ext cx="2667000" cy="1015663"/>
          </a:xfrm>
          <a:prstGeom prst="rect">
            <a:avLst/>
          </a:prstGeom>
        </p:spPr>
        <p:txBody>
          <a:bodyPr wrap="square">
            <a:spAutoFit/>
          </a:bodyPr>
          <a:lstStyle/>
          <a:p>
            <a:pPr algn="ctr"/>
            <a:r>
              <a:rPr lang="en-US" sz="2000" dirty="0" smtClean="0">
                <a:latin typeface="Aparajita" panose="020B0604020202020204" pitchFamily="34" charset="0"/>
                <a:cs typeface="Aparajita" panose="020B0604020202020204" pitchFamily="34" charset="0"/>
              </a:rPr>
              <a:t>Moving counties to converting paper records into digital records</a:t>
            </a:r>
            <a:endParaRPr lang="en-US" sz="2000" dirty="0">
              <a:latin typeface="Aparajita" panose="020B0604020202020204" pitchFamily="34" charset="0"/>
              <a:cs typeface="Aparajita" panose="020B0604020202020204" pitchFamily="34" charset="0"/>
            </a:endParaRPr>
          </a:p>
        </p:txBody>
      </p:sp>
      <p:pic>
        <p:nvPicPr>
          <p:cNvPr id="9" name="Picture 8" descr="H:\Personal\Jonathan\Pics\RuralMailboxes2.JPG"/>
          <p:cNvPicPr/>
          <p:nvPr/>
        </p:nvPicPr>
        <p:blipFill>
          <a:blip r:embed="rId4" cstate="print">
            <a:extLst>
              <a:ext uri="{BEBA8EAE-BF5A-486C-A8C5-ECC9F3942E4B}">
                <a14:imgProps xmlns:a14="http://schemas.microsoft.com/office/drawing/2010/main" xmlns="">
                  <a14:imgLayer r:embed="rId5">
                    <a14:imgEffect>
                      <a14:brightnessContrast bright="56000" contrast="-20000"/>
                    </a14:imgEffect>
                  </a14:imgLayer>
                </a14:imgProps>
              </a:ext>
            </a:extLst>
          </a:blip>
          <a:srcRect/>
          <a:stretch>
            <a:fillRect/>
          </a:stretch>
        </p:blipFill>
        <p:spPr bwMode="auto">
          <a:xfrm>
            <a:off x="407580" y="838200"/>
            <a:ext cx="4483242" cy="3810000"/>
          </a:xfrm>
          <a:prstGeom prst="rect">
            <a:avLst/>
          </a:prstGeom>
          <a:noFill/>
          <a:ln w="25400">
            <a:solidFill>
              <a:schemeClr val="tx1"/>
            </a:solidFill>
            <a:miter lim="800000"/>
            <a:headEnd/>
            <a:tailEnd/>
          </a:ln>
          <a:effectLst>
            <a:softEdge rad="76200"/>
          </a:effectLst>
        </p:spPr>
      </p:pic>
      <p:sp>
        <p:nvSpPr>
          <p:cNvPr id="10" name="TextBox 9"/>
          <p:cNvSpPr txBox="1"/>
          <p:nvPr/>
        </p:nvSpPr>
        <p:spPr>
          <a:xfrm>
            <a:off x="4890821" y="1600200"/>
            <a:ext cx="1662378" cy="2031325"/>
          </a:xfrm>
          <a:prstGeom prst="rect">
            <a:avLst/>
          </a:prstGeom>
          <a:noFill/>
        </p:spPr>
        <p:txBody>
          <a:bodyPr wrap="square" rtlCol="0">
            <a:spAutoFit/>
          </a:bodyPr>
          <a:lstStyle/>
          <a:p>
            <a:pPr algn="ctr"/>
            <a:r>
              <a:rPr lang="en-US" dirty="0" smtClean="0">
                <a:latin typeface="Aparajita" panose="020B0604020202020204" pitchFamily="34" charset="0"/>
                <a:cs typeface="Aparajita" panose="020B0604020202020204" pitchFamily="34" charset="0"/>
              </a:rPr>
              <a:t>Accurate mapping helps solve problems like mailboxes in one precinct and the residence in the other.</a:t>
            </a:r>
            <a:endParaRPr lang="en-US" dirty="0">
              <a:latin typeface="Aparajita" panose="020B0604020202020204" pitchFamily="34" charset="0"/>
              <a:cs typeface="Aparajita" panose="020B0604020202020204" pitchFamily="34" charset="0"/>
            </a:endParaRPr>
          </a:p>
        </p:txBody>
      </p:sp>
      <p:sp>
        <p:nvSpPr>
          <p:cNvPr id="12" name="Slide Number Placeholder 11"/>
          <p:cNvSpPr>
            <a:spLocks noGrp="1"/>
          </p:cNvSpPr>
          <p:nvPr>
            <p:ph type="sldNum" sz="quarter" idx="12"/>
          </p:nvPr>
        </p:nvSpPr>
        <p:spPr/>
        <p:txBody>
          <a:bodyPr/>
          <a:lstStyle/>
          <a:p>
            <a:fld id="{57B29E45-26AF-45BC-8599-3471DBB8037F}" type="slidenum">
              <a:rPr lang="en-US" smtClean="0"/>
              <a:pPr/>
              <a:t>10</a:t>
            </a:fld>
            <a:endParaRPr lang="en-US" dirty="0"/>
          </a:p>
        </p:txBody>
      </p:sp>
    </p:spTree>
    <p:extLst>
      <p:ext uri="{BB962C8B-B14F-4D97-AF65-F5344CB8AC3E}">
        <p14:creationId xmlns:p14="http://schemas.microsoft.com/office/powerpoint/2010/main" xmlns="" val="326753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Rectangle 4"/>
          <p:cNvSpPr/>
          <p:nvPr/>
        </p:nvSpPr>
        <p:spPr>
          <a:xfrm>
            <a:off x="609600" y="1143000"/>
            <a:ext cx="5638800" cy="3970318"/>
          </a:xfrm>
          <a:prstGeom prst="rect">
            <a:avLst/>
          </a:prstGeom>
        </p:spPr>
        <p:txBody>
          <a:bodyPr wrap="square">
            <a:spAutoFit/>
          </a:bodyPr>
          <a:lstStyle/>
          <a:p>
            <a:pPr algn="ctr"/>
            <a:r>
              <a:rPr lang="en-US" sz="2800" dirty="0">
                <a:latin typeface="Aparajita" panose="020B0604020202020204" pitchFamily="34" charset="0"/>
                <a:cs typeface="Aparajita" panose="020B0604020202020204" pitchFamily="34" charset="0"/>
              </a:rPr>
              <a:t>Beginning in 2011, </a:t>
            </a:r>
            <a:r>
              <a:rPr lang="en-US" sz="2800" dirty="0" smtClean="0">
                <a:latin typeface="Aparajita" panose="020B0604020202020204" pitchFamily="34" charset="0"/>
                <a:cs typeface="Aparajita" panose="020B0604020202020204" pitchFamily="34" charset="0"/>
              </a:rPr>
              <a:t>AGIO </a:t>
            </a:r>
            <a:r>
              <a:rPr lang="en-US" sz="2800" dirty="0">
                <a:latin typeface="Aparajita" panose="020B0604020202020204" pitchFamily="34" charset="0"/>
                <a:cs typeface="Aparajita" panose="020B0604020202020204" pitchFamily="34" charset="0"/>
              </a:rPr>
              <a:t>began work on the State Broadband Data and Development project with Connect Arkansas.  When complete at the end of 2014, this project will have added physical address point data for 36 counties into a growing statewide database.  Through the project, AGIO will be able to pass along over $300,000 in federally sourced grant funds to the participating counties.  </a:t>
            </a:r>
          </a:p>
        </p:txBody>
      </p:sp>
      <p:sp>
        <p:nvSpPr>
          <p:cNvPr id="7" name="Slide Number Placeholder 6"/>
          <p:cNvSpPr>
            <a:spLocks noGrp="1"/>
          </p:cNvSpPr>
          <p:nvPr>
            <p:ph type="sldNum" sz="quarter" idx="12"/>
          </p:nvPr>
        </p:nvSpPr>
        <p:spPr/>
        <p:txBody>
          <a:bodyPr/>
          <a:lstStyle/>
          <a:p>
            <a:fld id="{57B29E45-26AF-45BC-8599-3471DBB8037F}" type="slidenum">
              <a:rPr lang="en-US" smtClean="0"/>
              <a:pPr/>
              <a:t>11</a:t>
            </a:fld>
            <a:endParaRPr lang="en-US" dirty="0"/>
          </a:p>
        </p:txBody>
      </p:sp>
    </p:spTree>
    <p:extLst>
      <p:ext uri="{BB962C8B-B14F-4D97-AF65-F5344CB8AC3E}">
        <p14:creationId xmlns:p14="http://schemas.microsoft.com/office/powerpoint/2010/main" xmlns="" val="279392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2438400"/>
            <a:ext cx="5829300" cy="2438400"/>
          </a:xfrm>
        </p:spPr>
        <p:txBody>
          <a:bodyPr>
            <a:noAutofit/>
          </a:bodyPr>
          <a:lstStyle/>
          <a:p>
            <a:pPr algn="ctr"/>
            <a:r>
              <a:rPr lang="en-US" sz="2400" dirty="0" smtClean="0">
                <a:solidFill>
                  <a:schemeClr val="tx1"/>
                </a:solidFill>
                <a:latin typeface="+mn-lt"/>
                <a:cs typeface="Aparajita" panose="020B0604020202020204" pitchFamily="34" charset="0"/>
              </a:rPr>
              <a:t>GeoStor</a:t>
            </a:r>
            <a:r>
              <a:rPr lang="en-US" sz="1800" dirty="0">
                <a:solidFill>
                  <a:schemeClr val="tx1"/>
                </a:solidFill>
                <a:latin typeface="Aparajita" panose="020B0604020202020204" pitchFamily="34" charset="0"/>
                <a:cs typeface="Aparajita" panose="020B0604020202020204" pitchFamily="34" charset="0"/>
              </a:rPr>
              <a:t/>
            </a:r>
            <a:br>
              <a:rPr lang="en-US" sz="1800" dirty="0">
                <a:solidFill>
                  <a:schemeClr val="tx1"/>
                </a:solidFill>
                <a:latin typeface="Aparajita" panose="020B0604020202020204" pitchFamily="34" charset="0"/>
                <a:cs typeface="Aparajita" panose="020B0604020202020204" pitchFamily="34" charset="0"/>
              </a:rPr>
            </a:br>
            <a:r>
              <a:rPr lang="en-US" sz="1800" b="0" dirty="0">
                <a:solidFill>
                  <a:schemeClr val="tx1"/>
                </a:solidFill>
                <a:latin typeface="Aparajita" panose="020B0604020202020204" pitchFamily="34" charset="0"/>
                <a:cs typeface="Aparajita" panose="020B0604020202020204" pitchFamily="34" charset="0"/>
              </a:rPr>
              <a:t/>
            </a:r>
            <a:br>
              <a:rPr lang="en-US" sz="1800" b="0" dirty="0">
                <a:solidFill>
                  <a:schemeClr val="tx1"/>
                </a:solidFill>
                <a:latin typeface="Aparajita" panose="020B0604020202020204" pitchFamily="34" charset="0"/>
                <a:cs typeface="Aparajita" panose="020B0604020202020204" pitchFamily="34" charset="0"/>
              </a:rPr>
            </a:br>
            <a:r>
              <a:rPr lang="en-US" sz="1800" b="0" dirty="0">
                <a:solidFill>
                  <a:schemeClr val="tx1"/>
                </a:solidFill>
                <a:latin typeface="Aparajita" panose="020B0604020202020204" pitchFamily="34" charset="0"/>
                <a:cs typeface="Aparajita" panose="020B0604020202020204" pitchFamily="34" charset="0"/>
              </a:rPr>
              <a:t>GeoStor is a database that stores geographic data about Arkansas.  It was created in 1999 out of the need for a single statewide database to cut down on the duplication of data creation and dissemination.    This data is gathered from entities across the state.  </a:t>
            </a:r>
            <a:r>
              <a:rPr lang="en-US" sz="1800" b="0" dirty="0" smtClean="0">
                <a:solidFill>
                  <a:schemeClr val="tx1"/>
                </a:solidFill>
                <a:latin typeface="Aparajita" panose="020B0604020202020204" pitchFamily="34" charset="0"/>
                <a:cs typeface="Aparajita" panose="020B0604020202020204" pitchFamily="34" charset="0"/>
              </a:rPr>
              <a:t>AGIO </a:t>
            </a:r>
            <a:r>
              <a:rPr lang="en-US" sz="1800" b="0" dirty="0">
                <a:solidFill>
                  <a:schemeClr val="tx1"/>
                </a:solidFill>
                <a:latin typeface="Aparajita" panose="020B0604020202020204" pitchFamily="34" charset="0"/>
                <a:cs typeface="Aparajita" panose="020B0604020202020204" pitchFamily="34" charset="0"/>
              </a:rPr>
              <a:t>gathers and uploads the data to GeoStor.  Users can access GeoStor </a:t>
            </a:r>
            <a:r>
              <a:rPr lang="en-US" sz="1800" b="0" dirty="0" smtClean="0">
                <a:solidFill>
                  <a:srgbClr val="1B2CCF"/>
                </a:solidFill>
                <a:latin typeface="Aparajita" panose="020B0604020202020204" pitchFamily="34" charset="0"/>
                <a:cs typeface="Aparajita" panose="020B0604020202020204" pitchFamily="34" charset="0"/>
              </a:rPr>
              <a:t>www.geostor.arkansas.gov </a:t>
            </a:r>
            <a:r>
              <a:rPr lang="en-US" sz="1800" b="0" dirty="0" smtClean="0">
                <a:solidFill>
                  <a:schemeClr val="tx1"/>
                </a:solidFill>
                <a:latin typeface="Aparajita" panose="020B0604020202020204" pitchFamily="34" charset="0"/>
                <a:cs typeface="Aparajita" panose="020B0604020202020204" pitchFamily="34" charset="0"/>
              </a:rPr>
              <a:t>Here</a:t>
            </a:r>
            <a:r>
              <a:rPr lang="en-US" sz="1800" b="0" dirty="0">
                <a:solidFill>
                  <a:schemeClr val="tx1"/>
                </a:solidFill>
                <a:latin typeface="Aparajita" panose="020B0604020202020204" pitchFamily="34" charset="0"/>
                <a:cs typeface="Aparajita" panose="020B0604020202020204" pitchFamily="34" charset="0"/>
              </a:rPr>
              <a:t>, they are able to search for the data and download it to their own computer.  All the data on GeoStor is accessible to the public at no fee.  Common users of GeoStor include assessors, legislative offices, 9-1-1 coordinators, engineering firms, surveyors, lawyers, universities, K-12 schools, economic developers, and all levels of government. GeoStor also serves as a platform for geographic applications.  </a:t>
            </a:r>
            <a:r>
              <a:rPr lang="en-US" sz="1800" dirty="0">
                <a:solidFill>
                  <a:schemeClr val="tx1"/>
                </a:solidFill>
                <a:latin typeface="Aparajita" panose="020B0604020202020204" pitchFamily="34" charset="0"/>
                <a:cs typeface="Aparajita" panose="020B0604020202020204" pitchFamily="34" charset="0"/>
              </a:rPr>
              <a:t/>
            </a:r>
            <a:br>
              <a:rPr lang="en-US" sz="1800" dirty="0">
                <a:solidFill>
                  <a:schemeClr val="tx1"/>
                </a:solidFill>
                <a:latin typeface="Aparajita" panose="020B0604020202020204" pitchFamily="34" charset="0"/>
                <a:cs typeface="Aparajita" panose="020B0604020202020204" pitchFamily="34" charset="0"/>
              </a:rPr>
            </a:br>
            <a:r>
              <a:rPr lang="en-US" sz="1800" dirty="0">
                <a:solidFill>
                  <a:schemeClr val="tx1"/>
                </a:solidFill>
                <a:latin typeface="Aparajita" panose="020B0604020202020204" pitchFamily="34" charset="0"/>
                <a:cs typeface="Aparajita" panose="020B0604020202020204" pitchFamily="34" charset="0"/>
              </a:rPr>
              <a:t/>
            </a:r>
            <a:br>
              <a:rPr lang="en-US" sz="1800" dirty="0">
                <a:solidFill>
                  <a:schemeClr val="tx1"/>
                </a:solidFill>
                <a:latin typeface="Aparajita" panose="020B0604020202020204" pitchFamily="34" charset="0"/>
                <a:cs typeface="Aparajita" panose="020B0604020202020204" pitchFamily="34" charset="0"/>
              </a:rPr>
            </a:br>
            <a:endParaRPr lang="en-US" sz="1800" dirty="0">
              <a:solidFill>
                <a:schemeClr val="tx1"/>
              </a:solidFill>
              <a:latin typeface="Aparajita" panose="020B0604020202020204" pitchFamily="34" charset="0"/>
              <a:cs typeface="Aparajita" panose="020B0604020202020204" pitchFamily="34" charset="0"/>
            </a:endParaRPr>
          </a:p>
        </p:txBody>
      </p:sp>
      <p:sp>
        <p:nvSpPr>
          <p:cNvPr id="6" name="Text Placeholder 5"/>
          <p:cNvSpPr>
            <a:spLocks noGrp="1"/>
          </p:cNvSpPr>
          <p:nvPr>
            <p:ph type="subTitle" idx="1"/>
          </p:nvPr>
        </p:nvSpPr>
        <p:spPr/>
        <p:txBody>
          <a:bodyPr>
            <a:noAutofit/>
          </a:bodyPr>
          <a:lstStyle/>
          <a:p>
            <a:pPr algn="ctr"/>
            <a:r>
              <a:rPr lang="en-US" sz="1600" dirty="0">
                <a:latin typeface="Aparajita" panose="020B0604020202020204" pitchFamily="34" charset="0"/>
                <a:cs typeface="Aparajita" panose="020B0604020202020204" pitchFamily="34" charset="0"/>
              </a:rPr>
              <a:t/>
            </a:r>
            <a:br>
              <a:rPr lang="en-US" sz="1600" dirty="0">
                <a:latin typeface="Aparajita" panose="020B0604020202020204" pitchFamily="34" charset="0"/>
                <a:cs typeface="Aparajita" panose="020B0604020202020204" pitchFamily="34" charset="0"/>
              </a:rPr>
            </a:br>
            <a:r>
              <a:rPr lang="en-US" sz="1600" dirty="0">
                <a:latin typeface="Aparajita" panose="020B0604020202020204" pitchFamily="34" charset="0"/>
                <a:cs typeface="Aparajita" panose="020B0604020202020204" pitchFamily="34" charset="0"/>
              </a:rPr>
              <a:t/>
            </a:r>
            <a:br>
              <a:rPr lang="en-US" sz="1600" dirty="0">
                <a:latin typeface="Aparajita" panose="020B0604020202020204" pitchFamily="34" charset="0"/>
                <a:cs typeface="Aparajita" panose="020B0604020202020204" pitchFamily="34" charset="0"/>
              </a:rPr>
            </a:br>
            <a:endParaRPr lang="en-US" sz="1600" dirty="0"/>
          </a:p>
        </p:txBody>
      </p:sp>
      <p:pic>
        <p:nvPicPr>
          <p:cNvPr id="10242"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4800600"/>
            <a:ext cx="5045516"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57B29E45-26AF-45BC-8599-3471DBB8037F}" type="slidenum">
              <a:rPr lang="en-US" smtClean="0"/>
              <a:pPr/>
              <a:t>12</a:t>
            </a:fld>
            <a:endParaRPr lang="en-US" dirty="0"/>
          </a:p>
        </p:txBody>
      </p:sp>
    </p:spTree>
    <p:extLst>
      <p:ext uri="{BB962C8B-B14F-4D97-AF65-F5344CB8AC3E}">
        <p14:creationId xmlns:p14="http://schemas.microsoft.com/office/powerpoint/2010/main" xmlns="" val="62020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21936" y="609601"/>
            <a:ext cx="4724400" cy="3733799"/>
            <a:chOff x="0" y="113056"/>
            <a:chExt cx="3568700" cy="2769844"/>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0" y="330200"/>
              <a:ext cx="3568700" cy="2552700"/>
            </a:xfrm>
            <a:prstGeom prst="rect">
              <a:avLst/>
            </a:prstGeom>
            <a:noFill/>
            <a:ln w="25400">
              <a:solidFill>
                <a:schemeClr val="tx1"/>
              </a:solidFill>
            </a:ln>
          </p:spPr>
        </p:pic>
        <p:sp>
          <p:nvSpPr>
            <p:cNvPr id="6" name="Text Box 2"/>
            <p:cNvSpPr txBox="1">
              <a:spLocks noChangeArrowheads="1"/>
            </p:cNvSpPr>
            <p:nvPr/>
          </p:nvSpPr>
          <p:spPr bwMode="auto">
            <a:xfrm>
              <a:off x="383762" y="113056"/>
              <a:ext cx="2781300" cy="22611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effectLst/>
                  <a:latin typeface="Calibri"/>
                  <a:ea typeface="Calibri"/>
                  <a:cs typeface="Times New Roman"/>
                </a:rPr>
                <a:t>DFA Streamlined Sales and Use Tax Lookup</a:t>
              </a:r>
              <a:endParaRPr lang="en-US" sz="14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Calibri"/>
                  <a:ea typeface="Calibri"/>
                  <a:cs typeface="Times New Roman"/>
                </a:rPr>
                <a:t> </a:t>
              </a:r>
              <a:endParaRPr lang="en-US" sz="1100" dirty="0">
                <a:effectLst/>
                <a:latin typeface="Calibri"/>
                <a:ea typeface="Calibri"/>
                <a:cs typeface="Times New Roman"/>
              </a:endParaRPr>
            </a:p>
          </p:txBody>
        </p:sp>
      </p:grpSp>
      <p:pic>
        <p:nvPicPr>
          <p:cNvPr id="7" name="Picture 6" descr="C:\Users\swlemaster\Pictures\JCACIT\DIS Next Gen.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00" y="5105400"/>
            <a:ext cx="5143500" cy="3200400"/>
          </a:xfrm>
          <a:prstGeom prst="rect">
            <a:avLst/>
          </a:prstGeom>
          <a:noFill/>
          <a:ln w="25400">
            <a:solidFill>
              <a:schemeClr val="tx1"/>
            </a:solidFill>
          </a:ln>
        </p:spPr>
      </p:pic>
      <p:sp>
        <p:nvSpPr>
          <p:cNvPr id="8" name="Text Box 2"/>
          <p:cNvSpPr txBox="1">
            <a:spLocks noChangeArrowheads="1"/>
          </p:cNvSpPr>
          <p:nvPr/>
        </p:nvSpPr>
        <p:spPr bwMode="auto">
          <a:xfrm>
            <a:off x="1978025" y="4827846"/>
            <a:ext cx="3092450" cy="27755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dirty="0">
                <a:effectLst/>
                <a:latin typeface="Calibri"/>
                <a:ea typeface="Calibri"/>
                <a:cs typeface="Times New Roman"/>
              </a:rPr>
              <a:t> </a:t>
            </a:r>
            <a:r>
              <a:rPr lang="en-US" sz="1400" b="1" dirty="0">
                <a:effectLst/>
                <a:latin typeface="Calibri"/>
                <a:ea typeface="Calibri"/>
                <a:cs typeface="Times New Roman"/>
              </a:rPr>
              <a:t>DIS Next Generation Broadband App</a:t>
            </a:r>
            <a:endParaRPr lang="en-US" sz="1400" dirty="0">
              <a:effectLst/>
              <a:latin typeface="Calibri"/>
              <a:ea typeface="Calibri"/>
              <a:cs typeface="Times New Roman"/>
            </a:endParaRPr>
          </a:p>
          <a:p>
            <a:pPr marL="0" marR="0">
              <a:lnSpc>
                <a:spcPct val="115000"/>
              </a:lnSpc>
              <a:spcBef>
                <a:spcPts val="0"/>
              </a:spcBef>
              <a:spcAft>
                <a:spcPts val="1000"/>
              </a:spcAft>
            </a:pPr>
            <a:r>
              <a:rPr lang="en-US" sz="1100" b="1" dirty="0">
                <a:effectLst/>
                <a:latin typeface="Calibri"/>
                <a:ea typeface="Calibri"/>
                <a:cs typeface="Times New Roman"/>
              </a:rPr>
              <a:t> </a:t>
            </a:r>
            <a:endParaRPr lang="en-US" sz="1100" dirty="0">
              <a:effectLst/>
              <a:latin typeface="Calibri"/>
              <a:ea typeface="Calibri"/>
              <a:cs typeface="Times New Roman"/>
            </a:endParaRPr>
          </a:p>
        </p:txBody>
      </p:sp>
      <p:sp>
        <p:nvSpPr>
          <p:cNvPr id="10" name="Slide Number Placeholder 9"/>
          <p:cNvSpPr>
            <a:spLocks noGrp="1"/>
          </p:cNvSpPr>
          <p:nvPr>
            <p:ph type="sldNum" sz="quarter" idx="12"/>
          </p:nvPr>
        </p:nvSpPr>
        <p:spPr/>
        <p:txBody>
          <a:bodyPr/>
          <a:lstStyle/>
          <a:p>
            <a:fld id="{57B29E45-26AF-45BC-8599-3471DBB8037F}" type="slidenum">
              <a:rPr lang="en-US" smtClean="0"/>
              <a:pPr/>
              <a:t>13</a:t>
            </a:fld>
            <a:endParaRPr lang="en-US" dirty="0"/>
          </a:p>
        </p:txBody>
      </p:sp>
    </p:spTree>
    <p:extLst>
      <p:ext uri="{BB962C8B-B14F-4D97-AF65-F5344CB8AC3E}">
        <p14:creationId xmlns:p14="http://schemas.microsoft.com/office/powerpoint/2010/main" xmlns="" val="426487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9592" y="1823505"/>
            <a:ext cx="4258818" cy="650882"/>
          </a:xfrm>
        </p:spPr>
        <p:txBody>
          <a:bodyPr>
            <a:normAutofit fontScale="90000"/>
          </a:bodyPr>
          <a:lstStyle/>
          <a:p>
            <a:pPr algn="ctr"/>
            <a:r>
              <a:rPr lang="en-US" sz="1300" dirty="0">
                <a:solidFill>
                  <a:schemeClr val="tx1"/>
                </a:solidFill>
                <a:effectLst/>
              </a:rPr>
              <a:t>2,735 datasets </a:t>
            </a:r>
            <a:r>
              <a:rPr lang="en-US" sz="1300" dirty="0" smtClean="0">
                <a:solidFill>
                  <a:schemeClr val="tx1"/>
                </a:solidFill>
                <a:effectLst/>
              </a:rPr>
              <a:t>downloaded</a:t>
            </a:r>
            <a:br>
              <a:rPr lang="en-US" sz="1300" dirty="0" smtClean="0">
                <a:solidFill>
                  <a:schemeClr val="tx1"/>
                </a:solidFill>
                <a:effectLst/>
              </a:rPr>
            </a:br>
            <a:r>
              <a:rPr lang="en-US" sz="1300" dirty="0" smtClean="0">
                <a:solidFill>
                  <a:schemeClr val="tx1"/>
                </a:solidFill>
                <a:effectLst/>
              </a:rPr>
              <a:t> </a:t>
            </a:r>
            <a:r>
              <a:rPr lang="en-US" sz="1300" dirty="0">
                <a:solidFill>
                  <a:schemeClr val="tx1"/>
                </a:solidFill>
                <a:effectLst/>
              </a:rPr>
              <a:t>in the last 6 months</a:t>
            </a:r>
            <a:r>
              <a:rPr lang="en-US" dirty="0">
                <a:effectLst/>
              </a:rPr>
              <a:t/>
            </a:r>
            <a:br>
              <a:rPr lang="en-US" dirty="0">
                <a:effectLst/>
              </a:rPr>
            </a:br>
            <a:endParaRPr lang="en-US" dirty="0"/>
          </a:p>
        </p:txBody>
      </p:sp>
      <p:sp>
        <p:nvSpPr>
          <p:cNvPr id="3" name="Subtitle 2"/>
          <p:cNvSpPr>
            <a:spLocks noGrp="1"/>
          </p:cNvSpPr>
          <p:nvPr>
            <p:ph type="subTitle" idx="1"/>
          </p:nvPr>
        </p:nvSpPr>
        <p:spPr>
          <a:xfrm>
            <a:off x="541782" y="4913376"/>
            <a:ext cx="6011418" cy="2782824"/>
          </a:xfrm>
        </p:spPr>
        <p:txBody>
          <a:bodyPr/>
          <a:lstStyle/>
          <a:p>
            <a:endParaRPr lang="en-US" dirty="0"/>
          </a:p>
        </p:txBody>
      </p:sp>
      <p:sp>
        <p:nvSpPr>
          <p:cNvPr id="4" name="Rectangle 3"/>
          <p:cNvSpPr/>
          <p:nvPr/>
        </p:nvSpPr>
        <p:spPr>
          <a:xfrm rot="20686820">
            <a:off x="393666" y="1110114"/>
            <a:ext cx="3052506" cy="276999"/>
          </a:xfrm>
          <a:prstGeom prst="rect">
            <a:avLst/>
          </a:prstGeom>
        </p:spPr>
        <p:txBody>
          <a:bodyPr wrap="square">
            <a:spAutoFit/>
          </a:bodyPr>
          <a:lstStyle/>
          <a:p>
            <a:r>
              <a:rPr lang="en-US" sz="1200" b="1" dirty="0"/>
              <a:t>350 different datasets</a:t>
            </a:r>
            <a:endParaRPr lang="en-US" sz="1200" dirty="0"/>
          </a:p>
        </p:txBody>
      </p:sp>
      <p:sp>
        <p:nvSpPr>
          <p:cNvPr id="5" name="Rectangle 4"/>
          <p:cNvSpPr/>
          <p:nvPr/>
        </p:nvSpPr>
        <p:spPr>
          <a:xfrm rot="656334">
            <a:off x="4217812" y="1124189"/>
            <a:ext cx="2284600" cy="276999"/>
          </a:xfrm>
          <a:prstGeom prst="rect">
            <a:avLst/>
          </a:prstGeom>
        </p:spPr>
        <p:txBody>
          <a:bodyPr wrap="none">
            <a:spAutoFit/>
          </a:bodyPr>
          <a:lstStyle/>
          <a:p>
            <a:r>
              <a:rPr lang="en-US" sz="1200" b="1" dirty="0"/>
              <a:t>43,972 visitors last year</a:t>
            </a:r>
            <a:endParaRPr lang="en-US" sz="1200" dirty="0"/>
          </a:p>
        </p:txBody>
      </p:sp>
      <p:sp>
        <p:nvSpPr>
          <p:cNvPr id="6" name="Rectangle 5"/>
          <p:cNvSpPr/>
          <p:nvPr/>
        </p:nvSpPr>
        <p:spPr>
          <a:xfrm>
            <a:off x="1087342" y="4267200"/>
            <a:ext cx="5029200" cy="461665"/>
          </a:xfrm>
          <a:prstGeom prst="rect">
            <a:avLst/>
          </a:prstGeom>
        </p:spPr>
        <p:txBody>
          <a:bodyPr wrap="square">
            <a:spAutoFit/>
          </a:bodyPr>
          <a:lstStyle/>
          <a:p>
            <a:r>
              <a:rPr lang="en-US" sz="2400" b="1" u="sng" dirty="0">
                <a:solidFill>
                  <a:srgbClr val="C00000"/>
                </a:solidFill>
              </a:rPr>
              <a:t>21,020 were </a:t>
            </a:r>
            <a:r>
              <a:rPr lang="en-US" sz="2400" b="1" u="sng" dirty="0" smtClean="0">
                <a:solidFill>
                  <a:srgbClr val="C00000"/>
                </a:solidFill>
              </a:rPr>
              <a:t>return </a:t>
            </a:r>
            <a:r>
              <a:rPr lang="en-US" sz="2400" b="1" u="sng" dirty="0">
                <a:solidFill>
                  <a:srgbClr val="C00000"/>
                </a:solidFill>
              </a:rPr>
              <a:t>visits</a:t>
            </a:r>
            <a:endParaRPr lang="en-US" sz="2400" u="sng" dirty="0">
              <a:solidFill>
                <a:srgbClr val="C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3739577168"/>
              </p:ext>
            </p:extLst>
          </p:nvPr>
        </p:nvGraphicFramePr>
        <p:xfrm>
          <a:off x="3429000" y="2362200"/>
          <a:ext cx="2023295" cy="1828799"/>
        </p:xfrm>
        <a:graphic>
          <a:graphicData uri="http://schemas.openxmlformats.org/presentationml/2006/ole">
            <p:oleObj spid="_x0000_s11289" name="Worksheet" r:id="rId3" imgW="1914432" imgH="1914570" progId="Excel.Sheet.12">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445106325"/>
              </p:ext>
            </p:extLst>
          </p:nvPr>
        </p:nvGraphicFramePr>
        <p:xfrm>
          <a:off x="1219200" y="2362201"/>
          <a:ext cx="1769933" cy="1904999"/>
        </p:xfrm>
        <a:graphic>
          <a:graphicData uri="http://schemas.openxmlformats.org/presentationml/2006/ole">
            <p:oleObj spid="_x0000_s11290" name="Worksheet" r:id="rId4" imgW="1600268" imgH="1914570" progId="Excel.Sheet.12">
              <p:embed/>
            </p:oleObj>
          </a:graphicData>
        </a:graphic>
      </p:graphicFrame>
      <p:sp>
        <p:nvSpPr>
          <p:cNvPr id="9" name="Rectangle 3"/>
          <p:cNvSpPr>
            <a:spLocks noChangeArrowheads="1"/>
          </p:cNvSpPr>
          <p:nvPr/>
        </p:nvSpPr>
        <p:spPr bwMode="auto">
          <a:xfrm>
            <a:off x="1315306" y="1885507"/>
            <a:ext cx="4724400" cy="56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Last year top ten by country and city:</a:t>
            </a:r>
            <a:endParaRPr kumimoji="0" lang="en-US" altLang="en-US" sz="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0" y="2606675"/>
            <a:ext cx="6858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2286000" y="540608"/>
            <a:ext cx="2100255" cy="369332"/>
          </a:xfrm>
          <a:prstGeom prst="rect">
            <a:avLst/>
          </a:prstGeom>
        </p:spPr>
        <p:txBody>
          <a:bodyPr wrap="none">
            <a:spAutoFit/>
          </a:bodyPr>
          <a:lstStyle/>
          <a:p>
            <a:r>
              <a:rPr lang="en-US" b="1" dirty="0"/>
              <a:t>GeoStor Usage</a:t>
            </a:r>
            <a:endParaRPr lang="en-US" dirty="0"/>
          </a:p>
        </p:txBody>
      </p:sp>
      <p:pic>
        <p:nvPicPr>
          <p:cNvPr id="12" name="Picture 11" descr="http://www.archaeological.org/sites/default/files/national_park_service.gif"/>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6376" y="4890850"/>
            <a:ext cx="673100" cy="828040"/>
          </a:xfrm>
          <a:prstGeom prst="rect">
            <a:avLst/>
          </a:prstGeom>
          <a:noFill/>
          <a:ln>
            <a:noFill/>
          </a:ln>
        </p:spPr>
      </p:pic>
      <p:pic>
        <p:nvPicPr>
          <p:cNvPr id="13" name="Picture 12" descr="http://www.arkonecall.com/imgs/811/811AOC_trans_col.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9026" y="4728865"/>
            <a:ext cx="939800" cy="939800"/>
          </a:xfrm>
          <a:prstGeom prst="rect">
            <a:avLst/>
          </a:prstGeom>
          <a:noFill/>
          <a:ln>
            <a:noFill/>
          </a:ln>
        </p:spPr>
      </p:pic>
      <p:pic>
        <p:nvPicPr>
          <p:cNvPr id="14" name="Picture 13"/>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8049" y="5844870"/>
            <a:ext cx="1574800" cy="528955"/>
          </a:xfrm>
          <a:prstGeom prst="rect">
            <a:avLst/>
          </a:prstGeom>
          <a:noFill/>
        </p:spPr>
      </p:pic>
      <p:pic>
        <p:nvPicPr>
          <p:cNvPr id="15" name="Picture 14" descr="http://sa.aos.ask.com/us/fi/pl/usps-2013.pn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55719" y="5158219"/>
            <a:ext cx="749300" cy="594995"/>
          </a:xfrm>
          <a:prstGeom prst="rect">
            <a:avLst/>
          </a:prstGeom>
          <a:noFill/>
          <a:ln>
            <a:noFill/>
          </a:ln>
        </p:spPr>
      </p:pic>
      <p:pic>
        <p:nvPicPr>
          <p:cNvPr id="16" name="Picture 15" descr="H:\Graphics\Logos\ADE logo 3 28_color small.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000" y="6562487"/>
            <a:ext cx="754380" cy="749300"/>
          </a:xfrm>
          <a:prstGeom prst="rect">
            <a:avLst/>
          </a:prstGeom>
          <a:noFill/>
          <a:ln>
            <a:noFill/>
          </a:ln>
        </p:spPr>
      </p:pic>
      <p:pic>
        <p:nvPicPr>
          <p:cNvPr id="17" name="Picture 16" descr="http://www.hayspost.com/wp-content/uploads/2013/02/USDA-logo.gif"/>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3296" y="7522112"/>
            <a:ext cx="995680" cy="685800"/>
          </a:xfrm>
          <a:prstGeom prst="rect">
            <a:avLst/>
          </a:prstGeom>
          <a:noFill/>
          <a:ln>
            <a:noFill/>
          </a:ln>
        </p:spPr>
      </p:pic>
      <p:pic>
        <p:nvPicPr>
          <p:cNvPr id="18" name="Picture 17" descr="https://origin.ih.constantcontact.com/fs056/1106456206848/img/75.gif"/>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48976" y="6829187"/>
            <a:ext cx="1225550" cy="482600"/>
          </a:xfrm>
          <a:prstGeom prst="rect">
            <a:avLst/>
          </a:prstGeom>
          <a:noFill/>
          <a:ln>
            <a:noFill/>
          </a:ln>
        </p:spPr>
      </p:pic>
      <p:pic>
        <p:nvPicPr>
          <p:cNvPr id="19" name="Picture 18" descr="http://toybook.com/wp-content/uploads/2012/10/us-census-logo.jpg"/>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455626" y="7998997"/>
            <a:ext cx="1066800" cy="417830"/>
          </a:xfrm>
          <a:prstGeom prst="rect">
            <a:avLst/>
          </a:prstGeom>
          <a:noFill/>
          <a:ln>
            <a:noFill/>
          </a:ln>
        </p:spPr>
      </p:pic>
      <p:pic>
        <p:nvPicPr>
          <p:cNvPr id="20" name="Picture 19" descr="http://roadsafety.files.wordpress.com/2008/10/tomtom-logo.jpg"/>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797279" y="8054098"/>
            <a:ext cx="1714500" cy="365125"/>
          </a:xfrm>
          <a:prstGeom prst="rect">
            <a:avLst/>
          </a:prstGeom>
          <a:noFill/>
          <a:ln>
            <a:noFill/>
          </a:ln>
        </p:spPr>
      </p:pic>
      <p:pic>
        <p:nvPicPr>
          <p:cNvPr id="21" name="Picture 20" descr="H:\Graphics\Logos\AGFC  logo PowerPoint low res.gif"/>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779705" y="7231224"/>
            <a:ext cx="972185" cy="711200"/>
          </a:xfrm>
          <a:prstGeom prst="rect">
            <a:avLst/>
          </a:prstGeom>
          <a:noFill/>
          <a:ln>
            <a:noFill/>
          </a:ln>
        </p:spPr>
      </p:pic>
      <p:pic>
        <p:nvPicPr>
          <p:cNvPr id="22" name="Picture 21" descr="http://www.neurisa.org/Resources/Pictures/Logos/sanborn_logo.png"/>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816128" y="6623452"/>
            <a:ext cx="1503045" cy="571500"/>
          </a:xfrm>
          <a:prstGeom prst="rect">
            <a:avLst/>
          </a:prstGeom>
          <a:noFill/>
          <a:ln>
            <a:noFill/>
          </a:ln>
        </p:spPr>
      </p:pic>
      <p:pic>
        <p:nvPicPr>
          <p:cNvPr id="23" name="Picture 22" descr="H:\Graphics\Logos\ahtd_logo.JPG"/>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738380" y="5455716"/>
            <a:ext cx="673100" cy="673100"/>
          </a:xfrm>
          <a:prstGeom prst="rect">
            <a:avLst/>
          </a:prstGeom>
          <a:noFill/>
          <a:ln>
            <a:noFill/>
          </a:ln>
        </p:spPr>
      </p:pic>
      <p:pic>
        <p:nvPicPr>
          <p:cNvPr id="24" name="Picture 23" descr="http://www.monticellolive.com/wp-content/uploads/2012/01/UAM.jpeg"/>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035279" y="6229679"/>
            <a:ext cx="762000" cy="610235"/>
          </a:xfrm>
          <a:prstGeom prst="rect">
            <a:avLst/>
          </a:prstGeom>
          <a:noFill/>
          <a:ln>
            <a:noFill/>
          </a:ln>
        </p:spPr>
      </p:pic>
      <p:pic>
        <p:nvPicPr>
          <p:cNvPr id="25" name="Picture 24" descr="http://upload.wikimedia.org/wikipedia/en/2/25/University_of_Arkansas_Logo_Horizontal.png"/>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073550" y="4941397"/>
            <a:ext cx="1397000" cy="334645"/>
          </a:xfrm>
          <a:prstGeom prst="rect">
            <a:avLst/>
          </a:prstGeom>
          <a:noFill/>
          <a:ln>
            <a:noFill/>
          </a:ln>
        </p:spPr>
      </p:pic>
      <p:pic>
        <p:nvPicPr>
          <p:cNvPr id="26" name="Picture 25" descr="http://uca.edu/wp-content/uploads/2012/02/UCA-Box-Window-150.png"/>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4505609" y="4865771"/>
            <a:ext cx="723900" cy="838835"/>
          </a:xfrm>
          <a:prstGeom prst="rect">
            <a:avLst/>
          </a:prstGeom>
          <a:noFill/>
          <a:ln>
            <a:noFill/>
          </a:ln>
        </p:spPr>
      </p:pic>
      <p:pic>
        <p:nvPicPr>
          <p:cNvPr id="27" name="Picture 26" descr="http://escweb.wr.usgs.gov/share/mooney/USGS_green.jpg"/>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5285686" y="5067762"/>
            <a:ext cx="1130300" cy="416560"/>
          </a:xfrm>
          <a:prstGeom prst="rect">
            <a:avLst/>
          </a:prstGeom>
          <a:noFill/>
          <a:ln>
            <a:noFill/>
          </a:ln>
        </p:spPr>
      </p:pic>
      <p:pic>
        <p:nvPicPr>
          <p:cNvPr id="28" name="Picture 27" descr="H:\Graphics\Logos\ADH_symbol.jpg"/>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443111" y="5753214"/>
            <a:ext cx="939800" cy="939800"/>
          </a:xfrm>
          <a:prstGeom prst="rect">
            <a:avLst/>
          </a:prstGeom>
          <a:noFill/>
          <a:ln>
            <a:noFill/>
          </a:ln>
        </p:spPr>
      </p:pic>
      <p:pic>
        <p:nvPicPr>
          <p:cNvPr id="29" name="Picture 28" descr="https://pbs.twimg.com/profile_images/1159757398/Twitter_icon.png"/>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5586230" y="5683897"/>
            <a:ext cx="850900" cy="850900"/>
          </a:xfrm>
          <a:prstGeom prst="rect">
            <a:avLst/>
          </a:prstGeom>
          <a:noFill/>
          <a:ln>
            <a:noFill/>
          </a:ln>
        </p:spPr>
      </p:pic>
      <p:pic>
        <p:nvPicPr>
          <p:cNvPr id="30" name="Picture 29" descr="http://ualr.edu/communications/files/2011/03/505slvr1.jpg"/>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5586230" y="6799636"/>
            <a:ext cx="666750" cy="546100"/>
          </a:xfrm>
          <a:prstGeom prst="rect">
            <a:avLst/>
          </a:prstGeom>
          <a:noFill/>
          <a:ln>
            <a:noFill/>
          </a:ln>
        </p:spPr>
      </p:pic>
      <p:pic>
        <p:nvPicPr>
          <p:cNvPr id="31" name="Picture 30" descr="http://huntinglife.com/wp-content/uploads/2013/01/20100502_ducksunlimited_nr4n.jpg"/>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5659342" y="7586824"/>
            <a:ext cx="914400" cy="785495"/>
          </a:xfrm>
          <a:prstGeom prst="rect">
            <a:avLst/>
          </a:prstGeom>
          <a:noFill/>
          <a:ln>
            <a:noFill/>
          </a:ln>
        </p:spPr>
      </p:pic>
      <p:pic>
        <p:nvPicPr>
          <p:cNvPr id="32" name="Picture 31" descr="H:\Graphics\Logos\Bureau of Legislative Research logo.jpg"/>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4719889" y="7884964"/>
            <a:ext cx="810895" cy="711200"/>
          </a:xfrm>
          <a:prstGeom prst="rect">
            <a:avLst/>
          </a:prstGeom>
          <a:noFill/>
          <a:ln>
            <a:noFill/>
          </a:ln>
        </p:spPr>
      </p:pic>
      <p:pic>
        <p:nvPicPr>
          <p:cNvPr id="33" name="Picture 32" descr="EAST Initiative"/>
          <p:cNvPicPr/>
          <p:nvPr/>
        </p:nvPicPr>
        <p:blipFill rotWithShape="1">
          <a:blip r:embed="rId26" cstate="print">
            <a:extLst>
              <a:ext uri="{28A0092B-C50C-407E-A947-70E740481C1C}">
                <a14:useLocalDpi xmlns:a14="http://schemas.microsoft.com/office/drawing/2010/main" xmlns="" val="0"/>
              </a:ext>
            </a:extLst>
          </a:blip>
          <a:srcRect r="74409"/>
          <a:stretch/>
        </p:blipFill>
        <p:spPr bwMode="auto">
          <a:xfrm>
            <a:off x="4074930" y="7292737"/>
            <a:ext cx="1511300" cy="444500"/>
          </a:xfrm>
          <a:prstGeom prst="rect">
            <a:avLst/>
          </a:prstGeom>
          <a:noFill/>
          <a:ln>
            <a:noFill/>
          </a:ln>
          <a:extLst>
            <a:ext uri="{53640926-AAD7-44D8-BBD7-CCE9431645EC}">
              <a14:shadowObscured xmlns:a14="http://schemas.microsoft.com/office/drawing/2010/main" xmlns=""/>
            </a:ext>
          </a:extLst>
        </p:spPr>
      </p:pic>
      <p:pic>
        <p:nvPicPr>
          <p:cNvPr id="34" name="Picture 33" descr="http://www.scholarshipsnews.com/wp-content/uploads/2012/06/Arkansas-Tech-University.jpg"/>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3073550" y="6310243"/>
            <a:ext cx="590550" cy="825500"/>
          </a:xfrm>
          <a:prstGeom prst="rect">
            <a:avLst/>
          </a:prstGeom>
          <a:noFill/>
          <a:ln>
            <a:noFill/>
          </a:ln>
        </p:spPr>
      </p:pic>
      <p:pic>
        <p:nvPicPr>
          <p:cNvPr id="35" name="Picture 34" descr="http://www.lcptrackerblog.com/wordpress/wp-content/uploads/2013/01/USACE.jpg"/>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2930675" y="5599929"/>
            <a:ext cx="876300" cy="673100"/>
          </a:xfrm>
          <a:prstGeom prst="rect">
            <a:avLst/>
          </a:prstGeom>
          <a:noFill/>
          <a:ln>
            <a:noFill/>
          </a:ln>
        </p:spPr>
      </p:pic>
      <p:sp>
        <p:nvSpPr>
          <p:cNvPr id="37" name="Slide Number Placeholder 36"/>
          <p:cNvSpPr>
            <a:spLocks noGrp="1"/>
          </p:cNvSpPr>
          <p:nvPr>
            <p:ph type="sldNum" sz="quarter" idx="12"/>
          </p:nvPr>
        </p:nvSpPr>
        <p:spPr/>
        <p:txBody>
          <a:bodyPr/>
          <a:lstStyle/>
          <a:p>
            <a:fld id="{57B29E45-26AF-45BC-8599-3471DBB8037F}" type="slidenum">
              <a:rPr lang="en-US" smtClean="0"/>
              <a:pPr/>
              <a:t>14</a:t>
            </a:fld>
            <a:endParaRPr lang="en-US" dirty="0"/>
          </a:p>
        </p:txBody>
      </p:sp>
    </p:spTree>
    <p:extLst>
      <p:ext uri="{BB962C8B-B14F-4D97-AF65-F5344CB8AC3E}">
        <p14:creationId xmlns:p14="http://schemas.microsoft.com/office/powerpoint/2010/main" xmlns="" val="28511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924800"/>
            <a:ext cx="6019800" cy="807720"/>
          </a:xfrm>
        </p:spPr>
        <p:txBody>
          <a:bodyPr>
            <a:noAutofit/>
          </a:bodyPr>
          <a:lstStyle/>
          <a:p>
            <a:pPr algn="ctr"/>
            <a:r>
              <a:rPr lang="en-US" sz="2400" b="0" dirty="0" smtClean="0">
                <a:solidFill>
                  <a:schemeClr val="tx1"/>
                </a:solidFill>
                <a:latin typeface="Aparajita" panose="020B0604020202020204" pitchFamily="34" charset="0"/>
                <a:cs typeface="Aparajita" panose="020B0604020202020204" pitchFamily="34" charset="0"/>
              </a:rPr>
              <a:t>Totaling:	$2,945,000 </a:t>
            </a:r>
            <a:r>
              <a:rPr lang="en-US" sz="2400" b="0" dirty="0">
                <a:solidFill>
                  <a:schemeClr val="tx1"/>
                </a:solidFill>
                <a:latin typeface="Aparajita" panose="020B0604020202020204" pitchFamily="34" charset="0"/>
                <a:cs typeface="Aparajita" panose="020B0604020202020204" pitchFamily="34" charset="0"/>
              </a:rPr>
              <a:t>in funding </a:t>
            </a:r>
            <a:r>
              <a:rPr lang="en-US" sz="2400" b="0" dirty="0" smtClean="0">
                <a:solidFill>
                  <a:schemeClr val="tx1"/>
                </a:solidFill>
                <a:latin typeface="Aparajita" panose="020B0604020202020204" pitchFamily="34" charset="0"/>
                <a:cs typeface="Aparajita" panose="020B0604020202020204" pitchFamily="34" charset="0"/>
              </a:rPr>
              <a:t>needed </a:t>
            </a:r>
            <a:r>
              <a:rPr lang="en-US" sz="2400" b="0" dirty="0">
                <a:solidFill>
                  <a:schemeClr val="tx1"/>
                </a:solidFill>
                <a:latin typeface="Aparajita" panose="020B0604020202020204" pitchFamily="34" charset="0"/>
                <a:cs typeface="Aparajita" panose="020B0604020202020204" pitchFamily="34" charset="0"/>
              </a:rPr>
              <a:t>for data and $200,000 </a:t>
            </a:r>
            <a:r>
              <a:rPr lang="en-US" sz="2400" b="0" dirty="0" smtClean="0">
                <a:solidFill>
                  <a:schemeClr val="tx1"/>
                </a:solidFill>
                <a:latin typeface="Aparajita" panose="020B0604020202020204" pitchFamily="34" charset="0"/>
                <a:cs typeface="Aparajita" panose="020B0604020202020204" pitchFamily="34" charset="0"/>
              </a:rPr>
              <a:t>for replacement </a:t>
            </a:r>
            <a:r>
              <a:rPr lang="en-US" sz="2400" b="0" dirty="0">
                <a:solidFill>
                  <a:schemeClr val="tx1"/>
                </a:solidFill>
                <a:latin typeface="Aparajita" panose="020B0604020202020204" pitchFamily="34" charset="0"/>
                <a:cs typeface="Aparajita" panose="020B0604020202020204" pitchFamily="34" charset="0"/>
              </a:rPr>
              <a:t>of hardware</a:t>
            </a:r>
          </a:p>
        </p:txBody>
      </p:sp>
      <p:sp>
        <p:nvSpPr>
          <p:cNvPr id="3" name="Content Placeholder 2"/>
          <p:cNvSpPr>
            <a:spLocks noGrp="1"/>
          </p:cNvSpPr>
          <p:nvPr>
            <p:ph idx="1"/>
          </p:nvPr>
        </p:nvSpPr>
        <p:spPr>
          <a:xfrm>
            <a:off x="228600" y="838200"/>
            <a:ext cx="6324600" cy="6858000"/>
          </a:xfrm>
        </p:spPr>
        <p:txBody>
          <a:bodyPr>
            <a:normAutofit/>
          </a:bodyPr>
          <a:lstStyle/>
          <a:p>
            <a:pPr marL="0" indent="0" algn="ctr">
              <a:buNone/>
            </a:pPr>
            <a:r>
              <a:rPr lang="en-US" b="1" dirty="0" smtClean="0">
                <a:latin typeface="+mj-lt"/>
              </a:rPr>
              <a:t>Strategic Goals</a:t>
            </a:r>
          </a:p>
          <a:p>
            <a:pPr marL="0" indent="0" algn="ctr">
              <a:buNone/>
            </a:pPr>
            <a:endParaRPr lang="en-US" sz="2000" dirty="0" smtClean="0">
              <a:latin typeface="Aparajita" panose="020B0604020202020204" pitchFamily="34" charset="0"/>
              <a:cs typeface="Aparajita" panose="020B0604020202020204" pitchFamily="34" charset="0"/>
            </a:endParaRPr>
          </a:p>
          <a:p>
            <a:pPr marL="0" indent="0" algn="ctr">
              <a:buNone/>
            </a:pPr>
            <a:r>
              <a:rPr lang="en-US" sz="2000" b="1" dirty="0" smtClean="0">
                <a:latin typeface="Aparajita" panose="020B0604020202020204" pitchFamily="34" charset="0"/>
                <a:cs typeface="Aparajita" panose="020B0604020202020204" pitchFamily="34" charset="0"/>
              </a:rPr>
              <a:t>To </a:t>
            </a:r>
            <a:r>
              <a:rPr lang="en-US" sz="2000" b="1" dirty="0">
                <a:latin typeface="Aparajita" panose="020B0604020202020204" pitchFamily="34" charset="0"/>
                <a:cs typeface="Aparajita" panose="020B0604020202020204" pitchFamily="34" charset="0"/>
              </a:rPr>
              <a:t>provide recurring funding for continual investment and improvement of the Arkansas Spatial Data </a:t>
            </a:r>
            <a:r>
              <a:rPr lang="en-US" sz="2000" b="1" dirty="0" smtClean="0">
                <a:latin typeface="Aparajita" panose="020B0604020202020204" pitchFamily="34" charset="0"/>
                <a:cs typeface="Aparajita" panose="020B0604020202020204" pitchFamily="34" charset="0"/>
              </a:rPr>
              <a:t>Infrastructure which would include:</a:t>
            </a:r>
            <a:endParaRPr lang="en-US" sz="2000" b="1" dirty="0">
              <a:latin typeface="Aparajita" panose="020B0604020202020204" pitchFamily="34" charset="0"/>
              <a:cs typeface="Aparajita" panose="020B0604020202020204" pitchFamily="34" charset="0"/>
            </a:endParaRPr>
          </a:p>
          <a:p>
            <a:pPr marL="0" indent="0">
              <a:buNone/>
            </a:pPr>
            <a:endParaRPr lang="en-US" sz="2000" dirty="0">
              <a:latin typeface="Aparajita" panose="020B0604020202020204" pitchFamily="34" charset="0"/>
              <a:cs typeface="Aparajita" panose="020B0604020202020204" pitchFamily="34" charset="0"/>
            </a:endParaRPr>
          </a:p>
          <a:p>
            <a:pPr marL="514350" indent="-514350">
              <a:buClrTx/>
              <a:buFont typeface="+mj-lt"/>
              <a:buAutoNum type="arabicParenR"/>
            </a:pPr>
            <a:r>
              <a:rPr lang="en-US" dirty="0" smtClean="0">
                <a:latin typeface="Aparajita" panose="020B0604020202020204" pitchFamily="34" charset="0"/>
                <a:cs typeface="Aparajita" panose="020B0604020202020204" pitchFamily="34" charset="0"/>
              </a:rPr>
              <a:t>Recurring</a:t>
            </a:r>
            <a:r>
              <a:rPr lang="en-US" dirty="0">
                <a:latin typeface="Aparajita" panose="020B0604020202020204" pitchFamily="34" charset="0"/>
                <a:cs typeface="Aparajita" panose="020B0604020202020204" pitchFamily="34" charset="0"/>
              </a:rPr>
              <a:t>, annual </a:t>
            </a:r>
            <a:r>
              <a:rPr lang="en-US" dirty="0" err="1">
                <a:latin typeface="Aparajita" panose="020B0604020202020204" pitchFamily="34" charset="0"/>
                <a:cs typeface="Aparajita" panose="020B0604020202020204" pitchFamily="34" charset="0"/>
              </a:rPr>
              <a:t>orthophotography</a:t>
            </a:r>
            <a:r>
              <a:rPr lang="en-US" dirty="0">
                <a:latin typeface="Aparajita" panose="020B0604020202020204" pitchFamily="34" charset="0"/>
                <a:cs typeface="Aparajita" panose="020B0604020202020204" pitchFamily="34" charset="0"/>
              </a:rPr>
              <a:t> (i.e. digital aerial imagery): $1,167,000 annually </a:t>
            </a:r>
          </a:p>
          <a:p>
            <a:pPr marL="514350" indent="-514350">
              <a:buClrTx/>
              <a:buFont typeface="+mj-lt"/>
              <a:buAutoNum type="arabicParenR"/>
            </a:pPr>
            <a:r>
              <a:rPr lang="en-US" dirty="0" smtClean="0">
                <a:latin typeface="Aparajita" panose="020B0604020202020204" pitchFamily="34" charset="0"/>
                <a:cs typeface="Aparajita" panose="020B0604020202020204" pitchFamily="34" charset="0"/>
              </a:rPr>
              <a:t>Completion </a:t>
            </a:r>
            <a:r>
              <a:rPr lang="en-US" dirty="0">
                <a:latin typeface="Aparajita" panose="020B0604020202020204" pitchFamily="34" charset="0"/>
                <a:cs typeface="Aparajita" panose="020B0604020202020204" pitchFamily="34" charset="0"/>
              </a:rPr>
              <a:t>of statewide parcels: $1,503,000 </a:t>
            </a:r>
            <a:r>
              <a:rPr lang="en-US" dirty="0" smtClean="0">
                <a:latin typeface="Aparajita" panose="020B0604020202020204" pitchFamily="34" charset="0"/>
                <a:cs typeface="Aparajita" panose="020B0604020202020204" pitchFamily="34" charset="0"/>
              </a:rPr>
              <a:t>annually </a:t>
            </a:r>
            <a:r>
              <a:rPr lang="en-US" dirty="0">
                <a:latin typeface="Aparajita" panose="020B0604020202020204" pitchFamily="34" charset="0"/>
                <a:cs typeface="Aparajita" panose="020B0604020202020204" pitchFamily="34" charset="0"/>
              </a:rPr>
              <a:t>for five years </a:t>
            </a:r>
          </a:p>
          <a:p>
            <a:pPr marL="514350" indent="-514350">
              <a:buClrTx/>
              <a:buFont typeface="+mj-lt"/>
              <a:buAutoNum type="arabicParenR"/>
            </a:pPr>
            <a:r>
              <a:rPr lang="en-US" dirty="0" smtClean="0">
                <a:latin typeface="Aparajita" panose="020B0604020202020204" pitchFamily="34" charset="0"/>
                <a:cs typeface="Aparajita" panose="020B0604020202020204" pitchFamily="34" charset="0"/>
              </a:rPr>
              <a:t>Political </a:t>
            </a:r>
            <a:r>
              <a:rPr lang="en-US" dirty="0">
                <a:latin typeface="Aparajita" panose="020B0604020202020204" pitchFamily="34" charset="0"/>
                <a:cs typeface="Aparajita" panose="020B0604020202020204" pitchFamily="34" charset="0"/>
              </a:rPr>
              <a:t>and administrative boundary data </a:t>
            </a:r>
            <a:r>
              <a:rPr lang="en-US" dirty="0" smtClean="0">
                <a:latin typeface="Aparajita" panose="020B0604020202020204" pitchFamily="34" charset="0"/>
                <a:cs typeface="Aparajita" panose="020B0604020202020204" pitchFamily="34" charset="0"/>
              </a:rPr>
              <a:t>improvement</a:t>
            </a:r>
            <a:r>
              <a:rPr lang="en-US" dirty="0">
                <a:latin typeface="Aparajita" panose="020B0604020202020204" pitchFamily="34" charset="0"/>
                <a:cs typeface="Aparajita" panose="020B0604020202020204" pitchFamily="34" charset="0"/>
              </a:rPr>
              <a:t>: $75,000 annually </a:t>
            </a:r>
          </a:p>
          <a:p>
            <a:pPr marL="514350" indent="-514350">
              <a:buClrTx/>
              <a:buFont typeface="+mj-lt"/>
              <a:buAutoNum type="arabicParenR"/>
            </a:pPr>
            <a:r>
              <a:rPr lang="en-US" dirty="0" smtClean="0">
                <a:latin typeface="Aparajita" panose="020B0604020202020204" pitchFamily="34" charset="0"/>
                <a:cs typeface="Aparajita" panose="020B0604020202020204" pitchFamily="34" charset="0"/>
              </a:rPr>
              <a:t>Road </a:t>
            </a:r>
            <a:r>
              <a:rPr lang="en-US" dirty="0">
                <a:latin typeface="Aparajita" panose="020B0604020202020204" pitchFamily="34" charset="0"/>
                <a:cs typeface="Aparajita" panose="020B0604020202020204" pitchFamily="34" charset="0"/>
              </a:rPr>
              <a:t>and address data update and maintenance: $200,000 annually</a:t>
            </a:r>
          </a:p>
          <a:p>
            <a:pPr marL="514350" indent="-514350">
              <a:buClrTx/>
              <a:buFont typeface="+mj-lt"/>
              <a:buAutoNum type="arabicParenR"/>
            </a:pPr>
            <a:r>
              <a:rPr lang="en-US" dirty="0" smtClean="0">
                <a:latin typeface="Aparajita" panose="020B0604020202020204" pitchFamily="34" charset="0"/>
                <a:cs typeface="Aparajita" panose="020B0604020202020204" pitchFamily="34" charset="0"/>
              </a:rPr>
              <a:t>Replacement </a:t>
            </a:r>
            <a:r>
              <a:rPr lang="en-US" dirty="0">
                <a:latin typeface="Aparajita" panose="020B0604020202020204" pitchFamily="34" charset="0"/>
                <a:cs typeface="Aparajita" panose="020B0604020202020204" pitchFamily="34" charset="0"/>
              </a:rPr>
              <a:t>of </a:t>
            </a:r>
            <a:r>
              <a:rPr lang="en-US" dirty="0" err="1">
                <a:latin typeface="Aparajita" panose="020B0604020202020204" pitchFamily="34" charset="0"/>
                <a:cs typeface="Aparajita" panose="020B0604020202020204" pitchFamily="34" charset="0"/>
              </a:rPr>
              <a:t>GeoStor</a:t>
            </a:r>
            <a:r>
              <a:rPr lang="en-US" dirty="0">
                <a:latin typeface="Aparajita" panose="020B0604020202020204" pitchFamily="34" charset="0"/>
                <a:cs typeface="Aparajita" panose="020B0604020202020204" pitchFamily="34" charset="0"/>
              </a:rPr>
              <a:t> hardware - $200,000 one-time </a:t>
            </a:r>
            <a:r>
              <a:rPr lang="en-US" dirty="0" smtClean="0">
                <a:latin typeface="Aparajita" panose="020B0604020202020204" pitchFamily="34" charset="0"/>
                <a:cs typeface="Aparajita" panose="020B0604020202020204" pitchFamily="34" charset="0"/>
              </a:rPr>
              <a:t>cost</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129579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442" y="762000"/>
            <a:ext cx="5829300" cy="1143000"/>
          </a:xfrm>
        </p:spPr>
        <p:txBody>
          <a:bodyPr>
            <a:normAutofit/>
          </a:bodyPr>
          <a:lstStyle/>
          <a:p>
            <a:pPr algn="ctr"/>
            <a:r>
              <a:rPr lang="en-US" sz="2800" dirty="0" smtClean="0">
                <a:solidFill>
                  <a:schemeClr val="tx1"/>
                </a:solidFill>
              </a:rPr>
              <a:t>Arkansas Geographic Information Office (AGIO)</a:t>
            </a:r>
            <a:endParaRPr lang="en-US" sz="2800" dirty="0">
              <a:solidFill>
                <a:schemeClr val="tx1"/>
              </a:solidFill>
            </a:endParaRPr>
          </a:p>
        </p:txBody>
      </p:sp>
      <p:sp>
        <p:nvSpPr>
          <p:cNvPr id="8" name="Subtitle 7"/>
          <p:cNvSpPr>
            <a:spLocks noGrp="1"/>
          </p:cNvSpPr>
          <p:nvPr>
            <p:ph type="subTitle" idx="1"/>
          </p:nvPr>
        </p:nvSpPr>
        <p:spPr/>
        <p:txBody>
          <a:bodyPr/>
          <a:lstStyle/>
          <a:p>
            <a:endParaRPr lang="en-US" dirty="0"/>
          </a:p>
        </p:txBody>
      </p:sp>
      <p:sp>
        <p:nvSpPr>
          <p:cNvPr id="7" name="Slide Number Placeholder 6"/>
          <p:cNvSpPr>
            <a:spLocks noGrp="1"/>
          </p:cNvSpPr>
          <p:nvPr>
            <p:ph type="sldNum" sz="quarter" idx="12"/>
          </p:nvPr>
        </p:nvSpPr>
        <p:spPr/>
        <p:txBody>
          <a:bodyPr/>
          <a:lstStyle/>
          <a:p>
            <a:fld id="{57B29E45-26AF-45BC-8599-3471DBB8037F}" type="slidenum">
              <a:rPr lang="en-US" smtClean="0"/>
              <a:pPr/>
              <a:t>16</a:t>
            </a:fld>
            <a:endParaRPr lang="en-US" dirty="0"/>
          </a:p>
        </p:txBody>
      </p:sp>
      <p:sp>
        <p:nvSpPr>
          <p:cNvPr id="5" name="TextBox 4"/>
          <p:cNvSpPr txBox="1"/>
          <p:nvPr/>
        </p:nvSpPr>
        <p:spPr>
          <a:xfrm>
            <a:off x="964642" y="2057400"/>
            <a:ext cx="5105400" cy="2062103"/>
          </a:xfrm>
          <a:prstGeom prst="rect">
            <a:avLst/>
          </a:prstGeom>
          <a:noFill/>
        </p:spPr>
        <p:txBody>
          <a:bodyPr wrap="square" rtlCol="0">
            <a:spAutoFit/>
          </a:bodyPr>
          <a:lstStyle/>
          <a:p>
            <a:pPr algn="ctr"/>
            <a:r>
              <a:rPr lang="en-US" sz="1600" dirty="0" smtClean="0"/>
              <a:t>Big Mac Building</a:t>
            </a:r>
          </a:p>
          <a:p>
            <a:pPr algn="ctr"/>
            <a:r>
              <a:rPr lang="en-US" sz="1600" dirty="0" smtClean="0"/>
              <a:t>1 Capitol Mall</a:t>
            </a:r>
          </a:p>
          <a:p>
            <a:pPr algn="ctr"/>
            <a:r>
              <a:rPr lang="en-US" sz="1600" dirty="0" smtClean="0"/>
              <a:t>6</a:t>
            </a:r>
            <a:r>
              <a:rPr lang="en-US" sz="1600" baseline="30000" dirty="0" smtClean="0"/>
              <a:t>th</a:t>
            </a:r>
            <a:r>
              <a:rPr lang="en-US" sz="1600" dirty="0" smtClean="0"/>
              <a:t> floor</a:t>
            </a:r>
          </a:p>
          <a:p>
            <a:pPr algn="ctr"/>
            <a:r>
              <a:rPr lang="en-US" sz="1600" dirty="0" smtClean="0"/>
              <a:t>Little Rock, AR 72201</a:t>
            </a:r>
          </a:p>
          <a:p>
            <a:pPr algn="ctr"/>
            <a:r>
              <a:rPr lang="en-US" sz="1600" b="1" dirty="0" smtClean="0"/>
              <a:t>Phone: </a:t>
            </a:r>
            <a:r>
              <a:rPr lang="en-US" sz="1600" dirty="0" smtClean="0"/>
              <a:t>(501) 682-2758</a:t>
            </a:r>
          </a:p>
          <a:p>
            <a:pPr algn="ctr"/>
            <a:r>
              <a:rPr lang="en-US" sz="1600" b="1" dirty="0" smtClean="0"/>
              <a:t>Fax: </a:t>
            </a:r>
            <a:r>
              <a:rPr lang="en-US" sz="1600" dirty="0" smtClean="0"/>
              <a:t>(501) 682-6077</a:t>
            </a:r>
          </a:p>
          <a:p>
            <a:pPr algn="ctr"/>
            <a:r>
              <a:rPr lang="en-US" sz="1600" b="1" dirty="0" smtClean="0"/>
              <a:t>Website: </a:t>
            </a:r>
            <a:r>
              <a:rPr lang="en-US" sz="1600" dirty="0" smtClean="0">
                <a:solidFill>
                  <a:schemeClr val="accent3">
                    <a:lumMod val="60000"/>
                    <a:lumOff val="40000"/>
                  </a:schemeClr>
                </a:solidFill>
              </a:rPr>
              <a:t>www.gis.state.ar.us</a:t>
            </a:r>
          </a:p>
          <a:p>
            <a:pPr algn="ctr"/>
            <a:r>
              <a:rPr lang="en-US" sz="1600" dirty="0" smtClean="0">
                <a:solidFill>
                  <a:schemeClr val="accent3">
                    <a:lumMod val="60000"/>
                    <a:lumOff val="40000"/>
                  </a:schemeClr>
                </a:solidFill>
              </a:rPr>
              <a:t>                         www.geostor.arkansas.gov </a:t>
            </a:r>
            <a:endParaRPr lang="en-US" sz="1600" dirty="0">
              <a:solidFill>
                <a:schemeClr val="accent3">
                  <a:lumMod val="60000"/>
                  <a:lumOff val="40000"/>
                </a:schemeClr>
              </a:solidFill>
            </a:endParaRPr>
          </a:p>
        </p:txBody>
      </p:sp>
      <p:sp>
        <p:nvSpPr>
          <p:cNvPr id="6" name="TextBox 5"/>
          <p:cNvSpPr txBox="1"/>
          <p:nvPr/>
        </p:nvSpPr>
        <p:spPr>
          <a:xfrm>
            <a:off x="507442" y="4258697"/>
            <a:ext cx="6019800" cy="338554"/>
          </a:xfrm>
          <a:prstGeom prst="rect">
            <a:avLst/>
          </a:prstGeom>
          <a:noFill/>
        </p:spPr>
        <p:txBody>
          <a:bodyPr wrap="square" rtlCol="0">
            <a:spAutoFit/>
          </a:bodyPr>
          <a:lstStyle/>
          <a:p>
            <a:r>
              <a:rPr lang="en-US" sz="1600" i="1" dirty="0" smtClean="0"/>
              <a:t>AGIO is on call to assist members with any GIS analysis</a:t>
            </a:r>
            <a:r>
              <a:rPr lang="en-US" sz="1600" dirty="0" smtClean="0"/>
              <a:t>. </a:t>
            </a:r>
            <a:endParaRPr lang="en-US" sz="1600" dirty="0"/>
          </a:p>
        </p:txBody>
      </p:sp>
      <p:pic>
        <p:nvPicPr>
          <p:cNvPr id="14339" name="Picture 3" descr="H:\Graphics\Logos\AGIOLogo5for -5X11_co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3201" y="6192110"/>
            <a:ext cx="3148282" cy="2185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321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143000"/>
            <a:ext cx="5867400" cy="990600"/>
          </a:xfrm>
        </p:spPr>
        <p:txBody>
          <a:bodyPr>
            <a:normAutofit fontScale="90000"/>
          </a:bodyPr>
          <a:lstStyle/>
          <a:p>
            <a:pPr algn="ctr"/>
            <a:r>
              <a:rPr lang="en-US" sz="3200" b="1" dirty="0" smtClean="0">
                <a:solidFill>
                  <a:schemeClr val="tx1"/>
                </a:solidFill>
              </a:rPr>
              <a:t>Arkansas </a:t>
            </a:r>
            <a:r>
              <a:rPr lang="en-US" sz="3200" b="1" dirty="0">
                <a:solidFill>
                  <a:schemeClr val="tx1"/>
                </a:solidFill>
              </a:rPr>
              <a:t>Master Address Program (AMAP)</a:t>
            </a: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4" name="Subtitle 3"/>
          <p:cNvSpPr>
            <a:spLocks noGrp="1"/>
          </p:cNvSpPr>
          <p:nvPr>
            <p:ph type="subTitle" idx="1"/>
          </p:nvPr>
        </p:nvSpPr>
        <p:spPr>
          <a:xfrm>
            <a:off x="628651" y="1981200"/>
            <a:ext cx="5829300" cy="2286000"/>
          </a:xfrm>
        </p:spPr>
        <p:txBody>
          <a:bodyPr>
            <a:noAutofit/>
          </a:bodyPr>
          <a:lstStyle/>
          <a:p>
            <a:pPr algn="ctr"/>
            <a:r>
              <a:rPr lang="en-US" sz="2400" dirty="0">
                <a:solidFill>
                  <a:schemeClr val="tx1"/>
                </a:solidFill>
                <a:latin typeface="Aparajita" panose="020B0604020202020204" pitchFamily="34" charset="0"/>
                <a:cs typeface="Aparajita" panose="020B0604020202020204" pitchFamily="34" charset="0"/>
              </a:rPr>
              <a:t>AMAP was started in 2009 as the next, and most important, step in the practical application of information technology that directly and universally affects </a:t>
            </a:r>
            <a:r>
              <a:rPr lang="en-US" sz="2400" dirty="0" smtClean="0">
                <a:solidFill>
                  <a:schemeClr val="tx1"/>
                </a:solidFill>
                <a:latin typeface="Aparajita" panose="020B0604020202020204" pitchFamily="34" charset="0"/>
                <a:cs typeface="Aparajita" panose="020B0604020202020204" pitchFamily="34" charset="0"/>
              </a:rPr>
              <a:t>government business. </a:t>
            </a:r>
            <a:r>
              <a:rPr lang="en-US" sz="2400" dirty="0">
                <a:solidFill>
                  <a:schemeClr val="tx1"/>
                </a:solidFill>
                <a:latin typeface="Aparajita" panose="020B0604020202020204" pitchFamily="34" charset="0"/>
                <a:cs typeface="Aparajita" panose="020B0604020202020204" pitchFamily="34" charset="0"/>
              </a:rPr>
              <a:t>Simply stated, it is not just an address any more because we live in a digital society that expects government to be effective, efficient, and transparent. </a:t>
            </a:r>
          </a:p>
        </p:txBody>
      </p:sp>
      <p:pic>
        <p:nvPicPr>
          <p:cNvPr id="7" name="Picture 6" descr="state agency relationship.JPG"/>
          <p:cNvPicPr/>
          <p:nvPr/>
        </p:nvPicPr>
        <p:blipFill>
          <a:blip r:embed="rId2" cstate="print"/>
          <a:stretch>
            <a:fillRect/>
          </a:stretch>
        </p:blipFill>
        <p:spPr>
          <a:xfrm>
            <a:off x="1524000" y="5102888"/>
            <a:ext cx="4191002" cy="3124200"/>
          </a:xfrm>
          <a:prstGeom prst="rect">
            <a:avLst/>
          </a:prstGeom>
        </p:spPr>
      </p:pic>
      <p:sp>
        <p:nvSpPr>
          <p:cNvPr id="5" name="Slide Number Placeholder 4"/>
          <p:cNvSpPr>
            <a:spLocks noGrp="1"/>
          </p:cNvSpPr>
          <p:nvPr>
            <p:ph type="sldNum" sz="quarter" idx="12"/>
          </p:nvPr>
        </p:nvSpPr>
        <p:spPr/>
        <p:txBody>
          <a:bodyPr/>
          <a:lstStyle/>
          <a:p>
            <a:fld id="{57B29E45-26AF-45BC-8599-3471DBB8037F}" type="slidenum">
              <a:rPr lang="en-US" smtClean="0"/>
              <a:pPr/>
              <a:t>2</a:t>
            </a:fld>
            <a:endParaRPr lang="en-US" dirty="0"/>
          </a:p>
        </p:txBody>
      </p:sp>
    </p:spTree>
    <p:extLst>
      <p:ext uri="{BB962C8B-B14F-4D97-AF65-F5344CB8AC3E}">
        <p14:creationId xmlns:p14="http://schemas.microsoft.com/office/powerpoint/2010/main" xmlns="" val="211329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819400"/>
            <a:ext cx="5829300" cy="2438400"/>
          </a:xfrm>
        </p:spPr>
        <p:txBody>
          <a:bodyPr>
            <a:normAutofit fontScale="90000"/>
          </a:bodyPr>
          <a:lstStyle/>
          <a:p>
            <a:pPr algn="ctr"/>
            <a:r>
              <a:rPr lang="en-US" sz="3600" b="0" dirty="0">
                <a:solidFill>
                  <a:schemeClr val="tx1"/>
                </a:solidFill>
                <a:effectLst/>
                <a:latin typeface="Aparajita" panose="020B0604020202020204" pitchFamily="34" charset="0"/>
                <a:cs typeface="Aparajita" panose="020B0604020202020204" pitchFamily="34" charset="0"/>
              </a:rPr>
              <a:t>An address is the most redundant piece of information stored by government. That statement leads to the question, how can such a common and inconspicuous piece of information (such as a mapped physical address) be so important to the way we manage government services related to people, places, and events?  </a:t>
            </a:r>
            <a:r>
              <a:rPr lang="en-US" dirty="0">
                <a:latin typeface="Times Roman Bold" pitchFamily="18" charset="0"/>
              </a:rPr>
              <a:t/>
            </a:r>
            <a:br>
              <a:rPr lang="en-US" dirty="0">
                <a:latin typeface="Times Roman Bold" pitchFamily="18" charset="0"/>
              </a:rPr>
            </a:br>
            <a:endParaRPr lang="en-US" dirty="0"/>
          </a:p>
        </p:txBody>
      </p:sp>
      <p:sp>
        <p:nvSpPr>
          <p:cNvPr id="3" name="Content Placeholder 2"/>
          <p:cNvSpPr>
            <a:spLocks noGrp="1"/>
          </p:cNvSpPr>
          <p:nvPr>
            <p:ph type="subTitle" idx="1"/>
          </p:nvPr>
        </p:nvSpPr>
        <p:spPr/>
        <p:txBody>
          <a:bodyPr>
            <a:normAutofit/>
          </a:bodyPr>
          <a:lstStyle/>
          <a:p>
            <a:endParaRPr lang="en-US" dirty="0"/>
          </a:p>
        </p:txBody>
      </p:sp>
      <p:sp>
        <p:nvSpPr>
          <p:cNvPr id="8" name="Slide Number Placeholder 7"/>
          <p:cNvSpPr>
            <a:spLocks noGrp="1"/>
          </p:cNvSpPr>
          <p:nvPr>
            <p:ph type="sldNum" sz="quarter" idx="12"/>
          </p:nvPr>
        </p:nvSpPr>
        <p:spPr/>
        <p:txBody>
          <a:bodyPr/>
          <a:lstStyle/>
          <a:p>
            <a:fld id="{57B29E45-26AF-45BC-8599-3471DBB8037F}" type="slidenum">
              <a:rPr lang="en-US" smtClean="0"/>
              <a:pPr/>
              <a:t>3</a:t>
            </a:fld>
            <a:endParaRPr lang="en-US" dirty="0"/>
          </a:p>
        </p:txBody>
      </p:sp>
      <p:pic>
        <p:nvPicPr>
          <p:cNvPr id="12290" name="Picture 2" descr="http://ponce.tv/tragedy_revisited_script_100620_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5023338"/>
            <a:ext cx="4387496" cy="3559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360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01986"/>
            <a:ext cx="6137910" cy="6705600"/>
          </a:xfrm>
        </p:spPr>
        <p:txBody>
          <a:bodyPr>
            <a:normAutofit fontScale="77500" lnSpcReduction="20000"/>
          </a:bodyPr>
          <a:lstStyle/>
          <a:p>
            <a:pPr marL="0" indent="0">
              <a:buNone/>
            </a:pPr>
            <a:endParaRPr lang="en-US" sz="2900" b="1" dirty="0"/>
          </a:p>
          <a:p>
            <a:pPr marL="0" indent="0">
              <a:buNone/>
            </a:pPr>
            <a:r>
              <a:rPr lang="en-US" sz="3600" b="1" dirty="0" smtClean="0">
                <a:latin typeface="Aparajita" panose="020B0604020202020204" pitchFamily="34" charset="0"/>
                <a:cs typeface="Aparajita" panose="020B0604020202020204" pitchFamily="34" charset="0"/>
              </a:rPr>
              <a:t>Consider the following:</a:t>
            </a:r>
          </a:p>
          <a:p>
            <a:pPr marL="0" indent="0">
              <a:buNone/>
            </a:pPr>
            <a:endParaRPr lang="en-US" sz="1400" dirty="0"/>
          </a:p>
          <a:p>
            <a:pPr lvl="0"/>
            <a:r>
              <a:rPr lang="en-US" sz="2500" b="1" dirty="0" smtClean="0">
                <a:latin typeface="Aparajita" panose="020B0604020202020204" pitchFamily="34" charset="0"/>
                <a:cs typeface="Aparajita" panose="020B0604020202020204" pitchFamily="34" charset="0"/>
              </a:rPr>
              <a:t>Local </a:t>
            </a:r>
            <a:r>
              <a:rPr lang="en-US" sz="2500" b="1" dirty="0">
                <a:latin typeface="Aparajita" panose="020B0604020202020204" pitchFamily="34" charset="0"/>
                <a:cs typeface="Aparajita" panose="020B0604020202020204" pitchFamily="34" charset="0"/>
              </a:rPr>
              <a:t>government- </a:t>
            </a:r>
            <a:r>
              <a:rPr lang="en-US" sz="2500" dirty="0">
                <a:latin typeface="Aparajita" panose="020B0604020202020204" pitchFamily="34" charset="0"/>
                <a:cs typeface="Aparajita" panose="020B0604020202020204" pitchFamily="34" charset="0"/>
              </a:rPr>
              <a:t>utilizes a common data model based on 9-1-1 information, postal service delivery addresses, and digital imagery to correct, correlate, and standardize physical address data across the state.</a:t>
            </a:r>
          </a:p>
          <a:p>
            <a:pPr lvl="0"/>
            <a:r>
              <a:rPr lang="en-US" sz="2500" b="1" dirty="0">
                <a:latin typeface="Aparajita" panose="020B0604020202020204" pitchFamily="34" charset="0"/>
                <a:cs typeface="Aparajita" panose="020B0604020202020204" pitchFamily="34" charset="0"/>
              </a:rPr>
              <a:t>Education</a:t>
            </a:r>
            <a:r>
              <a:rPr lang="en-US" sz="2500" dirty="0">
                <a:latin typeface="Aparajita" panose="020B0604020202020204" pitchFamily="34" charset="0"/>
                <a:cs typeface="Aparajita" panose="020B0604020202020204" pitchFamily="34" charset="0"/>
              </a:rPr>
              <a:t>- mapping the location of students would allow for better school bus routing which will result in reduced fuel consumption and smarter decision making by state and district officials.</a:t>
            </a:r>
          </a:p>
          <a:p>
            <a:pPr lvl="0"/>
            <a:r>
              <a:rPr lang="en-US" sz="2500" b="1" dirty="0">
                <a:latin typeface="Aparajita" panose="020B0604020202020204" pitchFamily="34" charset="0"/>
                <a:cs typeface="Aparajita" panose="020B0604020202020204" pitchFamily="34" charset="0"/>
              </a:rPr>
              <a:t>Health and Human Services- </a:t>
            </a:r>
            <a:r>
              <a:rPr lang="en-US" sz="2500" dirty="0">
                <a:latin typeface="Aparajita" panose="020B0604020202020204" pitchFamily="34" charset="0"/>
                <a:cs typeface="Aparajita" panose="020B0604020202020204" pitchFamily="34" charset="0"/>
              </a:rPr>
              <a:t>mapping the location of constituents would enable administrators to better manage staff and physical resources.</a:t>
            </a:r>
          </a:p>
          <a:p>
            <a:pPr lvl="0"/>
            <a:r>
              <a:rPr lang="en-US" sz="2500" b="1" dirty="0">
                <a:latin typeface="Aparajita" panose="020B0604020202020204" pitchFamily="34" charset="0"/>
                <a:cs typeface="Aparajita" panose="020B0604020202020204" pitchFamily="34" charset="0"/>
              </a:rPr>
              <a:t>Public Safety- </a:t>
            </a:r>
            <a:r>
              <a:rPr lang="en-US" sz="2500" dirty="0">
                <a:latin typeface="Aparajita" panose="020B0604020202020204" pitchFamily="34" charset="0"/>
                <a:cs typeface="Aparajita" panose="020B0604020202020204" pitchFamily="34" charset="0"/>
              </a:rPr>
              <a:t>mapping the location of addresses dialed from a landline or mobile phone would enable quicker response times; a proven means of saving lives and property.</a:t>
            </a:r>
          </a:p>
          <a:p>
            <a:pPr lvl="0"/>
            <a:r>
              <a:rPr lang="en-US" sz="2500" b="1" dirty="0">
                <a:latin typeface="Aparajita" panose="020B0604020202020204" pitchFamily="34" charset="0"/>
                <a:cs typeface="Aparajita" panose="020B0604020202020204" pitchFamily="34" charset="0"/>
              </a:rPr>
              <a:t>Broadband</a:t>
            </a:r>
            <a:r>
              <a:rPr lang="en-US" sz="2500" dirty="0">
                <a:latin typeface="Aparajita" panose="020B0604020202020204" pitchFamily="34" charset="0"/>
                <a:cs typeface="Aparajita" panose="020B0604020202020204" pitchFamily="34" charset="0"/>
              </a:rPr>
              <a:t>- mapping the location of addresses would allow for better decision making regarding where coverage is needed to insure that all Arkansans have equal access to the internet. </a:t>
            </a:r>
          </a:p>
          <a:p>
            <a:pPr lvl="0"/>
            <a:r>
              <a:rPr lang="en-US" sz="2500" b="1" dirty="0">
                <a:latin typeface="Aparajita" panose="020B0604020202020204" pitchFamily="34" charset="0"/>
                <a:cs typeface="Aparajita" panose="020B0604020202020204" pitchFamily="34" charset="0"/>
              </a:rPr>
              <a:t>Economic Development- </a:t>
            </a:r>
            <a:r>
              <a:rPr lang="en-US" sz="2500" dirty="0">
                <a:latin typeface="Aparajita" panose="020B0604020202020204" pitchFamily="34" charset="0"/>
                <a:cs typeface="Aparajita" panose="020B0604020202020204" pitchFamily="34" charset="0"/>
              </a:rPr>
              <a:t>standardization, open access, and accuracy of information make site selection and demographic analysis much easier in Arkansas than in other areas of the country.</a:t>
            </a:r>
          </a:p>
          <a:p>
            <a:pPr lvl="0"/>
            <a:r>
              <a:rPr lang="en-US" sz="2500" b="1" dirty="0">
                <a:latin typeface="Aparajita" panose="020B0604020202020204" pitchFamily="34" charset="0"/>
                <a:cs typeface="Aparajita" panose="020B0604020202020204" pitchFamily="34" charset="0"/>
              </a:rPr>
              <a:t>Location based services- </a:t>
            </a:r>
            <a:r>
              <a:rPr lang="en-US" sz="2500" dirty="0">
                <a:latin typeface="Aparajita" panose="020B0604020202020204" pitchFamily="34" charset="0"/>
                <a:cs typeface="Aparajita" panose="020B0604020202020204" pitchFamily="34" charset="0"/>
              </a:rPr>
              <a:t>the information will be ingested by online mapping companies to update base maps for navigation, routing, and advanced logistics</a:t>
            </a:r>
            <a:r>
              <a:rPr lang="en-US" sz="2500" dirty="0" smtClean="0">
                <a:latin typeface="Aparajita" panose="020B0604020202020204" pitchFamily="34" charset="0"/>
                <a:cs typeface="Aparajita" panose="020B0604020202020204" pitchFamily="34" charset="0"/>
              </a:rPr>
              <a:t>.</a:t>
            </a:r>
          </a:p>
          <a:p>
            <a:pPr marL="0" lvl="0" indent="0">
              <a:buNone/>
            </a:pPr>
            <a:endParaRPr lang="en-US" sz="2500" dirty="0">
              <a:latin typeface="Aparajita" panose="020B0604020202020204" pitchFamily="34" charset="0"/>
              <a:cs typeface="Aparajita" panose="020B0604020202020204" pitchFamily="34" charset="0"/>
            </a:endParaRPr>
          </a:p>
        </p:txBody>
      </p:sp>
      <p:pic>
        <p:nvPicPr>
          <p:cNvPr id="2050" name="Picture 2" descr="http://ts2.mm.bing.net/th?id=H.4962664115669577&amp;pid=1.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7010399"/>
            <a:ext cx="1828800" cy="16002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133600" y="7102613"/>
            <a:ext cx="4419600" cy="707886"/>
          </a:xfrm>
          <a:prstGeom prst="rect">
            <a:avLst/>
          </a:prstGeom>
        </p:spPr>
        <p:txBody>
          <a:bodyPr wrap="square">
            <a:spAutoFit/>
          </a:bodyPr>
          <a:lstStyle/>
          <a:p>
            <a:pPr lvl="0" algn="ctr"/>
            <a:r>
              <a:rPr lang="en-US" sz="2000" b="1" i="1" dirty="0" smtClean="0">
                <a:latin typeface="Aparajita" panose="020B0604020202020204" pitchFamily="34" charset="0"/>
                <a:cs typeface="Aparajita" panose="020B0604020202020204" pitchFamily="34" charset="0"/>
              </a:rPr>
              <a:t>A master address program will eliminate redundancy and errors, ultimately saving money.</a:t>
            </a:r>
            <a:endParaRPr lang="en-US" sz="1600" i="1" dirty="0">
              <a:latin typeface="Aparajita" panose="020B0604020202020204" pitchFamily="34" charset="0"/>
              <a:cs typeface="Aparajita" panose="020B0604020202020204" pitchFamily="34" charset="0"/>
            </a:endParaRPr>
          </a:p>
        </p:txBody>
      </p:sp>
      <p:sp>
        <p:nvSpPr>
          <p:cNvPr id="5" name="Slide Number Placeholder 4"/>
          <p:cNvSpPr>
            <a:spLocks noGrp="1"/>
          </p:cNvSpPr>
          <p:nvPr>
            <p:ph type="sldNum" sz="quarter" idx="12"/>
          </p:nvPr>
        </p:nvSpPr>
        <p:spPr/>
        <p:txBody>
          <a:bodyPr/>
          <a:lstStyle/>
          <a:p>
            <a:fld id="{57B29E45-26AF-45BC-8599-3471DBB8037F}" type="slidenum">
              <a:rPr lang="en-US" smtClean="0"/>
              <a:pPr/>
              <a:t>4</a:t>
            </a:fld>
            <a:endParaRPr lang="en-US" dirty="0"/>
          </a:p>
        </p:txBody>
      </p:sp>
    </p:spTree>
    <p:extLst>
      <p:ext uri="{BB962C8B-B14F-4D97-AF65-F5344CB8AC3E}">
        <p14:creationId xmlns:p14="http://schemas.microsoft.com/office/powerpoint/2010/main" xmlns="" val="133576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8619" y="685800"/>
            <a:ext cx="6096000" cy="609600"/>
          </a:xfrm>
        </p:spPr>
        <p:txBody>
          <a:bodyPr>
            <a:normAutofit/>
          </a:bodyPr>
          <a:lstStyle/>
          <a:p>
            <a:pPr algn="ctr"/>
            <a:r>
              <a:rPr lang="en-US" sz="2400" dirty="0" smtClean="0">
                <a:solidFill>
                  <a:schemeClr val="tx1"/>
                </a:solidFill>
              </a:rPr>
              <a:t>County Assessor Mapping Program</a:t>
            </a:r>
            <a:endParaRPr lang="en-US" sz="2400" dirty="0">
              <a:solidFill>
                <a:schemeClr val="tx1"/>
              </a:solidFill>
            </a:endParaRPr>
          </a:p>
        </p:txBody>
      </p:sp>
      <p:sp>
        <p:nvSpPr>
          <p:cNvPr id="5" name="Subtitle 4"/>
          <p:cNvSpPr>
            <a:spLocks noGrp="1"/>
          </p:cNvSpPr>
          <p:nvPr>
            <p:ph type="subTitle" idx="1"/>
          </p:nvPr>
        </p:nvSpPr>
        <p:spPr>
          <a:xfrm>
            <a:off x="-579882" y="6326124"/>
            <a:ext cx="1875282" cy="417576"/>
          </a:xfrm>
        </p:spPr>
        <p:txBody>
          <a:bodyPr>
            <a:noAutofit/>
          </a:bodyPr>
          <a:lstStyle/>
          <a:p>
            <a:r>
              <a:rPr lang="en-US" sz="2800" b="1" dirty="0" smtClean="0">
                <a:solidFill>
                  <a:schemeClr val="tx1"/>
                </a:solidFill>
                <a:latin typeface="Aparajita" panose="020B0604020202020204" pitchFamily="34" charset="0"/>
                <a:cs typeface="Aparajita" panose="020B0604020202020204" pitchFamily="34" charset="0"/>
              </a:rPr>
              <a:t>Parcels</a:t>
            </a:r>
            <a:endParaRPr lang="en-US" sz="2800" b="1" dirty="0">
              <a:solidFill>
                <a:schemeClr val="tx1"/>
              </a:solidFill>
              <a:latin typeface="Aparajita" panose="020B0604020202020204" pitchFamily="34" charset="0"/>
              <a:cs typeface="Aparajita" panose="020B0604020202020204" pitchFamily="34" charset="0"/>
            </a:endParaRPr>
          </a:p>
        </p:txBody>
      </p:sp>
      <p:sp>
        <p:nvSpPr>
          <p:cNvPr id="6" name="Rectangle 5"/>
          <p:cNvSpPr/>
          <p:nvPr/>
        </p:nvSpPr>
        <p:spPr>
          <a:xfrm>
            <a:off x="381000" y="1524000"/>
            <a:ext cx="6172200" cy="2862322"/>
          </a:xfrm>
          <a:prstGeom prst="rect">
            <a:avLst/>
          </a:prstGeom>
        </p:spPr>
        <p:txBody>
          <a:bodyPr wrap="square">
            <a:spAutoFit/>
          </a:bodyPr>
          <a:lstStyle/>
          <a:p>
            <a:pPr algn="ctr"/>
            <a:r>
              <a:rPr lang="en-US" dirty="0">
                <a:latin typeface="Aparajita" panose="020B0604020202020204" pitchFamily="34" charset="0"/>
                <a:cs typeface="Aparajita" panose="020B0604020202020204" pitchFamily="34" charset="0"/>
              </a:rPr>
              <a:t>The County Assessor Mapping Program is a cooperative partnership between the Arkansas Assessment Coordination Department, </a:t>
            </a:r>
            <a:r>
              <a:rPr lang="en-US" dirty="0" smtClean="0">
                <a:latin typeface="Aparajita" panose="020B0604020202020204" pitchFamily="34" charset="0"/>
                <a:cs typeface="Aparajita" panose="020B0604020202020204" pitchFamily="34" charset="0"/>
              </a:rPr>
              <a:t>The Arkansas Geographic Information Office (AGIO), </a:t>
            </a:r>
            <a:r>
              <a:rPr lang="en-US" dirty="0">
                <a:latin typeface="Aparajita" panose="020B0604020202020204" pitchFamily="34" charset="0"/>
                <a:cs typeface="Aparajita" panose="020B0604020202020204" pitchFamily="34" charset="0"/>
              </a:rPr>
              <a:t>and participating counties. Its primary mission focuses on the development of parcel maps in Arkansas.</a:t>
            </a:r>
          </a:p>
          <a:p>
            <a:pPr algn="ctr"/>
            <a:r>
              <a:rPr lang="en-US" dirty="0">
                <a:latin typeface="Aparajita" panose="020B0604020202020204" pitchFamily="34" charset="0"/>
                <a:cs typeface="Aparajita" panose="020B0604020202020204" pitchFamily="34" charset="0"/>
              </a:rPr>
              <a:t> </a:t>
            </a:r>
          </a:p>
          <a:p>
            <a:pPr algn="ctr"/>
            <a:r>
              <a:rPr lang="en-US" dirty="0">
                <a:latin typeface="Aparajita" panose="020B0604020202020204" pitchFamily="34" charset="0"/>
                <a:cs typeface="Aparajita" panose="020B0604020202020204" pitchFamily="34" charset="0"/>
              </a:rPr>
              <a:t>Parcel mapping creates a digital polygon in a computer system that represents a piece of real estate.  This piece of real estate is based on those parcels listed within the counties' tax roll system. Parcel mapping associates a graphic representation of that real estate with its </a:t>
            </a:r>
            <a:r>
              <a:rPr lang="en-US" dirty="0" smtClean="0">
                <a:latin typeface="Aparajita" panose="020B0604020202020204" pitchFamily="34" charset="0"/>
                <a:cs typeface="Aparajita" panose="020B0604020202020204" pitchFamily="34" charset="0"/>
              </a:rPr>
              <a:t>record, </a:t>
            </a:r>
            <a:r>
              <a:rPr lang="en-US" dirty="0">
                <a:latin typeface="Aparajita" panose="020B0604020202020204" pitchFamily="34" charset="0"/>
                <a:cs typeface="Aparajita" panose="020B0604020202020204" pitchFamily="34" charset="0"/>
              </a:rPr>
              <a:t>from the tax rolls. The program provides training to assist in maintenance and quality </a:t>
            </a:r>
            <a:r>
              <a:rPr lang="en-US" dirty="0" smtClean="0">
                <a:latin typeface="Aparajita" panose="020B0604020202020204" pitchFamily="34" charset="0"/>
                <a:cs typeface="Aparajita" panose="020B0604020202020204" pitchFamily="34" charset="0"/>
              </a:rPr>
              <a:t>control. </a:t>
            </a:r>
            <a:endParaRPr lang="en-US" dirty="0">
              <a:latin typeface="Aparajita" panose="020B0604020202020204" pitchFamily="34" charset="0"/>
              <a:cs typeface="Aparajita" panose="020B0604020202020204" pitchFamily="34" charset="0"/>
            </a:endParaRPr>
          </a:p>
        </p:txBody>
      </p:sp>
      <p:pic>
        <p:nvPicPr>
          <p:cNvPr id="7" name="Picture 6"/>
          <p:cNvPicPr/>
          <p:nvPr/>
        </p:nvPicPr>
        <p:blipFill>
          <a:blip r:embed="rId2" cstate="print">
            <a:extLst>
              <a:ext uri="{28A0092B-C50C-407E-A947-70E740481C1C}">
                <a14:useLocalDpi xmlns:a14="http://schemas.microsoft.com/office/drawing/2010/main" xmlns="" val="0"/>
              </a:ext>
            </a:extLst>
          </a:blip>
          <a:stretch>
            <a:fillRect/>
          </a:stretch>
        </p:blipFill>
        <p:spPr>
          <a:xfrm>
            <a:off x="1295400" y="4977808"/>
            <a:ext cx="4940619" cy="3476625"/>
          </a:xfrm>
          <a:prstGeom prst="rect">
            <a:avLst/>
          </a:prstGeom>
        </p:spPr>
      </p:pic>
      <p:sp>
        <p:nvSpPr>
          <p:cNvPr id="9" name="Right Arrow 8"/>
          <p:cNvSpPr/>
          <p:nvPr/>
        </p:nvSpPr>
        <p:spPr>
          <a:xfrm>
            <a:off x="533400" y="6706124"/>
            <a:ext cx="1524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57B29E45-26AF-45BC-8599-3471DBB8037F}" type="slidenum">
              <a:rPr lang="en-US" smtClean="0"/>
              <a:pPr/>
              <a:t>5</a:t>
            </a:fld>
            <a:endParaRPr lang="en-US" dirty="0"/>
          </a:p>
        </p:txBody>
      </p:sp>
    </p:spTree>
    <p:extLst>
      <p:ext uri="{BB962C8B-B14F-4D97-AF65-F5344CB8AC3E}">
        <p14:creationId xmlns:p14="http://schemas.microsoft.com/office/powerpoint/2010/main" xmlns="" val="205290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xpected Publishable Results 2014.jpg"/>
          <p:cNvPicPr/>
          <p:nvPr/>
        </p:nvPicPr>
        <p:blipFill rotWithShape="1">
          <a:blip r:embed="rId2" cstate="print">
            <a:extLst>
              <a:ext uri="{28A0092B-C50C-407E-A947-70E740481C1C}">
                <a14:useLocalDpi xmlns:a14="http://schemas.microsoft.com/office/drawing/2010/main" xmlns="" val="0"/>
              </a:ext>
            </a:extLst>
          </a:blip>
          <a:srcRect l="4810" t="2491" r="3806" b="3112"/>
          <a:stretch/>
        </p:blipFill>
        <p:spPr bwMode="auto">
          <a:xfrm>
            <a:off x="446275" y="3810000"/>
            <a:ext cx="4114800" cy="3886200"/>
          </a:xfrm>
          <a:prstGeom prst="rect">
            <a:avLst/>
          </a:prstGeom>
          <a:noFill/>
          <a:ln>
            <a:solidFill>
              <a:schemeClr val="tx1"/>
            </a:solidFill>
          </a:ln>
          <a:extLst>
            <a:ext uri="{53640926-AAD7-44D8-BBD7-CCE9431645EC}">
              <a14:shadowObscured xmlns:a14="http://schemas.microsoft.com/office/drawing/2010/main" xmlns=""/>
            </a:ext>
          </a:extLst>
        </p:spPr>
      </p:pic>
      <p:sp>
        <p:nvSpPr>
          <p:cNvPr id="14" name="Rectangle 13"/>
          <p:cNvSpPr/>
          <p:nvPr/>
        </p:nvSpPr>
        <p:spPr>
          <a:xfrm>
            <a:off x="441251" y="838200"/>
            <a:ext cx="5943600" cy="2308324"/>
          </a:xfrm>
          <a:prstGeom prst="rect">
            <a:avLst/>
          </a:prstGeom>
        </p:spPr>
        <p:txBody>
          <a:bodyPr wrap="square">
            <a:spAutoFit/>
          </a:bodyPr>
          <a:lstStyle/>
          <a:p>
            <a:pPr algn="ctr"/>
            <a:r>
              <a:rPr lang="en-US" sz="2400" dirty="0">
                <a:latin typeface="Aparajita" panose="020B0604020202020204" pitchFamily="34" charset="0"/>
                <a:cs typeface="Aparajita" panose="020B0604020202020204" pitchFamily="34" charset="0"/>
              </a:rPr>
              <a:t>In 2010 the 88</a:t>
            </a:r>
            <a:r>
              <a:rPr lang="en-US" sz="2400" baseline="30000" dirty="0">
                <a:latin typeface="Aparajita" panose="020B0604020202020204" pitchFamily="34" charset="0"/>
                <a:cs typeface="Aparajita" panose="020B0604020202020204" pitchFamily="34" charset="0"/>
              </a:rPr>
              <a:t>th</a:t>
            </a:r>
            <a:r>
              <a:rPr lang="en-US" sz="2400" dirty="0">
                <a:latin typeface="Aparajita" panose="020B0604020202020204" pitchFamily="34" charset="0"/>
                <a:cs typeface="Aparajita" panose="020B0604020202020204" pitchFamily="34" charset="0"/>
              </a:rPr>
              <a:t> General Assembly with the support of the Governor enacted Act 559 of 2011 that establishes a mechanism and program for parcel mapping in the state.  As a result the state has provided partial funding, and received matching funding from 25 counties to assist with </a:t>
            </a:r>
            <a:r>
              <a:rPr lang="en-US" sz="2400" dirty="0" smtClean="0">
                <a:latin typeface="Aparajita" panose="020B0604020202020204" pitchFamily="34" charset="0"/>
                <a:cs typeface="Aparajita" panose="020B0604020202020204" pitchFamily="34" charset="0"/>
              </a:rPr>
              <a:t>digital parcel mapping. </a:t>
            </a:r>
            <a:endParaRPr lang="en-US" sz="2400" dirty="0">
              <a:latin typeface="Aparajita" panose="020B0604020202020204" pitchFamily="34" charset="0"/>
              <a:cs typeface="Aparajita" panose="020B0604020202020204" pitchFamily="34" charset="0"/>
            </a:endParaRPr>
          </a:p>
        </p:txBody>
      </p:sp>
      <p:sp>
        <p:nvSpPr>
          <p:cNvPr id="15" name="TextBox 14"/>
          <p:cNvSpPr txBox="1"/>
          <p:nvPr/>
        </p:nvSpPr>
        <p:spPr>
          <a:xfrm>
            <a:off x="4561075" y="4343400"/>
            <a:ext cx="1965251" cy="2308324"/>
          </a:xfrm>
          <a:prstGeom prst="rect">
            <a:avLst/>
          </a:prstGeom>
          <a:noFill/>
        </p:spPr>
        <p:txBody>
          <a:bodyPr wrap="square" rtlCol="0">
            <a:spAutoFit/>
          </a:bodyPr>
          <a:lstStyle/>
          <a:p>
            <a:pPr algn="ctr"/>
            <a:r>
              <a:rPr lang="en-US" dirty="0">
                <a:latin typeface="Aparajita" panose="020B0604020202020204" pitchFamily="34" charset="0"/>
                <a:cs typeface="Aparajita" panose="020B0604020202020204" pitchFamily="34" charset="0"/>
              </a:rPr>
              <a:t>Currently there are 36 counties </a:t>
            </a:r>
            <a:r>
              <a:rPr lang="en-US" dirty="0" smtClean="0">
                <a:latin typeface="Aparajita" panose="020B0604020202020204" pitchFamily="34" charset="0"/>
                <a:cs typeface="Aparajita" panose="020B0604020202020204" pitchFamily="34" charset="0"/>
              </a:rPr>
              <a:t>published </a:t>
            </a:r>
            <a:r>
              <a:rPr lang="en-US" dirty="0">
                <a:latin typeface="Aparajita" panose="020B0604020202020204" pitchFamily="34" charset="0"/>
                <a:cs typeface="Aparajita" panose="020B0604020202020204" pitchFamily="34" charset="0"/>
              </a:rPr>
              <a:t>on GeoStor. </a:t>
            </a:r>
          </a:p>
          <a:p>
            <a:pPr algn="ctr"/>
            <a:endParaRPr lang="en-US" dirty="0" smtClean="0">
              <a:latin typeface="Aparajita" panose="020B0604020202020204" pitchFamily="34" charset="0"/>
              <a:cs typeface="Aparajita" panose="020B0604020202020204" pitchFamily="34" charset="0"/>
            </a:endParaRPr>
          </a:p>
          <a:p>
            <a:pPr algn="ctr"/>
            <a:r>
              <a:rPr lang="en-US" dirty="0" smtClean="0">
                <a:latin typeface="Aparajita" panose="020B0604020202020204" pitchFamily="34" charset="0"/>
                <a:cs typeface="Aparajita" panose="020B0604020202020204" pitchFamily="34" charset="0"/>
              </a:rPr>
              <a:t>That </a:t>
            </a:r>
            <a:r>
              <a:rPr lang="en-US" dirty="0">
                <a:latin typeface="Aparajita" panose="020B0604020202020204" pitchFamily="34" charset="0"/>
                <a:cs typeface="Aparajita" panose="020B0604020202020204" pitchFamily="34" charset="0"/>
              </a:rPr>
              <a:t>number is expected to top 50 counties by the end of the year. </a:t>
            </a:r>
          </a:p>
        </p:txBody>
      </p:sp>
      <p:sp>
        <p:nvSpPr>
          <p:cNvPr id="19" name="Slide Number Placeholder 18"/>
          <p:cNvSpPr>
            <a:spLocks noGrp="1"/>
          </p:cNvSpPr>
          <p:nvPr>
            <p:ph type="sldNum" sz="quarter" idx="12"/>
          </p:nvPr>
        </p:nvSpPr>
        <p:spPr/>
        <p:txBody>
          <a:bodyPr/>
          <a:lstStyle/>
          <a:p>
            <a:fld id="{57B29E45-26AF-45BC-8599-3471DBB8037F}" type="slidenum">
              <a:rPr lang="en-US" smtClean="0"/>
              <a:pPr/>
              <a:t>6</a:t>
            </a:fld>
            <a:endParaRPr lang="en-US" dirty="0"/>
          </a:p>
        </p:txBody>
      </p:sp>
    </p:spTree>
    <p:extLst>
      <p:ext uri="{BB962C8B-B14F-4D97-AF65-F5344CB8AC3E}">
        <p14:creationId xmlns:p14="http://schemas.microsoft.com/office/powerpoint/2010/main" xmlns="" val="258149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60" y="2122140"/>
            <a:ext cx="5829300" cy="2754660"/>
          </a:xfrm>
        </p:spPr>
        <p:txBody>
          <a:bodyPr>
            <a:noAutofit/>
          </a:bodyPr>
          <a:lstStyle/>
          <a:p>
            <a:pPr algn="ctr"/>
            <a:r>
              <a:rPr lang="en-US" sz="1800" dirty="0">
                <a:solidFill>
                  <a:schemeClr val="tx1"/>
                </a:solidFill>
                <a:effectLst/>
                <a:latin typeface="Times Roman Bold" pitchFamily="18" charset="0"/>
              </a:rPr>
              <a:t/>
            </a:r>
            <a:br>
              <a:rPr lang="en-US" sz="1800" dirty="0">
                <a:solidFill>
                  <a:schemeClr val="tx1"/>
                </a:solidFill>
                <a:effectLst/>
                <a:latin typeface="Times Roman Bold" pitchFamily="18" charset="0"/>
              </a:rPr>
            </a:br>
            <a:r>
              <a:rPr lang="en-US" sz="1800" b="0" dirty="0">
                <a:solidFill>
                  <a:schemeClr val="tx1"/>
                </a:solidFill>
                <a:effectLst/>
                <a:latin typeface="Aparajita" panose="020B0604020202020204" pitchFamily="34" charset="0"/>
                <a:cs typeface="Aparajita" panose="020B0604020202020204" pitchFamily="34" charset="0"/>
              </a:rPr>
              <a:t>The creation </a:t>
            </a:r>
            <a:r>
              <a:rPr lang="en-US" sz="1800" b="0" dirty="0" smtClean="0">
                <a:solidFill>
                  <a:schemeClr val="tx1"/>
                </a:solidFill>
                <a:effectLst/>
                <a:latin typeface="Aparajita" panose="020B0604020202020204" pitchFamily="34" charset="0"/>
                <a:cs typeface="Aparajita" panose="020B0604020202020204" pitchFamily="34" charset="0"/>
              </a:rPr>
              <a:t>of </a:t>
            </a:r>
            <a:r>
              <a:rPr lang="en-US" sz="1800" b="0" dirty="0">
                <a:solidFill>
                  <a:schemeClr val="tx1"/>
                </a:solidFill>
                <a:effectLst/>
                <a:latin typeface="Aparajita" panose="020B0604020202020204" pitchFamily="34" charset="0"/>
                <a:cs typeface="Aparajita" panose="020B0604020202020204" pitchFamily="34" charset="0"/>
              </a:rPr>
              <a:t>data for </a:t>
            </a:r>
            <a:r>
              <a:rPr lang="en-US" sz="1800" b="0" dirty="0" smtClean="0">
                <a:solidFill>
                  <a:schemeClr val="tx1"/>
                </a:solidFill>
                <a:effectLst/>
                <a:latin typeface="Aparajita" panose="020B0604020202020204" pitchFamily="34" charset="0"/>
                <a:cs typeface="Aparajita" panose="020B0604020202020204" pitchFamily="34" charset="0"/>
              </a:rPr>
              <a:t>in </a:t>
            </a:r>
            <a:r>
              <a:rPr lang="en-US" sz="1800" b="0" dirty="0">
                <a:solidFill>
                  <a:schemeClr val="tx1"/>
                </a:solidFill>
                <a:effectLst/>
                <a:latin typeface="Aparajita" panose="020B0604020202020204" pitchFamily="34" charset="0"/>
                <a:cs typeface="Aparajita" panose="020B0604020202020204" pitchFamily="34" charset="0"/>
              </a:rPr>
              <a:t>the state was began in 2002 to provide a standardized </a:t>
            </a:r>
            <a:r>
              <a:rPr lang="en-US" sz="1800" b="0" dirty="0" smtClean="0">
                <a:solidFill>
                  <a:schemeClr val="tx1"/>
                </a:solidFill>
                <a:effectLst/>
                <a:latin typeface="Aparajita" panose="020B0604020202020204" pitchFamily="34" charset="0"/>
                <a:cs typeface="Aparajita" panose="020B0604020202020204" pitchFamily="34" charset="0"/>
              </a:rPr>
              <a:t>road </a:t>
            </a:r>
            <a:r>
              <a:rPr lang="en-US" sz="1800" b="0" dirty="0">
                <a:solidFill>
                  <a:schemeClr val="tx1"/>
                </a:solidFill>
                <a:effectLst/>
                <a:latin typeface="Aparajita" panose="020B0604020202020204" pitchFamily="34" charset="0"/>
                <a:cs typeface="Aparajita" panose="020B0604020202020204" pitchFamily="34" charset="0"/>
              </a:rPr>
              <a:t>database that can be used by all levels of government, the private sector, and </a:t>
            </a:r>
            <a:r>
              <a:rPr lang="en-US" sz="1800" b="0" dirty="0" smtClean="0">
                <a:solidFill>
                  <a:schemeClr val="tx1"/>
                </a:solidFill>
                <a:effectLst/>
                <a:latin typeface="Aparajita" panose="020B0604020202020204" pitchFamily="34" charset="0"/>
                <a:cs typeface="Aparajita" panose="020B0604020202020204" pitchFamily="34" charset="0"/>
              </a:rPr>
              <a:t>the public.  </a:t>
            </a:r>
            <a:r>
              <a:rPr lang="en-US" sz="1800" b="0" dirty="0">
                <a:solidFill>
                  <a:schemeClr val="tx1"/>
                </a:solidFill>
                <a:effectLst/>
                <a:latin typeface="Aparajita" panose="020B0604020202020204" pitchFamily="34" charset="0"/>
                <a:cs typeface="Aparajita" panose="020B0604020202020204" pitchFamily="34" charset="0"/>
              </a:rPr>
              <a:t>This database contains </a:t>
            </a:r>
            <a:r>
              <a:rPr lang="en-US" sz="1800" b="0" dirty="0" smtClean="0">
                <a:solidFill>
                  <a:schemeClr val="tx1"/>
                </a:solidFill>
                <a:effectLst/>
                <a:latin typeface="Aparajita" panose="020B0604020202020204" pitchFamily="34" charset="0"/>
                <a:cs typeface="Aparajita" panose="020B0604020202020204" pitchFamily="34" charset="0"/>
              </a:rPr>
              <a:t>lines representing roads and names, </a:t>
            </a:r>
            <a:r>
              <a:rPr lang="en-US" sz="1800" b="0" dirty="0">
                <a:solidFill>
                  <a:schemeClr val="tx1"/>
                </a:solidFill>
                <a:effectLst/>
                <a:latin typeface="Aparajita" panose="020B0604020202020204" pitchFamily="34" charset="0"/>
                <a:cs typeface="Aparajita" panose="020B0604020202020204" pitchFamily="34" charset="0"/>
              </a:rPr>
              <a:t>address range and postal </a:t>
            </a:r>
            <a:r>
              <a:rPr lang="en-US" sz="1800" b="0" dirty="0" smtClean="0">
                <a:solidFill>
                  <a:schemeClr val="tx1"/>
                </a:solidFill>
                <a:effectLst/>
                <a:latin typeface="Aparajita" panose="020B0604020202020204" pitchFamily="34" charset="0"/>
                <a:cs typeface="Aparajita" panose="020B0604020202020204" pitchFamily="34" charset="0"/>
              </a:rPr>
              <a:t>code  </a:t>
            </a:r>
            <a:r>
              <a:rPr lang="en-US" sz="1800" b="0" dirty="0">
                <a:solidFill>
                  <a:schemeClr val="tx1"/>
                </a:solidFill>
                <a:effectLst/>
                <a:latin typeface="Aparajita" panose="020B0604020202020204" pitchFamily="34" charset="0"/>
                <a:cs typeface="Aparajita" panose="020B0604020202020204" pitchFamily="34" charset="0"/>
              </a:rPr>
              <a:t>Maintenance of this database occurs </a:t>
            </a:r>
            <a:r>
              <a:rPr lang="en-US" sz="1800" b="0" dirty="0" smtClean="0">
                <a:solidFill>
                  <a:schemeClr val="tx1"/>
                </a:solidFill>
                <a:effectLst/>
                <a:latin typeface="Aparajita" panose="020B0604020202020204" pitchFamily="34" charset="0"/>
                <a:cs typeface="Aparajita" panose="020B0604020202020204" pitchFamily="34" charset="0"/>
              </a:rPr>
              <a:t>primarily </a:t>
            </a:r>
            <a:r>
              <a:rPr lang="en-US" sz="1800" b="0" dirty="0">
                <a:solidFill>
                  <a:schemeClr val="tx1"/>
                </a:solidFill>
                <a:effectLst/>
                <a:latin typeface="Aparajita" panose="020B0604020202020204" pitchFamily="34" charset="0"/>
                <a:cs typeface="Aparajita" panose="020B0604020202020204" pitchFamily="34" charset="0"/>
              </a:rPr>
              <a:t>by county 9-1-1 </a:t>
            </a:r>
            <a:r>
              <a:rPr lang="en-US" sz="1800" b="0" dirty="0" smtClean="0">
                <a:solidFill>
                  <a:schemeClr val="tx1"/>
                </a:solidFill>
                <a:effectLst/>
                <a:latin typeface="Aparajita" panose="020B0604020202020204" pitchFamily="34" charset="0"/>
                <a:cs typeface="Aparajita" panose="020B0604020202020204" pitchFamily="34" charset="0"/>
              </a:rPr>
              <a:t>offices. AGIO </a:t>
            </a:r>
            <a:r>
              <a:rPr lang="en-US" sz="1800" b="0" dirty="0">
                <a:solidFill>
                  <a:schemeClr val="tx1"/>
                </a:solidFill>
                <a:effectLst/>
                <a:latin typeface="Aparajita" panose="020B0604020202020204" pitchFamily="34" charset="0"/>
                <a:cs typeface="Aparajita" panose="020B0604020202020204" pitchFamily="34" charset="0"/>
              </a:rPr>
              <a:t>does not create or develop any of these data; rather, it </a:t>
            </a:r>
            <a:r>
              <a:rPr lang="en-US" sz="1800" b="0" dirty="0" smtClean="0">
                <a:solidFill>
                  <a:schemeClr val="tx1"/>
                </a:solidFill>
                <a:effectLst/>
                <a:latin typeface="Aparajita" panose="020B0604020202020204" pitchFamily="34" charset="0"/>
                <a:cs typeface="Aparajita" panose="020B0604020202020204" pitchFamily="34" charset="0"/>
              </a:rPr>
              <a:t>integrates </a:t>
            </a:r>
            <a:r>
              <a:rPr lang="en-US" sz="1800" b="0" dirty="0">
                <a:solidFill>
                  <a:schemeClr val="tx1"/>
                </a:solidFill>
                <a:effectLst/>
                <a:latin typeface="Aparajita" panose="020B0604020202020204" pitchFamily="34" charset="0"/>
                <a:cs typeface="Aparajita" panose="020B0604020202020204" pitchFamily="34" charset="0"/>
              </a:rPr>
              <a:t>local sources into a common </a:t>
            </a:r>
            <a:r>
              <a:rPr lang="en-US" sz="1800" b="0" dirty="0" smtClean="0">
                <a:solidFill>
                  <a:schemeClr val="tx1"/>
                </a:solidFill>
                <a:effectLst/>
                <a:latin typeface="Aparajita" panose="020B0604020202020204" pitchFamily="34" charset="0"/>
                <a:cs typeface="Aparajita" panose="020B0604020202020204" pitchFamily="34" charset="0"/>
              </a:rPr>
              <a:t>database. Our </a:t>
            </a:r>
            <a:r>
              <a:rPr lang="en-US" sz="1800" b="0" dirty="0">
                <a:solidFill>
                  <a:schemeClr val="tx1"/>
                </a:solidFill>
                <a:effectLst/>
                <a:latin typeface="Aparajita" panose="020B0604020202020204" pitchFamily="34" charset="0"/>
                <a:cs typeface="Aparajita" panose="020B0604020202020204" pitchFamily="34" charset="0"/>
              </a:rPr>
              <a:t>staff helps local government agencies with </a:t>
            </a:r>
            <a:r>
              <a:rPr lang="en-US" sz="1800" b="0" dirty="0" smtClean="0">
                <a:solidFill>
                  <a:schemeClr val="tx1"/>
                </a:solidFill>
                <a:effectLst/>
                <a:latin typeface="Aparajita" panose="020B0604020202020204" pitchFamily="34" charset="0"/>
                <a:cs typeface="Aparajita" panose="020B0604020202020204" pitchFamily="34" charset="0"/>
              </a:rPr>
              <a:t>technical </a:t>
            </a:r>
            <a:r>
              <a:rPr lang="en-US" sz="1800" b="0" dirty="0">
                <a:solidFill>
                  <a:schemeClr val="tx1"/>
                </a:solidFill>
                <a:effectLst/>
                <a:latin typeface="Aparajita" panose="020B0604020202020204" pitchFamily="34" charset="0"/>
                <a:cs typeface="Aparajita" panose="020B0604020202020204" pitchFamily="34" charset="0"/>
              </a:rPr>
              <a:t>facets of maintaining their road </a:t>
            </a:r>
            <a:r>
              <a:rPr lang="en-US" sz="1800" b="0" dirty="0" smtClean="0">
                <a:solidFill>
                  <a:schemeClr val="tx1"/>
                </a:solidFill>
                <a:effectLst/>
                <a:latin typeface="Aparajita" panose="020B0604020202020204" pitchFamily="34" charset="0"/>
                <a:cs typeface="Aparajita" panose="020B0604020202020204" pitchFamily="34" charset="0"/>
              </a:rPr>
              <a:t>databases. This </a:t>
            </a:r>
            <a:r>
              <a:rPr lang="en-US" sz="1800" b="0" dirty="0">
                <a:solidFill>
                  <a:schemeClr val="tx1"/>
                </a:solidFill>
                <a:effectLst/>
                <a:latin typeface="Aparajita" panose="020B0604020202020204" pitchFamily="34" charset="0"/>
                <a:cs typeface="Aparajita" panose="020B0604020202020204" pitchFamily="34" charset="0"/>
              </a:rPr>
              <a:t>statewide road database has been completed for all of Arkansas’ 75 counties and is available for download through GeoStor℠ at </a:t>
            </a:r>
            <a:r>
              <a:rPr lang="en-US" sz="1800" b="0" dirty="0" smtClean="0">
                <a:solidFill>
                  <a:schemeClr val="tx1"/>
                </a:solidFill>
                <a:effectLst/>
                <a:latin typeface="Aparajita" panose="020B0604020202020204" pitchFamily="34" charset="0"/>
                <a:cs typeface="Aparajita" panose="020B0604020202020204" pitchFamily="34" charset="0"/>
              </a:rPr>
              <a:t>no fee. The </a:t>
            </a:r>
            <a:r>
              <a:rPr lang="en-US" sz="1800" b="0" dirty="0">
                <a:solidFill>
                  <a:schemeClr val="tx1"/>
                </a:solidFill>
                <a:effectLst/>
                <a:latin typeface="Aparajita" panose="020B0604020202020204" pitchFamily="34" charset="0"/>
                <a:cs typeface="Aparajita" panose="020B0604020202020204" pitchFamily="34" charset="0"/>
              </a:rPr>
              <a:t>road database serves as the backbone for several local government applications, not the least of </a:t>
            </a:r>
            <a:r>
              <a:rPr lang="en-US" sz="1800" b="0" dirty="0" smtClean="0">
                <a:solidFill>
                  <a:schemeClr val="tx1"/>
                </a:solidFill>
                <a:effectLst/>
                <a:latin typeface="Aparajita" panose="020B0604020202020204" pitchFamily="34" charset="0"/>
                <a:cs typeface="Aparajita" panose="020B0604020202020204" pitchFamily="34" charset="0"/>
              </a:rPr>
              <a:t>which is E9-1-1 response.</a:t>
            </a:r>
            <a:r>
              <a:rPr lang="en-US" sz="1800" dirty="0">
                <a:effectLst/>
              </a:rPr>
              <a:t/>
            </a:r>
            <a:br>
              <a:rPr lang="en-US" sz="1800" dirty="0">
                <a:effectLst/>
              </a:rPr>
            </a:br>
            <a:endParaRPr lang="en-US" sz="1800"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1698551" y="685800"/>
            <a:ext cx="3429000" cy="738664"/>
          </a:xfrm>
          <a:prstGeom prst="rect">
            <a:avLst/>
          </a:prstGeom>
        </p:spPr>
        <p:txBody>
          <a:bodyPr>
            <a:spAutoFit/>
          </a:bodyPr>
          <a:lstStyle/>
          <a:p>
            <a:pPr algn="ctr"/>
            <a:r>
              <a:rPr lang="en-US" sz="2400" b="1" dirty="0" smtClean="0">
                <a:effectLst/>
                <a:latin typeface="+mj-lt"/>
              </a:rPr>
              <a:t>Road Data</a:t>
            </a:r>
            <a:r>
              <a:rPr lang="en-US" dirty="0" smtClean="0">
                <a:solidFill>
                  <a:schemeClr val="tx1"/>
                </a:solidFill>
                <a:effectLst/>
                <a:latin typeface="Times Roman Bold" pitchFamily="18" charset="0"/>
              </a:rPr>
              <a:t/>
            </a:r>
            <a:br>
              <a:rPr lang="en-US" dirty="0" smtClean="0">
                <a:solidFill>
                  <a:schemeClr val="tx1"/>
                </a:solidFill>
                <a:effectLst/>
                <a:latin typeface="Times Roman Bold" pitchFamily="18" charset="0"/>
              </a:rPr>
            </a:br>
            <a:endParaRPr lang="en-US" dirty="0"/>
          </a:p>
        </p:txBody>
      </p:sp>
      <p:pic>
        <p:nvPicPr>
          <p:cNvPr id="4098" name="Picture 2" descr="ACF Statu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6778" y="4876800"/>
            <a:ext cx="48768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57B29E45-26AF-45BC-8599-3471DBB8037F}" type="slidenum">
              <a:rPr lang="en-US" smtClean="0"/>
              <a:pPr/>
              <a:t>7</a:t>
            </a:fld>
            <a:endParaRPr lang="en-US" dirty="0"/>
          </a:p>
        </p:txBody>
      </p:sp>
    </p:spTree>
    <p:extLst>
      <p:ext uri="{BB962C8B-B14F-4D97-AF65-F5344CB8AC3E}">
        <p14:creationId xmlns:p14="http://schemas.microsoft.com/office/powerpoint/2010/main" xmlns="" val="426116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9800"/>
            <a:ext cx="6137910" cy="1402080"/>
          </a:xfrm>
        </p:spPr>
        <p:txBody>
          <a:bodyPr>
            <a:normAutofit/>
          </a:bodyPr>
          <a:lstStyle/>
          <a:p>
            <a:pPr algn="ctr"/>
            <a:r>
              <a:rPr lang="en-US" sz="2400" dirty="0" smtClean="0">
                <a:solidFill>
                  <a:schemeClr val="tx1"/>
                </a:solidFill>
                <a:latin typeface="Aparajita" panose="020B0604020202020204" pitchFamily="34" charset="0"/>
                <a:cs typeface="Aparajita" panose="020B0604020202020204" pitchFamily="34" charset="0"/>
              </a:rPr>
              <a:t>An example of the road database in Jonesboro</a:t>
            </a:r>
            <a:endParaRPr lang="en-US" sz="2400" dirty="0">
              <a:solidFill>
                <a:schemeClr val="tx1"/>
              </a:solidFill>
              <a:latin typeface="Aparajita" panose="020B0604020202020204" pitchFamily="34" charset="0"/>
              <a:cs typeface="Aparajita" panose="020B0604020202020204" pitchFamily="34" charset="0"/>
            </a:endParaRPr>
          </a:p>
        </p:txBody>
      </p:sp>
      <p:pic>
        <p:nvPicPr>
          <p:cNvPr id="4" name="Content Placeholder 3" descr="ACF_20121113.jpg"/>
          <p:cNvPicPr>
            <a:picLocks noGrp="1"/>
          </p:cNvPicPr>
          <p:nvPr>
            <p:ph idx="1"/>
          </p:nvPr>
        </p:nvPicPr>
        <p:blipFill>
          <a:blip r:embed="rId2" cstate="print"/>
          <a:stretch>
            <a:fillRect/>
          </a:stretch>
        </p:blipFill>
        <p:spPr>
          <a:xfrm>
            <a:off x="381000" y="1066800"/>
            <a:ext cx="6096000" cy="5181600"/>
          </a:xfrm>
          <a:prstGeom prst="rect">
            <a:avLst/>
          </a:prstGeom>
          <a:ln w="25400">
            <a:solidFill>
              <a:schemeClr val="tx1"/>
            </a:solidFill>
          </a:ln>
        </p:spPr>
      </p:pic>
      <p:sp>
        <p:nvSpPr>
          <p:cNvPr id="6" name="Slide Number Placeholder 5"/>
          <p:cNvSpPr>
            <a:spLocks noGrp="1"/>
          </p:cNvSpPr>
          <p:nvPr>
            <p:ph type="sldNum" sz="quarter" idx="12"/>
          </p:nvPr>
        </p:nvSpPr>
        <p:spPr/>
        <p:txBody>
          <a:bodyPr/>
          <a:lstStyle/>
          <a:p>
            <a:fld id="{57B29E45-26AF-45BC-8599-3471DBB8037F}" type="slidenum">
              <a:rPr lang="en-US" smtClean="0"/>
              <a:pPr/>
              <a:t>8</a:t>
            </a:fld>
            <a:endParaRPr lang="en-US" dirty="0"/>
          </a:p>
        </p:txBody>
      </p:sp>
    </p:spTree>
    <p:extLst>
      <p:ext uri="{BB962C8B-B14F-4D97-AF65-F5344CB8AC3E}">
        <p14:creationId xmlns:p14="http://schemas.microsoft.com/office/powerpoint/2010/main" xmlns="" val="30230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8183" y="1219200"/>
            <a:ext cx="5829300" cy="3798541"/>
          </a:xfrm>
        </p:spPr>
        <p:txBody>
          <a:bodyPr>
            <a:noAutofit/>
          </a:bodyPr>
          <a:lstStyle/>
          <a:p>
            <a:pPr algn="l"/>
            <a:r>
              <a:rPr lang="en-US" sz="1700" b="0" dirty="0" smtClean="0">
                <a:solidFill>
                  <a:schemeClr val="tx1"/>
                </a:solidFill>
                <a:effectLst/>
                <a:latin typeface="Aparajita" panose="020B0604020202020204" pitchFamily="34" charset="0"/>
                <a:cs typeface="Aparajita" panose="020B0604020202020204" pitchFamily="34" charset="0"/>
              </a:rPr>
              <a:t>Since </a:t>
            </a:r>
            <a:r>
              <a:rPr lang="en-US" sz="1700" b="0" dirty="0">
                <a:solidFill>
                  <a:schemeClr val="tx1"/>
                </a:solidFill>
                <a:effectLst/>
                <a:latin typeface="Aparajita" panose="020B0604020202020204" pitchFamily="34" charset="0"/>
                <a:cs typeface="Aparajita" panose="020B0604020202020204" pitchFamily="34" charset="0"/>
              </a:rPr>
              <a:t>2009, an activity complimentary to the road database has been the development of a physical address point database. This database represents physical address locations and, like the road data, is built by local government partners.  Address point data improves </a:t>
            </a:r>
            <a:r>
              <a:rPr lang="en-US" sz="1700" b="0" dirty="0" smtClean="0">
                <a:solidFill>
                  <a:schemeClr val="tx1"/>
                </a:solidFill>
                <a:effectLst/>
                <a:latin typeface="Aparajita" panose="020B0604020202020204" pitchFamily="34" charset="0"/>
                <a:cs typeface="Aparajita" panose="020B0604020202020204" pitchFamily="34" charset="0"/>
              </a:rPr>
              <a:t>emergency </a:t>
            </a:r>
            <a:r>
              <a:rPr lang="en-US" sz="1700" b="0" dirty="0">
                <a:solidFill>
                  <a:schemeClr val="tx1"/>
                </a:solidFill>
                <a:effectLst/>
                <a:latin typeface="Aparajita" panose="020B0604020202020204" pitchFamily="34" charset="0"/>
                <a:cs typeface="Aparajita" panose="020B0604020202020204" pitchFamily="34" charset="0"/>
              </a:rPr>
              <a:t>response, election </a:t>
            </a:r>
            <a:r>
              <a:rPr lang="en-US" sz="1700" b="0" dirty="0" smtClean="0">
                <a:solidFill>
                  <a:schemeClr val="tx1"/>
                </a:solidFill>
                <a:effectLst/>
                <a:latin typeface="Aparajita" panose="020B0604020202020204" pitchFamily="34" charset="0"/>
                <a:cs typeface="Aparajita" panose="020B0604020202020204" pitchFamily="34" charset="0"/>
              </a:rPr>
              <a:t>administration, revenue </a:t>
            </a:r>
            <a:r>
              <a:rPr lang="en-US" sz="1700" b="0" dirty="0">
                <a:solidFill>
                  <a:schemeClr val="tx1"/>
                </a:solidFill>
                <a:effectLst/>
                <a:latin typeface="Aparajita" panose="020B0604020202020204" pitchFamily="34" charset="0"/>
                <a:cs typeface="Aparajita" panose="020B0604020202020204" pitchFamily="34" charset="0"/>
              </a:rPr>
              <a:t>generation through the Streamlined Sales and Use Tax </a:t>
            </a:r>
            <a:r>
              <a:rPr lang="en-US" sz="1700" b="0" dirty="0" smtClean="0">
                <a:solidFill>
                  <a:schemeClr val="tx1"/>
                </a:solidFill>
                <a:effectLst/>
                <a:latin typeface="Aparajita" panose="020B0604020202020204" pitchFamily="34" charset="0"/>
                <a:cs typeface="Aparajita" panose="020B0604020202020204" pitchFamily="34" charset="0"/>
              </a:rPr>
              <a:t>initiative, and economic development. Our </a:t>
            </a:r>
            <a:r>
              <a:rPr lang="en-US" sz="1700" b="0" dirty="0">
                <a:solidFill>
                  <a:schemeClr val="tx1"/>
                </a:solidFill>
                <a:effectLst/>
                <a:latin typeface="Aparajita" panose="020B0604020202020204" pitchFamily="34" charset="0"/>
                <a:cs typeface="Aparajita" panose="020B0604020202020204" pitchFamily="34" charset="0"/>
              </a:rPr>
              <a:t>long range goal for the </a:t>
            </a:r>
            <a:r>
              <a:rPr lang="en-US" sz="1700" b="0" dirty="0" smtClean="0">
                <a:solidFill>
                  <a:schemeClr val="tx1"/>
                </a:solidFill>
                <a:effectLst/>
                <a:latin typeface="Aparajita" panose="020B0604020202020204" pitchFamily="34" charset="0"/>
                <a:cs typeface="Aparajita" panose="020B0604020202020204" pitchFamily="34" charset="0"/>
              </a:rPr>
              <a:t>data is to:</a:t>
            </a:r>
            <a:br>
              <a:rPr lang="en-US" sz="1700" b="0" dirty="0" smtClean="0">
                <a:solidFill>
                  <a:schemeClr val="tx1"/>
                </a:solidFill>
                <a:effectLst/>
                <a:latin typeface="Aparajita" panose="020B0604020202020204" pitchFamily="34" charset="0"/>
                <a:cs typeface="Aparajita" panose="020B0604020202020204" pitchFamily="34" charset="0"/>
              </a:rPr>
            </a:br>
            <a:r>
              <a:rPr lang="en-US" sz="1700" b="0" dirty="0" smtClean="0">
                <a:solidFill>
                  <a:schemeClr val="tx1"/>
                </a:solidFill>
                <a:effectLst/>
                <a:latin typeface="Aparajita" panose="020B0604020202020204" pitchFamily="34" charset="0"/>
                <a:cs typeface="Aparajita" panose="020B0604020202020204" pitchFamily="34" charset="0"/>
              </a:rPr>
              <a:t/>
            </a:r>
            <a:br>
              <a:rPr lang="en-US" sz="1700" b="0" dirty="0" smtClean="0">
                <a:solidFill>
                  <a:schemeClr val="tx1"/>
                </a:solidFill>
                <a:effectLst/>
                <a:latin typeface="Aparajita" panose="020B0604020202020204" pitchFamily="34" charset="0"/>
                <a:cs typeface="Aparajita" panose="020B0604020202020204" pitchFamily="34" charset="0"/>
              </a:rPr>
            </a:br>
            <a:r>
              <a:rPr lang="en-US" sz="1700" b="0" dirty="0" smtClean="0">
                <a:solidFill>
                  <a:schemeClr val="tx1"/>
                </a:solidFill>
                <a:effectLst/>
                <a:latin typeface="Aparajita" panose="020B0604020202020204" pitchFamily="34" charset="0"/>
                <a:cs typeface="Aparajita" panose="020B0604020202020204" pitchFamily="34" charset="0"/>
              </a:rPr>
              <a:t/>
            </a:r>
            <a:br>
              <a:rPr lang="en-US" sz="1700" b="0" dirty="0" smtClean="0">
                <a:solidFill>
                  <a:schemeClr val="tx1"/>
                </a:solidFill>
                <a:effectLst/>
                <a:latin typeface="Aparajita" panose="020B0604020202020204" pitchFamily="34" charset="0"/>
                <a:cs typeface="Aparajita" panose="020B0604020202020204" pitchFamily="34" charset="0"/>
              </a:rPr>
            </a:br>
            <a:r>
              <a:rPr lang="en-US" sz="1700" b="0" dirty="0" smtClean="0">
                <a:solidFill>
                  <a:schemeClr val="tx1"/>
                </a:solidFill>
                <a:effectLst/>
                <a:latin typeface="Aparajita" panose="020B0604020202020204" pitchFamily="34" charset="0"/>
                <a:cs typeface="Aparajita" panose="020B0604020202020204" pitchFamily="34" charset="0"/>
              </a:rPr>
              <a:t/>
            </a:r>
            <a:br>
              <a:rPr lang="en-US" sz="1700" b="0" dirty="0" smtClean="0">
                <a:solidFill>
                  <a:schemeClr val="tx1"/>
                </a:solidFill>
                <a:effectLst/>
                <a:latin typeface="Aparajita" panose="020B0604020202020204" pitchFamily="34" charset="0"/>
                <a:cs typeface="Aparajita" panose="020B0604020202020204" pitchFamily="34" charset="0"/>
              </a:rPr>
            </a:br>
            <a:r>
              <a:rPr lang="en-US" sz="1700" b="0" dirty="0" smtClean="0">
                <a:solidFill>
                  <a:schemeClr val="tx1"/>
                </a:solidFill>
                <a:effectLst/>
                <a:latin typeface="Aparajita" panose="020B0604020202020204" pitchFamily="34" charset="0"/>
                <a:cs typeface="Aparajita" panose="020B0604020202020204" pitchFamily="34" charset="0"/>
              </a:rPr>
              <a:t> </a:t>
            </a:r>
            <a:br>
              <a:rPr lang="en-US" sz="1700" b="0" dirty="0" smtClean="0">
                <a:solidFill>
                  <a:schemeClr val="tx1"/>
                </a:solidFill>
                <a:effectLst/>
                <a:latin typeface="Aparajita" panose="020B0604020202020204" pitchFamily="34" charset="0"/>
                <a:cs typeface="Aparajita" panose="020B0604020202020204" pitchFamily="34" charset="0"/>
              </a:rPr>
            </a:br>
            <a:r>
              <a:rPr lang="en-US" sz="1700" b="0" dirty="0" smtClean="0">
                <a:solidFill>
                  <a:schemeClr val="tx1"/>
                </a:solidFill>
                <a:effectLst/>
                <a:latin typeface="Aparajita" panose="020B0604020202020204" pitchFamily="34" charset="0"/>
                <a:cs typeface="Aparajita" panose="020B0604020202020204" pitchFamily="34" charset="0"/>
              </a:rPr>
              <a:t/>
            </a:r>
            <a:br>
              <a:rPr lang="en-US" sz="1700" b="0" dirty="0" smtClean="0">
                <a:solidFill>
                  <a:schemeClr val="tx1"/>
                </a:solidFill>
                <a:effectLst/>
                <a:latin typeface="Aparajita" panose="020B0604020202020204" pitchFamily="34" charset="0"/>
                <a:cs typeface="Aparajita" panose="020B0604020202020204" pitchFamily="34" charset="0"/>
              </a:rPr>
            </a:br>
            <a:r>
              <a:rPr lang="en-US" sz="1700" b="0" dirty="0" smtClean="0">
                <a:solidFill>
                  <a:schemeClr val="tx1"/>
                </a:solidFill>
                <a:effectLst/>
                <a:latin typeface="Aparajita" panose="020B0604020202020204" pitchFamily="34" charset="0"/>
                <a:cs typeface="Aparajita" panose="020B0604020202020204" pitchFamily="34" charset="0"/>
              </a:rPr>
              <a:t>The </a:t>
            </a:r>
            <a:r>
              <a:rPr lang="en-US" sz="1700" b="0" dirty="0">
                <a:solidFill>
                  <a:schemeClr val="tx1"/>
                </a:solidFill>
                <a:effectLst/>
                <a:latin typeface="Aparajita" panose="020B0604020202020204" pitchFamily="34" charset="0"/>
                <a:cs typeface="Aparajita" panose="020B0604020202020204" pitchFamily="34" charset="0"/>
              </a:rPr>
              <a:t>physical address point database currently has completed data for 48 of Arkansas’ 75 counties and is also available for download through GeoStor℠ at no fee to internet users.  </a:t>
            </a:r>
            <a:br>
              <a:rPr lang="en-US" sz="1700" b="0" dirty="0">
                <a:solidFill>
                  <a:schemeClr val="tx1"/>
                </a:solidFill>
                <a:effectLst/>
                <a:latin typeface="Aparajita" panose="020B0604020202020204" pitchFamily="34" charset="0"/>
                <a:cs typeface="Aparajita" panose="020B0604020202020204" pitchFamily="34" charset="0"/>
              </a:rPr>
            </a:br>
            <a:endParaRPr lang="en-US" sz="1700" b="0" dirty="0">
              <a:solidFill>
                <a:schemeClr val="tx1"/>
              </a:solidFill>
              <a:latin typeface="Aparajita" panose="020B0604020202020204" pitchFamily="34" charset="0"/>
              <a:cs typeface="Aparajita" panose="020B0604020202020204" pitchFamily="34" charset="0"/>
            </a:endParaRPr>
          </a:p>
        </p:txBody>
      </p:sp>
      <p:sp>
        <p:nvSpPr>
          <p:cNvPr id="5" name="Subtitle 4"/>
          <p:cNvSpPr>
            <a:spLocks noGrp="1"/>
          </p:cNvSpPr>
          <p:nvPr>
            <p:ph type="subTitle" idx="1"/>
          </p:nvPr>
        </p:nvSpPr>
        <p:spPr>
          <a:xfrm>
            <a:off x="685800" y="4495800"/>
            <a:ext cx="5829300" cy="1219200"/>
          </a:xfrm>
        </p:spPr>
        <p:txBody>
          <a:bodyPr/>
          <a:lstStyle/>
          <a:p>
            <a:endParaRPr lang="en-US" dirty="0"/>
          </a:p>
        </p:txBody>
      </p:sp>
      <p:sp>
        <p:nvSpPr>
          <p:cNvPr id="6" name="Rectangle 5"/>
          <p:cNvSpPr/>
          <p:nvPr/>
        </p:nvSpPr>
        <p:spPr>
          <a:xfrm>
            <a:off x="463062" y="2743200"/>
            <a:ext cx="6248400" cy="1077218"/>
          </a:xfrm>
          <a:prstGeom prst="rect">
            <a:avLst/>
          </a:prstGeom>
        </p:spPr>
        <p:txBody>
          <a:bodyPr wrap="square">
            <a:spAutoFit/>
          </a:bodyPr>
          <a:lstStyle/>
          <a:p>
            <a:pPr marL="342900" indent="-342900">
              <a:buFont typeface="+mj-lt"/>
              <a:buAutoNum type="arabicPeriod"/>
            </a:pPr>
            <a:r>
              <a:rPr lang="en-US" sz="1600" b="1" dirty="0" smtClean="0">
                <a:solidFill>
                  <a:schemeClr val="tx1"/>
                </a:solidFill>
                <a:effectLst/>
                <a:latin typeface="Aparajita" panose="020B0604020202020204" pitchFamily="34" charset="0"/>
                <a:cs typeface="Aparajita" panose="020B0604020202020204" pitchFamily="34" charset="0"/>
              </a:rPr>
              <a:t>Improve accuracy</a:t>
            </a:r>
          </a:p>
          <a:p>
            <a:pPr marL="342900" indent="-342900">
              <a:buFont typeface="+mj-lt"/>
              <a:buAutoNum type="arabicPeriod"/>
            </a:pPr>
            <a:r>
              <a:rPr lang="en-US" sz="1600" b="1" dirty="0" smtClean="0">
                <a:solidFill>
                  <a:schemeClr val="tx1"/>
                </a:solidFill>
                <a:effectLst/>
                <a:latin typeface="Aparajita" panose="020B0604020202020204" pitchFamily="34" charset="0"/>
                <a:cs typeface="Aparajita" panose="020B0604020202020204" pitchFamily="34" charset="0"/>
              </a:rPr>
              <a:t>Update the data on a more frequent basis</a:t>
            </a:r>
          </a:p>
          <a:p>
            <a:pPr marL="342900" indent="-342900">
              <a:buFont typeface="+mj-lt"/>
              <a:buAutoNum type="arabicPeriod"/>
            </a:pPr>
            <a:r>
              <a:rPr lang="en-US" sz="1600" b="1" dirty="0" smtClean="0">
                <a:solidFill>
                  <a:schemeClr val="tx1"/>
                </a:solidFill>
                <a:effectLst/>
                <a:latin typeface="Aparajita" panose="020B0604020202020204" pitchFamily="34" charset="0"/>
                <a:cs typeface="Aparajita" panose="020B0604020202020204" pitchFamily="34" charset="0"/>
              </a:rPr>
              <a:t>Support local maintenance</a:t>
            </a:r>
          </a:p>
          <a:p>
            <a:pPr marL="342900" indent="-342900">
              <a:buFont typeface="+mj-lt"/>
              <a:buAutoNum type="arabicPeriod"/>
            </a:pPr>
            <a:r>
              <a:rPr lang="en-US" sz="1600" b="1" dirty="0" smtClean="0">
                <a:solidFill>
                  <a:schemeClr val="tx1"/>
                </a:solidFill>
                <a:effectLst/>
                <a:latin typeface="Aparajita" panose="020B0604020202020204" pitchFamily="34" charset="0"/>
                <a:cs typeface="Aparajita" panose="020B0604020202020204" pitchFamily="34" charset="0"/>
              </a:rPr>
              <a:t>Moving counties toward digital records  instead of paper</a:t>
            </a:r>
            <a:endParaRPr lang="en-US" sz="1600" b="1" dirty="0">
              <a:latin typeface="Aparajita" panose="020B0604020202020204" pitchFamily="34" charset="0"/>
              <a:cs typeface="Aparajita" panose="020B0604020202020204" pitchFamily="34" charset="0"/>
            </a:endParaRPr>
          </a:p>
        </p:txBody>
      </p:sp>
      <p:sp>
        <p:nvSpPr>
          <p:cNvPr id="7" name="Rectangle 6"/>
          <p:cNvSpPr/>
          <p:nvPr/>
        </p:nvSpPr>
        <p:spPr>
          <a:xfrm>
            <a:off x="1830475" y="653143"/>
            <a:ext cx="3062057" cy="369332"/>
          </a:xfrm>
          <a:prstGeom prst="rect">
            <a:avLst/>
          </a:prstGeom>
        </p:spPr>
        <p:txBody>
          <a:bodyPr wrap="none">
            <a:spAutoFit/>
          </a:bodyPr>
          <a:lstStyle/>
          <a:p>
            <a:r>
              <a:rPr lang="en-US" b="1" dirty="0">
                <a:latin typeface="+mj-lt"/>
              </a:rPr>
              <a:t>Physical Address Data</a:t>
            </a:r>
          </a:p>
        </p:txBody>
      </p:sp>
      <p:pic>
        <p:nvPicPr>
          <p:cNvPr id="7170" name="Picture 2" descr="APF Statu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0389" y="4876800"/>
            <a:ext cx="4913746" cy="38004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sz="quarter" idx="12"/>
          </p:nvPr>
        </p:nvSpPr>
        <p:spPr/>
        <p:txBody>
          <a:bodyPr/>
          <a:lstStyle/>
          <a:p>
            <a:fld id="{57B29E45-26AF-45BC-8599-3471DBB8037F}" type="slidenum">
              <a:rPr lang="en-US" smtClean="0"/>
              <a:pPr/>
              <a:t>9</a:t>
            </a:fld>
            <a:endParaRPr lang="en-US" dirty="0"/>
          </a:p>
        </p:txBody>
      </p:sp>
    </p:spTree>
    <p:extLst>
      <p:ext uri="{BB962C8B-B14F-4D97-AF65-F5344CB8AC3E}">
        <p14:creationId xmlns:p14="http://schemas.microsoft.com/office/powerpoint/2010/main" xmlns="" val="1872556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CF34E416-4D4D-48F7-9847-034C9ED67C3E}"/>
</file>

<file path=customXml/itemProps2.xml><?xml version="1.0" encoding="utf-8"?>
<ds:datastoreItem xmlns:ds="http://schemas.openxmlformats.org/officeDocument/2006/customXml" ds:itemID="{7E29EA24-CCEC-4428-84DE-551B9095F1B6}"/>
</file>

<file path=customXml/itemProps3.xml><?xml version="1.0" encoding="utf-8"?>
<ds:datastoreItem xmlns:ds="http://schemas.openxmlformats.org/officeDocument/2006/customXml" ds:itemID="{C989434A-F64B-40C7-8E7F-E8052D30C901}"/>
</file>

<file path=docProps/app.xml><?xml version="1.0" encoding="utf-8"?>
<Properties xmlns="http://schemas.openxmlformats.org/officeDocument/2006/extended-properties" xmlns:vt="http://schemas.openxmlformats.org/officeDocument/2006/docPropsVTypes">
  <Template/>
  <TotalTime>3604</TotalTime>
  <Words>857</Words>
  <Application>Microsoft Office PowerPoint</Application>
  <PresentationFormat>On-screen Show (4:3)</PresentationFormat>
  <Paragraphs>90</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Aspect</vt:lpstr>
      <vt:lpstr>Worksheet</vt:lpstr>
      <vt:lpstr>Arkansas GIS Board</vt:lpstr>
      <vt:lpstr>Arkansas Master Address Program (AMAP) </vt:lpstr>
      <vt:lpstr>An address is the most redundant piece of information stored by government. That statement leads to the question, how can such a common and inconspicuous piece of information (such as a mapped physical address) be so important to the way we manage government services related to people, places, and events?   </vt:lpstr>
      <vt:lpstr>Slide 4</vt:lpstr>
      <vt:lpstr>County Assessor Mapping Program</vt:lpstr>
      <vt:lpstr>Slide 6</vt:lpstr>
      <vt:lpstr> The creation of data for in the state was began in 2002 to provide a standardized road database that can be used by all levels of government, the private sector, and the public.  This database contains lines representing roads and names, address range and postal code  Maintenance of this database occurs primarily by county 9-1-1 offices. AGIO does not create or develop any of these data; rather, it integrates local sources into a common database. Our staff helps local government agencies with technical facets of maintaining their road databases. This statewide road database has been completed for all of Arkansas’ 75 counties and is available for download through GeoStor℠ at no fee. The road database serves as the backbone for several local government applications, not the least of which is E9-1-1 response. </vt:lpstr>
      <vt:lpstr>An example of the road database in Jonesboro</vt:lpstr>
      <vt:lpstr>Since 2009, an activity complimentary to the road database has been the development of a physical address point database. This database represents physical address locations and, like the road data, is built by local government partners.  Address point data improves emergency response, election administration, revenue generation through the Streamlined Sales and Use Tax initiative, and economic development. Our long range goal for the data is to:       The physical address point database currently has completed data for 48 of Arkansas’ 75 counties and is also available for download through GeoStor℠ at no fee to internet users.   </vt:lpstr>
      <vt:lpstr>Slide 10</vt:lpstr>
      <vt:lpstr>Slide 11</vt:lpstr>
      <vt:lpstr>GeoStor  GeoStor is a database that stores geographic data about Arkansas.  It was created in 1999 out of the need for a single statewide database to cut down on the duplication of data creation and dissemination.    This data is gathered from entities across the state.  AGIO gathers and uploads the data to GeoStor.  Users can access GeoStor www.geostor.arkansas.gov Here, they are able to search for the data and download it to their own computer.  All the data on GeoStor is accessible to the public at no fee.  Common users of GeoStor include assessors, legislative offices, 9-1-1 coordinators, engineering firms, surveyors, lawyers, universities, K-12 schools, economic developers, and all levels of government. GeoStor also serves as a platform for geographic applications.    </vt:lpstr>
      <vt:lpstr>Slide 13</vt:lpstr>
      <vt:lpstr>2,735 datasets downloaded  in the last 6 months </vt:lpstr>
      <vt:lpstr>Totaling: $2,945,000 in funding needed for data and $200,000 for replacement of hardware</vt:lpstr>
      <vt:lpstr>Arkansas Geographic Information Office (AGIO)</vt:lpstr>
    </vt:vector>
  </TitlesOfParts>
  <Company>State of Arkansas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Future Impacts of the Arkansas Master Address Program (AMAP)</dc:title>
  <dc:creator>Holly Settlers</dc:creator>
  <cp:lastModifiedBy>Kendra S. Drone</cp:lastModifiedBy>
  <cp:revision>39</cp:revision>
  <cp:lastPrinted>2014-01-21T22:14:47Z</cp:lastPrinted>
  <dcterms:created xsi:type="dcterms:W3CDTF">2014-01-17T14:36:11Z</dcterms:created>
  <dcterms:modified xsi:type="dcterms:W3CDTF">2014-01-30T17:35:25Z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3187900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