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s/slide4.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0.xml" ContentType="application/vnd.openxmlformats-officedocument.presentationml.slide+xml"/>
  <Override PartName="/ppt/slides/slide5.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notesSlides/notesSlide8.xml" ContentType="application/vnd.openxmlformats-officedocument.presentationml.notesSlide+xml"/>
  <Override PartName="/ppt/notesSlides/notesSlide10.xml" ContentType="application/vnd.openxmlformats-officedocument.presentationml.notes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theme/theme2.xml" ContentType="application/vnd.openxmlformats-officedocument.theme+xml"/>
  <Override PartName="/ppt/theme/theme1.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2"/>
  </p:notesMasterIdLst>
  <p:handoutMasterIdLst>
    <p:handoutMasterId r:id="rId13"/>
  </p:handoutMasterIdLst>
  <p:sldIdLst>
    <p:sldId id="256" r:id="rId2"/>
    <p:sldId id="257" r:id="rId3"/>
    <p:sldId id="263" r:id="rId4"/>
    <p:sldId id="269" r:id="rId5"/>
    <p:sldId id="262" r:id="rId6"/>
    <p:sldId id="270" r:id="rId7"/>
    <p:sldId id="271" r:id="rId8"/>
    <p:sldId id="274" r:id="rId9"/>
    <p:sldId id="273" r:id="rId10"/>
    <p:sldId id="272" r:id="rId11"/>
  </p:sldIdLst>
  <p:sldSz cx="9144000" cy="6858000" type="screen4x3"/>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198" autoAdjust="0"/>
  </p:normalViewPr>
  <p:slideViewPr>
    <p:cSldViewPr>
      <p:cViewPr>
        <p:scale>
          <a:sx n="75" d="100"/>
          <a:sy n="75" d="100"/>
        </p:scale>
        <p:origin x="-1181" y="26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4" d="100"/>
          <a:sy n="64" d="100"/>
        </p:scale>
        <p:origin x="-2597" y="-82"/>
      </p:cViewPr>
      <p:guideLst>
        <p:guide orient="horz" pos="2931"/>
        <p:guide pos="2211"/>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8" cy="465296"/>
          </a:xfrm>
          <a:prstGeom prst="rect">
            <a:avLst/>
          </a:prstGeom>
        </p:spPr>
        <p:txBody>
          <a:bodyPr vert="horz" lIns="93262" tIns="46632" rIns="93262" bIns="46632" rtlCol="0"/>
          <a:lstStyle>
            <a:lvl1pPr algn="l">
              <a:defRPr sz="1300"/>
            </a:lvl1pPr>
          </a:lstStyle>
          <a:p>
            <a:endParaRPr lang="en-US" dirty="0"/>
          </a:p>
        </p:txBody>
      </p:sp>
      <p:sp>
        <p:nvSpPr>
          <p:cNvPr id="3" name="Date Placeholder 2"/>
          <p:cNvSpPr>
            <a:spLocks noGrp="1"/>
          </p:cNvSpPr>
          <p:nvPr>
            <p:ph type="dt" sz="quarter" idx="1"/>
          </p:nvPr>
        </p:nvSpPr>
        <p:spPr>
          <a:xfrm>
            <a:off x="3976334" y="0"/>
            <a:ext cx="3041968" cy="465296"/>
          </a:xfrm>
          <a:prstGeom prst="rect">
            <a:avLst/>
          </a:prstGeom>
        </p:spPr>
        <p:txBody>
          <a:bodyPr vert="horz" lIns="93262" tIns="46632" rIns="93262" bIns="46632" rtlCol="0"/>
          <a:lstStyle>
            <a:lvl1pPr algn="r">
              <a:defRPr sz="1300"/>
            </a:lvl1pPr>
          </a:lstStyle>
          <a:p>
            <a:fld id="{38844F5F-EDF1-4A7F-9A96-5A554F74221F}" type="datetimeFigureOut">
              <a:rPr lang="en-US" smtClean="0"/>
              <a:pPr/>
              <a:t>12/14/2015</a:t>
            </a:fld>
            <a:endParaRPr lang="en-US" dirty="0"/>
          </a:p>
        </p:txBody>
      </p:sp>
      <p:sp>
        <p:nvSpPr>
          <p:cNvPr id="4" name="Footer Placeholder 3"/>
          <p:cNvSpPr>
            <a:spLocks noGrp="1"/>
          </p:cNvSpPr>
          <p:nvPr>
            <p:ph type="ftr" sz="quarter" idx="2"/>
          </p:nvPr>
        </p:nvSpPr>
        <p:spPr>
          <a:xfrm>
            <a:off x="1" y="8839014"/>
            <a:ext cx="3041968" cy="465296"/>
          </a:xfrm>
          <a:prstGeom prst="rect">
            <a:avLst/>
          </a:prstGeom>
        </p:spPr>
        <p:txBody>
          <a:bodyPr vert="horz" lIns="93262" tIns="46632" rIns="93262" bIns="46632" rtlCol="0" anchor="b"/>
          <a:lstStyle>
            <a:lvl1pPr algn="l">
              <a:defRPr sz="1300"/>
            </a:lvl1pPr>
          </a:lstStyle>
          <a:p>
            <a:endParaRPr lang="en-US" dirty="0"/>
          </a:p>
        </p:txBody>
      </p:sp>
      <p:sp>
        <p:nvSpPr>
          <p:cNvPr id="5" name="Slide Number Placeholder 4"/>
          <p:cNvSpPr>
            <a:spLocks noGrp="1"/>
          </p:cNvSpPr>
          <p:nvPr>
            <p:ph type="sldNum" sz="quarter" idx="3"/>
          </p:nvPr>
        </p:nvSpPr>
        <p:spPr>
          <a:xfrm>
            <a:off x="3976334" y="8839014"/>
            <a:ext cx="3041968" cy="465296"/>
          </a:xfrm>
          <a:prstGeom prst="rect">
            <a:avLst/>
          </a:prstGeom>
        </p:spPr>
        <p:txBody>
          <a:bodyPr vert="horz" lIns="93262" tIns="46632" rIns="93262" bIns="46632" rtlCol="0" anchor="b"/>
          <a:lstStyle>
            <a:lvl1pPr algn="r">
              <a:defRPr sz="1300"/>
            </a:lvl1pPr>
          </a:lstStyle>
          <a:p>
            <a:fld id="{3172C288-32E8-4CA1-BB94-492C42F70EDF}"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8" cy="465296"/>
          </a:xfrm>
          <a:prstGeom prst="rect">
            <a:avLst/>
          </a:prstGeom>
        </p:spPr>
        <p:txBody>
          <a:bodyPr vert="horz" lIns="93262" tIns="46632" rIns="93262" bIns="46632" rtlCol="0"/>
          <a:lstStyle>
            <a:lvl1pPr algn="l">
              <a:defRPr sz="1300"/>
            </a:lvl1pPr>
          </a:lstStyle>
          <a:p>
            <a:endParaRPr lang="en-US" dirty="0"/>
          </a:p>
        </p:txBody>
      </p:sp>
      <p:sp>
        <p:nvSpPr>
          <p:cNvPr id="3" name="Date Placeholder 2"/>
          <p:cNvSpPr>
            <a:spLocks noGrp="1"/>
          </p:cNvSpPr>
          <p:nvPr>
            <p:ph type="dt" idx="1"/>
          </p:nvPr>
        </p:nvSpPr>
        <p:spPr>
          <a:xfrm>
            <a:off x="3976334" y="0"/>
            <a:ext cx="3041968" cy="465296"/>
          </a:xfrm>
          <a:prstGeom prst="rect">
            <a:avLst/>
          </a:prstGeom>
        </p:spPr>
        <p:txBody>
          <a:bodyPr vert="horz" lIns="93262" tIns="46632" rIns="93262" bIns="46632" rtlCol="0"/>
          <a:lstStyle>
            <a:lvl1pPr algn="r">
              <a:defRPr sz="1300"/>
            </a:lvl1pPr>
          </a:lstStyle>
          <a:p>
            <a:fld id="{E709D3E0-6462-46CF-8B91-4F118E888A51}" type="datetimeFigureOut">
              <a:rPr lang="en-US" smtClean="0"/>
              <a:pPr/>
              <a:t>12/14/2015</a:t>
            </a:fld>
            <a:endParaRPr lang="en-US" dirty="0"/>
          </a:p>
        </p:txBody>
      </p:sp>
      <p:sp>
        <p:nvSpPr>
          <p:cNvPr id="4" name="Slide Image Placeholder 3"/>
          <p:cNvSpPr>
            <a:spLocks noGrp="1" noRot="1" noChangeAspect="1"/>
          </p:cNvSpPr>
          <p:nvPr>
            <p:ph type="sldImg" idx="2"/>
          </p:nvPr>
        </p:nvSpPr>
        <p:spPr>
          <a:xfrm>
            <a:off x="1184275" y="698500"/>
            <a:ext cx="4651375" cy="3489325"/>
          </a:xfrm>
          <a:prstGeom prst="rect">
            <a:avLst/>
          </a:prstGeom>
          <a:noFill/>
          <a:ln w="12700">
            <a:solidFill>
              <a:prstClr val="black"/>
            </a:solidFill>
          </a:ln>
        </p:spPr>
        <p:txBody>
          <a:bodyPr vert="horz" lIns="93262" tIns="46632" rIns="93262" bIns="46632" rtlCol="0" anchor="ctr"/>
          <a:lstStyle/>
          <a:p>
            <a:endParaRPr lang="en-US" dirty="0"/>
          </a:p>
        </p:txBody>
      </p:sp>
      <p:sp>
        <p:nvSpPr>
          <p:cNvPr id="5" name="Notes Placeholder 4"/>
          <p:cNvSpPr>
            <a:spLocks noGrp="1"/>
          </p:cNvSpPr>
          <p:nvPr>
            <p:ph type="body" sz="quarter" idx="3"/>
          </p:nvPr>
        </p:nvSpPr>
        <p:spPr>
          <a:xfrm>
            <a:off x="701993" y="4420315"/>
            <a:ext cx="5615940" cy="4187666"/>
          </a:xfrm>
          <a:prstGeom prst="rect">
            <a:avLst/>
          </a:prstGeom>
        </p:spPr>
        <p:txBody>
          <a:bodyPr vert="horz" lIns="93262" tIns="46632" rIns="93262" bIns="4663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39014"/>
            <a:ext cx="3041968" cy="465296"/>
          </a:xfrm>
          <a:prstGeom prst="rect">
            <a:avLst/>
          </a:prstGeom>
        </p:spPr>
        <p:txBody>
          <a:bodyPr vert="horz" lIns="93262" tIns="46632" rIns="93262" bIns="46632" rtlCol="0" anchor="b"/>
          <a:lstStyle>
            <a:lvl1pPr algn="l">
              <a:defRPr sz="1300"/>
            </a:lvl1pPr>
          </a:lstStyle>
          <a:p>
            <a:endParaRPr lang="en-US" dirty="0"/>
          </a:p>
        </p:txBody>
      </p:sp>
      <p:sp>
        <p:nvSpPr>
          <p:cNvPr id="7" name="Slide Number Placeholder 6"/>
          <p:cNvSpPr>
            <a:spLocks noGrp="1"/>
          </p:cNvSpPr>
          <p:nvPr>
            <p:ph type="sldNum" sz="quarter" idx="5"/>
          </p:nvPr>
        </p:nvSpPr>
        <p:spPr>
          <a:xfrm>
            <a:off x="3976334" y="8839014"/>
            <a:ext cx="3041968" cy="465296"/>
          </a:xfrm>
          <a:prstGeom prst="rect">
            <a:avLst/>
          </a:prstGeom>
        </p:spPr>
        <p:txBody>
          <a:bodyPr vert="horz" lIns="93262" tIns="46632" rIns="93262" bIns="46632" rtlCol="0" anchor="b"/>
          <a:lstStyle>
            <a:lvl1pPr algn="r">
              <a:defRPr sz="1300"/>
            </a:lvl1pPr>
          </a:lstStyle>
          <a:p>
            <a:fld id="{E23C6394-9AE3-457F-9163-726432F1DD1A}"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ags.hawaii.gov/campaign/files/2014/07/CC-MANUAL-07-24-141.pdf"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fcpa.alabamavotes.gov/CampaignFinance/Reports/ReportParameters.aspx?Form=RPT-CF-CONT-009&amp;Public=A1Z2Y7B3-7901-567W-C1PU-8V5EU9ERSI10"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s://fcpa.alabamavotes.gov/CampaignFinance/Reports/ReportParameters.aspx?Form=RPT-CF-EXPN-006&amp;Public=A1Z2Y7B3-7901-567W-C1PU-8V5EU9ERSI10"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sos.ca.gov/campaign-lobbying/cal-access-resources/ethics-training"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300" dirty="0" smtClean="0"/>
              <a:t>Good morning. My name is Ginny Blankenship, and I’m an analyst for the Bureau of Legislative Research. I have been asked to explain certain aspects of the study required by Act 1280 to this task force.  I want to emphasize that the Bureau provides non-partisan and impartial research on behalf of all members of the General Assembly, and as an employee of the Bureau, I cannot advocate for or against the issues presented in this interim study.</a:t>
            </a:r>
          </a:p>
          <a:p>
            <a:endParaRPr lang="en-US" sz="1300" dirty="0" smtClean="0"/>
          </a:p>
        </p:txBody>
      </p:sp>
      <p:sp>
        <p:nvSpPr>
          <p:cNvPr id="4" name="Slide Number Placeholder 3"/>
          <p:cNvSpPr>
            <a:spLocks noGrp="1"/>
          </p:cNvSpPr>
          <p:nvPr>
            <p:ph type="sldNum" sz="quarter" idx="10"/>
          </p:nvPr>
        </p:nvSpPr>
        <p:spPr/>
        <p:txBody>
          <a:bodyPr/>
          <a:lstStyle/>
          <a:p>
            <a:fld id="{E23C6394-9AE3-457F-9163-726432F1DD1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u="none" strike="noStrike" kern="1200" dirty="0" smtClean="0">
                <a:solidFill>
                  <a:schemeClr val="tx1"/>
                </a:solidFill>
                <a:latin typeface="+mn-lt"/>
                <a:ea typeface="+mn-ea"/>
                <a:cs typeface="+mn-cs"/>
                <a:hlinkClick r:id="rId3"/>
              </a:rPr>
              <a:t>Training:</a:t>
            </a:r>
          </a:p>
          <a:p>
            <a:r>
              <a:rPr lang="en-US" sz="1200" b="0" i="0" u="none" strike="noStrike" kern="1200" dirty="0" smtClean="0">
                <a:solidFill>
                  <a:schemeClr val="tx1"/>
                </a:solidFill>
                <a:latin typeface="+mn-lt"/>
                <a:ea typeface="+mn-ea"/>
                <a:cs typeface="+mn-cs"/>
                <a:hlinkClick r:id="rId3"/>
              </a:rPr>
              <a:t>Candidate Filing System Manual</a:t>
            </a:r>
            <a:endParaRPr lang="en-US" sz="1200" b="0" i="0" u="none" strike="noStrike" kern="1200" dirty="0" smtClean="0">
              <a:solidFill>
                <a:schemeClr val="tx1"/>
              </a:solidFill>
              <a:latin typeface="+mn-lt"/>
              <a:ea typeface="+mn-ea"/>
              <a:cs typeface="+mn-cs"/>
            </a:endParaRPr>
          </a:p>
          <a:p>
            <a:r>
              <a:rPr lang="en-US" sz="1200" b="0" i="0" u="none" strike="noStrike" kern="1200" dirty="0" smtClean="0">
                <a:solidFill>
                  <a:schemeClr val="tx1"/>
                </a:solidFill>
                <a:latin typeface="+mn-lt"/>
                <a:ea typeface="+mn-ea"/>
                <a:cs typeface="+mn-cs"/>
              </a:rPr>
              <a:t>Series of training videos: http://ags.hawaii.gov/campaign/cc/candidate-filing-system/</a:t>
            </a:r>
          </a:p>
          <a:p>
            <a:endParaRPr lang="en-US" sz="1200" b="0" i="0" u="none" strike="noStrike" kern="1200" dirty="0" smtClean="0">
              <a:solidFill>
                <a:schemeClr val="tx1"/>
              </a:solidFill>
              <a:latin typeface="+mn-lt"/>
              <a:ea typeface="+mn-ea"/>
              <a:cs typeface="+mn-cs"/>
            </a:endParaRPr>
          </a:p>
          <a:p>
            <a:r>
              <a:rPr lang="en-US" sz="1200" b="0" i="0" u="none" strike="noStrike" kern="1200" dirty="0" smtClean="0">
                <a:solidFill>
                  <a:schemeClr val="tx1"/>
                </a:solidFill>
                <a:latin typeface="+mn-lt"/>
                <a:ea typeface="+mn-ea"/>
                <a:cs typeface="+mn-cs"/>
              </a:rPr>
              <a:t>As</a:t>
            </a:r>
            <a:r>
              <a:rPr lang="en-US" sz="1200" b="0" i="0" u="none" strike="noStrike" kern="1200" baseline="0" dirty="0" smtClean="0">
                <a:solidFill>
                  <a:schemeClr val="tx1"/>
                </a:solidFill>
                <a:latin typeface="+mn-lt"/>
                <a:ea typeface="+mn-ea"/>
                <a:cs typeface="+mn-cs"/>
              </a:rPr>
              <a:t> a data junkie, the coolest part about Hawaii’s website is that it allows you to create data visualizations. Let’s look at the candidate Data Visualization app</a:t>
            </a:r>
            <a:endParaRPr lang="en-US" sz="1200" b="0" i="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23C6394-9AE3-457F-9163-726432F1DD1A}" type="slidenum">
              <a:rPr lang="en-US" smtClean="0"/>
              <a:pPr/>
              <a:t>10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At the last meeting, I focused on section (c)(3) of Act 1280, which was an overview of e-filing systems in other states, along with some analysis of implementation costs and other factors. Today’s presentation will take a closer look at (c)(3), which requires an evaluation of features that facilitate public access to e-filing systems and the searching of data within </a:t>
            </a:r>
            <a:r>
              <a:rPr lang="en-US" baseline="0" dirty="0" smtClean="0"/>
              <a:t>them, and some examples related to (c)(4), about training for public officials and candidates.</a:t>
            </a:r>
            <a:endParaRPr lang="en-US" dirty="0"/>
          </a:p>
        </p:txBody>
      </p:sp>
      <p:sp>
        <p:nvSpPr>
          <p:cNvPr id="4" name="Slide Number Placeholder 3"/>
          <p:cNvSpPr>
            <a:spLocks noGrp="1"/>
          </p:cNvSpPr>
          <p:nvPr>
            <p:ph type="sldNum" sz="quarter" idx="10"/>
          </p:nvPr>
        </p:nvSpPr>
        <p:spPr/>
        <p:txBody>
          <a:bodyPr/>
          <a:lstStyle/>
          <a:p>
            <a:fld id="{E23C6394-9AE3-457F-9163-726432F1DD1A}"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For BLR’s part of the research for this study, I examined the statutes and basic features of e-filing systems (or lack thereof) in all 50 states. In general, in the states with more comprehensive e-filing systems, their systems provide many benefits for candidates and elected officials who are required to use them.</a:t>
            </a:r>
          </a:p>
          <a:p>
            <a:endParaRPr lang="en-US" dirty="0"/>
          </a:p>
        </p:txBody>
      </p:sp>
      <p:sp>
        <p:nvSpPr>
          <p:cNvPr id="4" name="Slide Number Placeholder 3"/>
          <p:cNvSpPr>
            <a:spLocks noGrp="1"/>
          </p:cNvSpPr>
          <p:nvPr>
            <p:ph type="sldNum" sz="quarter" idx="10"/>
          </p:nvPr>
        </p:nvSpPr>
        <p:spPr/>
        <p:txBody>
          <a:bodyPr/>
          <a:lstStyle/>
          <a:p>
            <a:fld id="{E23C6394-9AE3-457F-9163-726432F1DD1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Likewise, states with more comprehensive e-filing systems provide benefits to the general</a:t>
            </a:r>
            <a:r>
              <a:rPr lang="en-US" baseline="0" dirty="0" smtClean="0"/>
              <a:t> public as well, in terms of providing transparency about campaign contributions and expenditures by candidates, elected officials, PACs, and other entities.</a:t>
            </a:r>
            <a:endParaRPr lang="en-US" dirty="0"/>
          </a:p>
        </p:txBody>
      </p:sp>
      <p:sp>
        <p:nvSpPr>
          <p:cNvPr id="4" name="Slide Number Placeholder 3"/>
          <p:cNvSpPr>
            <a:spLocks noGrp="1"/>
          </p:cNvSpPr>
          <p:nvPr>
            <p:ph type="sldNum" sz="quarter" idx="10"/>
          </p:nvPr>
        </p:nvSpPr>
        <p:spPr/>
        <p:txBody>
          <a:bodyPr/>
          <a:lstStyle/>
          <a:p>
            <a:fld id="{E23C6394-9AE3-457F-9163-726432F1DD1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2628">
              <a:defRPr/>
            </a:pPr>
            <a:r>
              <a:rPr lang="en-US" sz="1300" dirty="0" smtClean="0"/>
              <a:t>Because the functionality of e-filing systems and public disclosure websites varies so greatly, it is difficult to summarize their features in a way that can be compared accurately across states. </a:t>
            </a:r>
            <a:r>
              <a:rPr lang="en-US" sz="1300" dirty="0" smtClean="0"/>
              <a:t>As I mentioned in the last meeting, </a:t>
            </a:r>
            <a:r>
              <a:rPr lang="en-US" sz="1300" dirty="0" smtClean="0"/>
              <a:t>I have </a:t>
            </a:r>
            <a:r>
              <a:rPr lang="en-US" sz="1300" dirty="0" smtClean="0"/>
              <a:t>identified</a:t>
            </a:r>
            <a:r>
              <a:rPr lang="en-US" sz="1300" baseline="0" dirty="0" smtClean="0"/>
              <a:t> </a:t>
            </a:r>
            <a:r>
              <a:rPr lang="en-US" sz="1300" dirty="0" smtClean="0"/>
              <a:t>a few states that seem to have </a:t>
            </a:r>
            <a:r>
              <a:rPr lang="en-US" sz="1300" dirty="0" smtClean="0"/>
              <a:t>more robust </a:t>
            </a:r>
            <a:r>
              <a:rPr lang="en-US" sz="1300" dirty="0" smtClean="0"/>
              <a:t>e-filing</a:t>
            </a:r>
            <a:r>
              <a:rPr lang="en-US" sz="1300" baseline="0" dirty="0" smtClean="0"/>
              <a:t> systems in place. Today I’ll demonstrate </a:t>
            </a:r>
            <a:r>
              <a:rPr lang="en-US" baseline="0" dirty="0" smtClean="0"/>
              <a:t>a </a:t>
            </a:r>
            <a:r>
              <a:rPr lang="en-US" baseline="0" dirty="0" smtClean="0"/>
              <a:t>few examples of how they </a:t>
            </a:r>
            <a:r>
              <a:rPr lang="en-US" baseline="0" dirty="0" smtClean="0"/>
              <a:t>work in a sample of these states.</a:t>
            </a:r>
            <a:r>
              <a:rPr lang="en-US" dirty="0" smtClean="0"/>
              <a:t> </a:t>
            </a:r>
          </a:p>
          <a:p>
            <a:pPr defTabSz="932628">
              <a:defRPr/>
            </a:pPr>
            <a:endParaRPr lang="en-US" dirty="0" smtClean="0"/>
          </a:p>
          <a:p>
            <a:pPr defTabSz="932628">
              <a:defRPr/>
            </a:pPr>
            <a:r>
              <a:rPr lang="en-US" dirty="0" smtClean="0"/>
              <a:t>Please </a:t>
            </a:r>
            <a:r>
              <a:rPr lang="en-US" dirty="0" smtClean="0"/>
              <a:t>note that </a:t>
            </a:r>
            <a:r>
              <a:rPr lang="en-US" dirty="0" smtClean="0"/>
              <a:t>the</a:t>
            </a:r>
            <a:r>
              <a:rPr lang="en-US" baseline="0" dirty="0" smtClean="0"/>
              <a:t> states I selected are based on my </a:t>
            </a:r>
            <a:r>
              <a:rPr lang="en-US" dirty="0" smtClean="0"/>
              <a:t>own </a:t>
            </a:r>
            <a:r>
              <a:rPr lang="en-US" dirty="0" smtClean="0"/>
              <a:t>subjective </a:t>
            </a:r>
            <a:r>
              <a:rPr lang="en-US" dirty="0" smtClean="0"/>
              <a:t>judgment</a:t>
            </a:r>
            <a:r>
              <a:rPr lang="en-US" baseline="0" dirty="0" smtClean="0"/>
              <a:t> about how accessible the information is for the </a:t>
            </a:r>
            <a:r>
              <a:rPr lang="en-US" baseline="0" dirty="0" smtClean="0"/>
              <a:t>general public. I cannot speak to </a:t>
            </a:r>
            <a:r>
              <a:rPr lang="en-US" baseline="0" dirty="0" smtClean="0"/>
              <a:t>candidates’ experiences with </a:t>
            </a:r>
            <a:r>
              <a:rPr lang="en-US" baseline="0" dirty="0" smtClean="0"/>
              <a:t>e-filing systems </a:t>
            </a:r>
            <a:r>
              <a:rPr lang="en-US" baseline="0" dirty="0" smtClean="0"/>
              <a:t>in </a:t>
            </a:r>
            <a:r>
              <a:rPr lang="en-US" baseline="0" dirty="0" smtClean="0"/>
              <a:t>other states, because I </a:t>
            </a:r>
            <a:r>
              <a:rPr lang="en-US" baseline="0" dirty="0" smtClean="0"/>
              <a:t>do not </a:t>
            </a:r>
            <a:r>
              <a:rPr lang="en-US" baseline="0" dirty="0" smtClean="0"/>
              <a:t>have access to their user </a:t>
            </a:r>
            <a:r>
              <a:rPr lang="en-US" baseline="0" dirty="0" smtClean="0"/>
              <a:t>interface, including the interface of Arkansas’s system. The Secretary of State’s office, as well as agencies and vendors in other states, may be able to provide more details about technical specifications.</a:t>
            </a:r>
            <a:endParaRPr lang="en-US" baseline="0" dirty="0" smtClean="0"/>
          </a:p>
          <a:p>
            <a:pPr defTabSz="932628">
              <a:defRPr/>
            </a:pPr>
            <a:endParaRPr lang="en-US" baseline="0" dirty="0" smtClean="0"/>
          </a:p>
        </p:txBody>
      </p:sp>
      <p:sp>
        <p:nvSpPr>
          <p:cNvPr id="4" name="Slide Number Placeholder 3"/>
          <p:cNvSpPr>
            <a:spLocks noGrp="1"/>
          </p:cNvSpPr>
          <p:nvPr>
            <p:ph type="sldNum" sz="quarter" idx="10"/>
          </p:nvPr>
        </p:nvSpPr>
        <p:spPr/>
        <p:txBody>
          <a:bodyPr/>
          <a:lstStyle/>
          <a:p>
            <a:fld id="{E23C6394-9AE3-457F-9163-726432F1DD1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2628">
              <a:defRPr/>
            </a:pPr>
            <a:r>
              <a:rPr lang="en-US" baseline="0" dirty="0" smtClean="0"/>
              <a:t>I will focus primarily on Tennessee’s system, since it has been touted as one of the best models nationwide and has a relatively clear and user-friendly interface, and I agree.</a:t>
            </a:r>
            <a:endParaRPr lang="en-US" baseline="0" dirty="0" smtClean="0"/>
          </a:p>
        </p:txBody>
      </p:sp>
      <p:sp>
        <p:nvSpPr>
          <p:cNvPr id="4" name="Slide Number Placeholder 3"/>
          <p:cNvSpPr>
            <a:spLocks noGrp="1"/>
          </p:cNvSpPr>
          <p:nvPr>
            <p:ph type="sldNum" sz="quarter" idx="10"/>
          </p:nvPr>
        </p:nvSpPr>
        <p:spPr/>
        <p:txBody>
          <a:bodyPr/>
          <a:lstStyle/>
          <a:p>
            <a:fld id="{E23C6394-9AE3-457F-9163-726432F1DD1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defTabSz="932628">
              <a:buNone/>
              <a:defRPr/>
            </a:pPr>
            <a:r>
              <a:rPr lang="en-US" baseline="0" dirty="0" smtClean="0"/>
              <a:t>Tennessee’s Registry of Election Finance is operated by the Bureau of Ethics and Campaign Finance.</a:t>
            </a:r>
          </a:p>
          <a:p>
            <a:pPr marL="228600" indent="-228600" defTabSz="932628">
              <a:buNone/>
              <a:defRPr/>
            </a:pPr>
            <a:r>
              <a:rPr lang="en-US" baseline="0" dirty="0" smtClean="0"/>
              <a:t>Those who must file electronically face a much lower threshold than those in many other states. For example, CA requires e-filing only for those who have raised or spent $25,000.</a:t>
            </a:r>
          </a:p>
          <a:p>
            <a:pPr marL="228600" indent="-228600" defTabSz="932628">
              <a:buNone/>
              <a:defRPr/>
            </a:pPr>
            <a:endParaRPr lang="en-US" baseline="0" dirty="0" smtClean="0"/>
          </a:p>
          <a:p>
            <a:pPr marL="228600" marR="0" indent="-228600" algn="l" defTabSz="932628" rtl="0" eaLnBrk="1" fontAlgn="auto" latinLnBrk="0" hangingPunct="1">
              <a:lnSpc>
                <a:spcPct val="100000"/>
              </a:lnSpc>
              <a:spcBef>
                <a:spcPts val="0"/>
              </a:spcBef>
              <a:spcAft>
                <a:spcPts val="0"/>
              </a:spcAft>
              <a:buClrTx/>
              <a:buSzTx/>
              <a:buFontTx/>
              <a:buNone/>
              <a:tabLst/>
              <a:defRPr/>
            </a:pPr>
            <a:r>
              <a:rPr lang="en-US" baseline="0" dirty="0" smtClean="0"/>
              <a:t>https://apps.tn.gov/tncamp/demo/index.html</a:t>
            </a:r>
          </a:p>
          <a:p>
            <a:pPr marL="228600" indent="-228600" defTabSz="932628">
              <a:buNone/>
              <a:defRPr/>
            </a:pPr>
            <a:endParaRPr lang="en-US" baseline="0" dirty="0" smtClean="0"/>
          </a:p>
          <a:p>
            <a:pPr marL="228600" indent="-228600" defTabSz="932628">
              <a:buNone/>
              <a:defRPr/>
            </a:pPr>
            <a:r>
              <a:rPr lang="en-US" baseline="0" dirty="0" smtClean="0"/>
              <a:t>So if we click on their online portal, you’ll see a simple user interface: One link for those who want to search data, and one for those who need to file data. Again, we don’t have access to the e-filing system for candidates. But TN’s website provides a helpful series of screenshots to show you what the system would look like once you logged in.</a:t>
            </a:r>
          </a:p>
          <a:p>
            <a:pPr marL="228600" indent="-228600" defTabSz="932628">
              <a:buNone/>
              <a:defRPr/>
            </a:pPr>
            <a:r>
              <a:rPr lang="en-US" baseline="0" dirty="0" smtClean="0"/>
              <a:t>After logging in, takes you to a dashboard that summarizes the status of all of your reports and deadlines. You can update information in previous reports or file new information from this homepage.</a:t>
            </a:r>
          </a:p>
          <a:p>
            <a:pPr marL="228600" indent="-228600" defTabSz="932628">
              <a:buNone/>
              <a:defRPr/>
            </a:pPr>
            <a:r>
              <a:rPr lang="en-US" baseline="0" dirty="0" smtClean="0"/>
              <a:t>If you click on reports, it provides much greater detail about all of your contributions, expenditures, loans, in-kind contributions, and other obligations. Once you update any information in these areas, you’ll see a reminder at the bottom that your page may contain errors, so you might want to run the error-checking function. That will tell you if your numbers don’t add up, whether you’ve put information in the wrong place or inadvertently omitted certain information. After certifying that the information is correct, you can choose to submit it immediately, or save the information and come back to it later--unlike many other e-filing systems, which do not give you that option. You can also choose to export the information as an Excel file for your own records.</a:t>
            </a:r>
          </a:p>
          <a:p>
            <a:pPr marL="228600" indent="-228600" defTabSz="932628">
              <a:buNone/>
              <a:defRPr/>
            </a:pPr>
            <a:endParaRPr lang="en-US" baseline="0" dirty="0" smtClean="0"/>
          </a:p>
          <a:p>
            <a:pPr marL="228600" indent="-228600" defTabSz="932628">
              <a:buNone/>
              <a:defRPr/>
            </a:pPr>
            <a:r>
              <a:rPr lang="en-US" baseline="0" dirty="0" smtClean="0"/>
              <a:t>Now let’s take a look at the search function that anyone can use to find data on candidates, PACs, contributions, and expenditures.</a:t>
            </a:r>
          </a:p>
          <a:p>
            <a:pPr marL="228600" indent="-228600" defTabSz="932628">
              <a:buNone/>
              <a:defRPr/>
            </a:pPr>
            <a:r>
              <a:rPr lang="en-US" baseline="0" dirty="0" smtClean="0"/>
              <a:t>https://apps.tn.gov/tncamp-app/public/search.htm</a:t>
            </a:r>
          </a:p>
          <a:p>
            <a:pPr marL="228600" indent="-228600" defTabSz="932628">
              <a:buNone/>
              <a:defRPr/>
            </a:pPr>
            <a:endParaRPr lang="en-US" baseline="0" dirty="0" smtClean="0"/>
          </a:p>
          <a:p>
            <a:pPr marL="228600" indent="-228600" defTabSz="932628">
              <a:buNone/>
              <a:defRPr/>
            </a:pPr>
            <a:r>
              <a:rPr lang="en-US" baseline="0" dirty="0" smtClean="0"/>
              <a:t>What I like about Tennessee’s system is that the search process is quite simple and streamlined. Just as an example, let’s look at contributions to candidates from PACs, in 2014. In the optional fields, you can search for specific candidates, specific PACs, or locations. But we’ll just generate a list of everything.</a:t>
            </a:r>
          </a:p>
          <a:p>
            <a:pPr marL="228600" indent="-228600" defTabSz="932628">
              <a:buNone/>
              <a:defRPr/>
            </a:pPr>
            <a:r>
              <a:rPr lang="en-US" baseline="0" dirty="0" smtClean="0"/>
              <a:t>As you can see, the results are sortable by column. So for example, if you sort by recipients’ name, you can see that the first candidate on the list received contributions from these 6 PACs during this time period. </a:t>
            </a:r>
          </a:p>
          <a:p>
            <a:pPr marL="228600" indent="-228600" defTabSz="932628">
              <a:buNone/>
              <a:defRPr/>
            </a:pPr>
            <a:r>
              <a:rPr lang="en-US" baseline="0" dirty="0" smtClean="0"/>
              <a:t>You have the option of downloading any kind of report like this as an Excel spreadsheet for further analysis or record keeping. So in a nutshell, that’s how Tennessee’s system works. Since it’s all cloud-based, and you don’t have to use proprietary software or pay someone to generate your own form, a candidate could potentially submit all campaign finance information on his or her cell phone or other mobile device.</a:t>
            </a:r>
          </a:p>
          <a:p>
            <a:pPr marL="228600" indent="-228600" defTabSz="932628">
              <a:buNone/>
              <a:defRPr/>
            </a:pPr>
            <a:endParaRPr lang="en-US" baseline="0" dirty="0" smtClean="0"/>
          </a:p>
          <a:p>
            <a:pPr marL="228600" indent="-228600" defTabSz="932628">
              <a:buNone/>
              <a:defRPr/>
            </a:pPr>
            <a:r>
              <a:rPr lang="en-US" baseline="0" dirty="0" smtClean="0"/>
              <a:t>Training </a:t>
            </a:r>
            <a:r>
              <a:rPr lang="en-US" baseline="0" dirty="0" smtClean="0"/>
              <a:t>resources: https://</a:t>
            </a:r>
            <a:r>
              <a:rPr lang="en-US" baseline="0" dirty="0" smtClean="0"/>
              <a:t>www.tn.gov/tref</a:t>
            </a:r>
            <a:endParaRPr lang="en-US" baseline="0" dirty="0" smtClean="0"/>
          </a:p>
        </p:txBody>
      </p:sp>
      <p:sp>
        <p:nvSpPr>
          <p:cNvPr id="4" name="Slide Number Placeholder 3"/>
          <p:cNvSpPr>
            <a:spLocks noGrp="1"/>
          </p:cNvSpPr>
          <p:nvPr>
            <p:ph type="sldNum" sz="quarter" idx="10"/>
          </p:nvPr>
        </p:nvSpPr>
        <p:spPr/>
        <p:txBody>
          <a:bodyPr/>
          <a:lstStyle/>
          <a:p>
            <a:fld id="{E23C6394-9AE3-457F-9163-726432F1DD1A}"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defTabSz="932628">
              <a:buNone/>
              <a:defRPr/>
            </a:pPr>
            <a:r>
              <a:rPr lang="en-US" baseline="0" dirty="0" smtClean="0"/>
              <a:t>The Alabama SOS’s office developed the </a:t>
            </a:r>
            <a:r>
              <a:rPr lang="en-US" sz="1200" b="0" i="0" kern="1200" dirty="0" smtClean="0">
                <a:solidFill>
                  <a:schemeClr val="tx1"/>
                </a:solidFill>
                <a:latin typeface="+mn-lt"/>
                <a:ea typeface="+mn-ea"/>
                <a:cs typeface="+mn-cs"/>
              </a:rPr>
              <a:t>Alabama Electronic Fair Campaign Practices Act (FCPA) Reporting System in response to a 2011</a:t>
            </a:r>
            <a:r>
              <a:rPr lang="en-US" sz="1200" b="0" i="0" kern="1200" baseline="0" dirty="0" smtClean="0">
                <a:solidFill>
                  <a:schemeClr val="tx1"/>
                </a:solidFill>
                <a:latin typeface="+mn-lt"/>
                <a:ea typeface="+mn-ea"/>
                <a:cs typeface="+mn-cs"/>
              </a:rPr>
              <a:t> law.</a:t>
            </a:r>
          </a:p>
          <a:p>
            <a:pPr marL="228600" indent="-228600" defTabSz="932628">
              <a:buNone/>
              <a:defRPr/>
            </a:pPr>
            <a:endParaRPr lang="en-US" sz="1200" b="0" i="0" kern="1200" baseline="0" dirty="0" smtClean="0">
              <a:solidFill>
                <a:schemeClr val="tx1"/>
              </a:solidFill>
              <a:latin typeface="+mn-lt"/>
              <a:ea typeface="+mn-ea"/>
              <a:cs typeface="+mn-cs"/>
            </a:endParaRPr>
          </a:p>
          <a:p>
            <a:pPr marL="228600" indent="-228600" defTabSz="932628">
              <a:buNone/>
              <a:defRPr/>
            </a:pPr>
            <a:r>
              <a:rPr lang="en-US" sz="1200" b="0" i="0" kern="1200" baseline="0" dirty="0" smtClean="0">
                <a:solidFill>
                  <a:schemeClr val="tx1"/>
                </a:solidFill>
                <a:latin typeface="+mn-lt"/>
                <a:ea typeface="+mn-ea"/>
                <a:cs typeface="+mn-cs"/>
              </a:rPr>
              <a:t>Again, I’m not able to show you what the system looks like from candidates’ perspective. But in general, it also has a simple, user-friendly interface. What I like about it is the ease of generating reports and graphics. For example let’s look at </a:t>
            </a:r>
            <a:r>
              <a:rPr lang="en-US" sz="1200" b="0" i="0" kern="1200" dirty="0" smtClean="0">
                <a:solidFill>
                  <a:schemeClr val="tx1"/>
                </a:solidFill>
                <a:latin typeface="+mn-lt"/>
                <a:ea typeface="+mn-ea"/>
                <a:cs typeface="+mn-cs"/>
                <a:hlinkClick r:id="rId3"/>
              </a:rPr>
              <a:t>Contributions Received from Major Contributors</a:t>
            </a:r>
            <a:r>
              <a:rPr lang="en-US" sz="1200" b="0" i="0" kern="1200" dirty="0" smtClean="0">
                <a:solidFill>
                  <a:schemeClr val="tx1"/>
                </a:solidFill>
                <a:latin typeface="+mn-lt"/>
                <a:ea typeface="+mn-ea"/>
                <a:cs typeface="+mn-cs"/>
              </a:rPr>
              <a:t>,</a:t>
            </a:r>
            <a:r>
              <a:rPr lang="en-US" sz="1200" b="0" i="0" kern="1200" baseline="0" dirty="0" smtClean="0">
                <a:solidFill>
                  <a:schemeClr val="tx1"/>
                </a:solidFill>
                <a:latin typeface="+mn-lt"/>
                <a:ea typeface="+mn-ea"/>
                <a:cs typeface="+mn-cs"/>
              </a:rPr>
              <a:t> for FY 2016 to date.</a:t>
            </a:r>
          </a:p>
          <a:p>
            <a:pPr marL="228600" indent="-228600" defTabSz="932628">
              <a:buNone/>
              <a:defRPr/>
            </a:pPr>
            <a:r>
              <a:rPr lang="en-US" sz="1200" b="0" i="0" kern="1200" baseline="0" dirty="0" smtClean="0">
                <a:solidFill>
                  <a:schemeClr val="tx1"/>
                </a:solidFill>
                <a:latin typeface="+mn-lt"/>
                <a:ea typeface="+mn-ea"/>
                <a:cs typeface="+mn-cs"/>
              </a:rPr>
              <a:t>You can also search </a:t>
            </a:r>
            <a:r>
              <a:rPr lang="en-US"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hlinkClick r:id="rId4"/>
              </a:rPr>
              <a:t>Expenditures Made by State</a:t>
            </a:r>
            <a:r>
              <a:rPr lang="en-US" sz="1200" b="0" i="0" kern="1200" dirty="0" smtClean="0">
                <a:solidFill>
                  <a:schemeClr val="tx1"/>
                </a:solidFill>
                <a:latin typeface="+mn-lt"/>
                <a:ea typeface="+mn-ea"/>
                <a:cs typeface="+mn-cs"/>
              </a:rPr>
              <a:t>. Let’s see</a:t>
            </a:r>
            <a:r>
              <a:rPr lang="en-US" sz="1200" b="0" i="0" kern="1200" baseline="0" dirty="0" smtClean="0">
                <a:solidFill>
                  <a:schemeClr val="tx1"/>
                </a:solidFill>
                <a:latin typeface="+mn-lt"/>
                <a:ea typeface="+mn-ea"/>
                <a:cs typeface="+mn-cs"/>
              </a:rPr>
              <a:t> whether anyone from Arkansas has contributed.</a:t>
            </a:r>
          </a:p>
          <a:p>
            <a:pPr marL="228600" indent="-228600" defTabSz="932628">
              <a:buNone/>
              <a:defRPr/>
            </a:pPr>
            <a:endParaRPr lang="en-US" sz="1200" b="0" i="0" kern="1200" baseline="0" dirty="0" smtClean="0">
              <a:solidFill>
                <a:schemeClr val="tx1"/>
              </a:solidFill>
              <a:latin typeface="+mn-lt"/>
              <a:ea typeface="+mn-ea"/>
              <a:cs typeface="+mn-cs"/>
            </a:endParaRPr>
          </a:p>
          <a:p>
            <a:pPr marL="228600" indent="-228600" defTabSz="932628">
              <a:buNone/>
              <a:defRPr/>
            </a:pPr>
            <a:r>
              <a:rPr lang="en-US" sz="1200" b="0" i="0" kern="1200" baseline="0" dirty="0" smtClean="0">
                <a:solidFill>
                  <a:schemeClr val="tx1"/>
                </a:solidFill>
                <a:latin typeface="+mn-lt"/>
                <a:ea typeface="+mn-ea"/>
                <a:cs typeface="+mn-cs"/>
              </a:rPr>
              <a:t>Now let’s look at some of the training resources that Alabama’s site provides: Resources</a:t>
            </a:r>
            <a:r>
              <a:rPr lang="en-US" sz="1200" b="0" i="0" kern="1200" baseline="0" dirty="0" smtClean="0">
                <a:solidFill>
                  <a:schemeClr val="tx1"/>
                </a:solidFill>
                <a:latin typeface="+mn-lt"/>
                <a:ea typeface="+mn-ea"/>
                <a:cs typeface="+mn-cs"/>
                <a:sym typeface="Wingdings" pitchFamily="2" charset="2"/>
              </a:rPr>
              <a:t> Other Links One hour training video on YouTube</a:t>
            </a:r>
            <a:endParaRPr lang="en-US" baseline="0" dirty="0" smtClean="0"/>
          </a:p>
        </p:txBody>
      </p:sp>
      <p:sp>
        <p:nvSpPr>
          <p:cNvPr id="4" name="Slide Number Placeholder 3"/>
          <p:cNvSpPr>
            <a:spLocks noGrp="1"/>
          </p:cNvSpPr>
          <p:nvPr>
            <p:ph type="sldNum" sz="quarter" idx="10"/>
          </p:nvPr>
        </p:nvSpPr>
        <p:spPr/>
        <p:txBody>
          <a:bodyPr/>
          <a:lstStyle/>
          <a:p>
            <a:fld id="{E23C6394-9AE3-457F-9163-726432F1DD1A}"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defTabSz="932628">
              <a:buAutoNum type="arabicPeriod"/>
              <a:defRPr/>
            </a:pPr>
            <a:r>
              <a:rPr lang="en-US" baseline="0" dirty="0" smtClean="0"/>
              <a:t>Demo on candidates’ perspective:  http://www.sos.ca.gov/campaign-lobbying/electronic-filing-information</a:t>
            </a:r>
          </a:p>
          <a:p>
            <a:pPr marL="228600" indent="-228600" defTabSz="932628">
              <a:buAutoNum type="arabicPeriod"/>
              <a:defRPr/>
            </a:pPr>
            <a:r>
              <a:rPr lang="en-US" baseline="0" dirty="0" smtClean="0"/>
              <a:t>Demo on general public’s perspective:</a:t>
            </a:r>
          </a:p>
          <a:p>
            <a:pPr marL="685800" lvl="1" indent="-228600" defTabSz="932628">
              <a:buAutoNum type="arabicPeriod"/>
              <a:defRPr/>
            </a:pPr>
            <a:r>
              <a:rPr lang="en-US" baseline="0" dirty="0" smtClean="0"/>
              <a:t>Search for candidates</a:t>
            </a:r>
          </a:p>
          <a:p>
            <a:pPr marL="685800" lvl="1" indent="-228600" defTabSz="932628">
              <a:buAutoNum type="arabicPeriod"/>
              <a:defRPr/>
            </a:pPr>
            <a:r>
              <a:rPr lang="en-US" baseline="0" dirty="0" smtClean="0"/>
              <a:t>Search for expenditures</a:t>
            </a:r>
          </a:p>
          <a:p>
            <a:pPr marL="228600" marR="0" lvl="1" indent="-228600" algn="l" defTabSz="932628" rtl="0" eaLnBrk="1" fontAlgn="auto" latinLnBrk="0" hangingPunct="1">
              <a:lnSpc>
                <a:spcPct val="100000"/>
              </a:lnSpc>
              <a:spcBef>
                <a:spcPts val="0"/>
              </a:spcBef>
              <a:spcAft>
                <a:spcPts val="0"/>
              </a:spcAft>
              <a:buClrTx/>
              <a:buSzTx/>
              <a:buFontTx/>
              <a:buAutoNum type="arabicPeriod"/>
              <a:tabLst/>
              <a:defRPr/>
            </a:pPr>
            <a:r>
              <a:rPr lang="en-US" baseline="0" dirty="0" smtClean="0"/>
              <a:t>Training </a:t>
            </a:r>
            <a:r>
              <a:rPr lang="en-US" baseline="0" dirty="0" smtClean="0"/>
              <a:t>resources: </a:t>
            </a:r>
            <a:r>
              <a:rPr lang="en-US" sz="2800" kern="1200" dirty="0" smtClean="0">
                <a:solidFill>
                  <a:schemeClr val="tx1"/>
                </a:solidFill>
                <a:latin typeface="+mn-lt"/>
                <a:ea typeface="+mn-ea"/>
                <a:cs typeface="+mn-cs"/>
                <a:hlinkClick r:id="rId3"/>
              </a:rPr>
              <a:t>http://www.sos.ca.gov/campaign-lobbying/cal-access-resources/ethics-training</a:t>
            </a:r>
            <a:endParaRPr lang="en-US" sz="2800" kern="1200" dirty="0" smtClean="0">
              <a:solidFill>
                <a:schemeClr val="tx1"/>
              </a:solidFill>
              <a:latin typeface="+mn-lt"/>
              <a:ea typeface="+mn-ea"/>
              <a:cs typeface="+mn-cs"/>
            </a:endParaRPr>
          </a:p>
          <a:p>
            <a:pPr marL="228600" indent="-228600" defTabSz="932628">
              <a:buAutoNum type="arabicPeriod"/>
              <a:defRPr/>
            </a:pPr>
            <a:endParaRPr lang="en-US" baseline="0" dirty="0" smtClean="0"/>
          </a:p>
        </p:txBody>
      </p:sp>
      <p:sp>
        <p:nvSpPr>
          <p:cNvPr id="4" name="Slide Number Placeholder 3"/>
          <p:cNvSpPr>
            <a:spLocks noGrp="1"/>
          </p:cNvSpPr>
          <p:nvPr>
            <p:ph type="sldNum" sz="quarter" idx="10"/>
          </p:nvPr>
        </p:nvSpPr>
        <p:spPr/>
        <p:txBody>
          <a:bodyPr/>
          <a:lstStyle/>
          <a:p>
            <a:fld id="{E23C6394-9AE3-457F-9163-726432F1DD1A}"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C5730597-C9D8-409C-8BC1-966B82DE431F}" type="datetimeFigureOut">
              <a:rPr lang="en-US" smtClean="0"/>
              <a:pPr/>
              <a:t>12/14/2015</a:t>
            </a:fld>
            <a:endParaRPr lang="en-US" dirty="0"/>
          </a:p>
        </p:txBody>
      </p:sp>
      <p:sp>
        <p:nvSpPr>
          <p:cNvPr id="17" name="Footer Placeholder 16"/>
          <p:cNvSpPr>
            <a:spLocks noGrp="1"/>
          </p:cNvSpPr>
          <p:nvPr>
            <p:ph type="ftr" sz="quarter" idx="11"/>
          </p:nvPr>
        </p:nvSpPr>
        <p:spPr>
          <a:xfrm>
            <a:off x="5410200" y="4205288"/>
            <a:ext cx="1295400" cy="457200"/>
          </a:xfrm>
        </p:spPr>
        <p:txBody>
          <a:bodyPr/>
          <a:lstStyle/>
          <a:p>
            <a:endParaRPr lang="en-US" dirty="0"/>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FA3A5F25-784A-4AB9-92B1-3E2F1EAA627F}" type="slidenum">
              <a:rPr lang="en-US" smtClean="0"/>
              <a:pPr/>
              <a:t>‹#›</a:t>
            </a:fld>
            <a:endParaRPr lang="en-U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5730597-C9D8-409C-8BC1-966B82DE431F}" type="datetimeFigureOut">
              <a:rPr lang="en-US" smtClean="0"/>
              <a:pPr/>
              <a:t>12/14/2015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3A5F25-784A-4AB9-92B1-3E2F1EAA627F}" type="slidenum">
              <a:rPr lang="en-US" smtClean="0"/>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5730597-C9D8-409C-8BC1-966B82DE431F}" type="datetimeFigureOut">
              <a:rPr lang="en-US" smtClean="0"/>
              <a:pPr/>
              <a:t>12/14/2015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3A5F25-784A-4AB9-92B1-3E2F1EAA627F}" type="slidenum">
              <a:rPr lang="en-US" smtClean="0"/>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5730597-C9D8-409C-8BC1-966B82DE431F}" type="datetimeFigureOut">
              <a:rPr lang="en-US" smtClean="0"/>
              <a:pPr/>
              <a:t>12/14/2015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3A5F25-784A-4AB9-92B1-3E2F1EAA627F}" type="slidenum">
              <a:rPr lang="en-US" smtClean="0"/>
              <a:pPr/>
              <a:t>‹#›</a:t>
            </a:fld>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5730597-C9D8-409C-8BC1-966B82DE431F}" type="datetimeFigureOut">
              <a:rPr lang="en-US" smtClean="0"/>
              <a:pPr/>
              <a:t>12/14/2015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3A5F25-784A-4AB9-92B1-3E2F1EAA627F}" type="slidenum">
              <a:rPr lang="en-US" smtClean="0"/>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5730597-C9D8-409C-8BC1-966B82DE431F}" type="datetimeFigureOut">
              <a:rPr lang="en-US" smtClean="0"/>
              <a:pPr/>
              <a:t>12/14/2015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3A5F25-784A-4AB9-92B1-3E2F1EAA627F}" type="slidenum">
              <a:rPr lang="en-US" smtClean="0"/>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C5730597-C9D8-409C-8BC1-966B82DE431F}" type="datetimeFigureOut">
              <a:rPr lang="en-US" smtClean="0"/>
              <a:pPr/>
              <a:t>12/14/2015</a:t>
            </a:fld>
            <a:endParaRPr lang="en-US" dirty="0"/>
          </a:p>
        </p:txBody>
      </p:sp>
      <p:sp>
        <p:nvSpPr>
          <p:cNvPr id="27" name="Slide Number Placeholder 26"/>
          <p:cNvSpPr>
            <a:spLocks noGrp="1"/>
          </p:cNvSpPr>
          <p:nvPr>
            <p:ph type="sldNum" sz="quarter" idx="11"/>
          </p:nvPr>
        </p:nvSpPr>
        <p:spPr/>
        <p:txBody>
          <a:bodyPr rtlCol="0"/>
          <a:lstStyle/>
          <a:p>
            <a:fld id="{FA3A5F25-784A-4AB9-92B1-3E2F1EAA627F}" type="slidenum">
              <a:rPr lang="en-US" smtClean="0"/>
              <a:pPr/>
              <a:t>‹#›</a:t>
            </a:fld>
            <a:endParaRPr lang="en-US" dirty="0"/>
          </a:p>
        </p:txBody>
      </p:sp>
      <p:sp>
        <p:nvSpPr>
          <p:cNvPr id="28" name="Footer Placeholder 27"/>
          <p:cNvSpPr>
            <a:spLocks noGrp="1"/>
          </p:cNvSpPr>
          <p:nvPr>
            <p:ph type="ftr" sz="quarter" idx="12"/>
          </p:nvPr>
        </p:nvSpPr>
        <p:spPr/>
        <p:txBody>
          <a:bodyPr rtlCol="0"/>
          <a:lstStyle/>
          <a:p>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C5730597-C9D8-409C-8BC1-966B82DE431F}" type="datetimeFigureOut">
              <a:rPr lang="en-US" smtClean="0"/>
              <a:pPr/>
              <a:t>12/14/2015</a:t>
            </a:fld>
            <a:endParaRPr lang="en-US" dirty="0"/>
          </a:p>
        </p:txBody>
      </p:sp>
      <p:sp>
        <p:nvSpPr>
          <p:cNvPr id="4" name="Footer Placeholder 3"/>
          <p:cNvSpPr>
            <a:spLocks noGrp="1"/>
          </p:cNvSpPr>
          <p:nvPr>
            <p:ph type="ftr" sz="quarter" idx="11"/>
          </p:nvPr>
        </p:nvSpPr>
        <p:spPr>
          <a:xfrm>
            <a:off x="5257800" y="612648"/>
            <a:ext cx="1325880" cy="457200"/>
          </a:xfrm>
        </p:spPr>
        <p:txBody>
          <a:bodyPr/>
          <a:lstStyle/>
          <a:p>
            <a:endParaRPr lang="en-US" dirty="0"/>
          </a:p>
        </p:txBody>
      </p:sp>
      <p:sp>
        <p:nvSpPr>
          <p:cNvPr id="5" name="Slide Number Placeholder 4"/>
          <p:cNvSpPr>
            <a:spLocks noGrp="1"/>
          </p:cNvSpPr>
          <p:nvPr>
            <p:ph type="sldNum" sz="quarter" idx="12"/>
          </p:nvPr>
        </p:nvSpPr>
        <p:spPr>
          <a:xfrm>
            <a:off x="8174736" y="2272"/>
            <a:ext cx="762000" cy="365760"/>
          </a:xfrm>
        </p:spPr>
        <p:txBody>
          <a:bodyPr/>
          <a:lstStyle/>
          <a:p>
            <a:fld id="{FA3A5F25-784A-4AB9-92B1-3E2F1EAA627F}" type="slidenum">
              <a:rPr lang="en-US" smtClean="0"/>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730597-C9D8-409C-8BC1-966B82DE431F}" type="datetimeFigureOut">
              <a:rPr lang="en-US" smtClean="0"/>
              <a:pPr/>
              <a:t>12/14/2015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A3A5F25-784A-4AB9-92B1-3E2F1EAA627F}" type="slidenum">
              <a:rPr lang="en-US" smtClean="0"/>
              <a:pPr/>
              <a:t>‹#›</a:t>
            </a:fld>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5730597-C9D8-409C-8BC1-966B82DE431F}" type="datetimeFigureOut">
              <a:rPr lang="en-US" smtClean="0"/>
              <a:pPr/>
              <a:t>12/14/2015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3A5F25-784A-4AB9-92B1-3E2F1EAA627F}" type="slidenum">
              <a:rPr lang="en-US" smtClean="0"/>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5730597-C9D8-409C-8BC1-966B82DE431F}" type="datetimeFigureOut">
              <a:rPr lang="en-US" smtClean="0"/>
              <a:pPr/>
              <a:t>12/14/2015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3A5F25-784A-4AB9-92B1-3E2F1EAA627F}" type="slidenum">
              <a:rPr lang="en-US" smtClean="0"/>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C5730597-C9D8-409C-8BC1-966B82DE431F}" type="datetimeFigureOut">
              <a:rPr lang="en-US" smtClean="0"/>
              <a:pPr/>
              <a:t>12/14/2015</a:t>
            </a:fld>
            <a:endParaRPr lang="en-US" dirty="0"/>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dirty="0"/>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FA3A5F25-784A-4AB9-92B1-3E2F1EAA627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ransition/>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ags.hawaii.gov/campaign/cc/candidate-filing-syste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apps.tn.gov/tncamp"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fcpa.alabamavotes.gov/PublicSite/Homepage.aspx"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sos.ca.gov/campaign-lobbying/electronic-filing-information"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cal-access.sos.ca.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133600"/>
            <a:ext cx="8458200" cy="1470025"/>
          </a:xfrm>
        </p:spPr>
        <p:txBody>
          <a:bodyPr>
            <a:normAutofit fontScale="90000"/>
          </a:bodyPr>
          <a:lstStyle/>
          <a:p>
            <a:r>
              <a:rPr lang="en-US" sz="4000" dirty="0" smtClean="0"/>
              <a:t>Campaign Finance E-Filing Systems in Model States</a:t>
            </a:r>
            <a:br>
              <a:rPr lang="en-US" sz="4000" dirty="0" smtClean="0"/>
            </a:br>
            <a:endParaRPr lang="en-US" sz="2800" dirty="0"/>
          </a:p>
        </p:txBody>
      </p:sp>
      <p:sp>
        <p:nvSpPr>
          <p:cNvPr id="3" name="Subtitle 2"/>
          <p:cNvSpPr>
            <a:spLocks noGrp="1"/>
          </p:cNvSpPr>
          <p:nvPr>
            <p:ph type="subTitle" idx="1"/>
          </p:nvPr>
        </p:nvSpPr>
        <p:spPr>
          <a:xfrm>
            <a:off x="457200" y="3899938"/>
            <a:ext cx="6019800" cy="2196062"/>
          </a:xfrm>
        </p:spPr>
        <p:txBody>
          <a:bodyPr>
            <a:noAutofit/>
          </a:bodyPr>
          <a:lstStyle/>
          <a:p>
            <a:r>
              <a:rPr lang="en-US" sz="1800" b="1" dirty="0" smtClean="0"/>
              <a:t>ALC/Electronic Filing Systems for             Campaign and Finance Reports Subcommittee</a:t>
            </a:r>
          </a:p>
          <a:p>
            <a:endParaRPr lang="en-US" sz="1800" b="1" dirty="0" smtClean="0"/>
          </a:p>
          <a:p>
            <a:r>
              <a:rPr lang="en-US" sz="1800" dirty="0" smtClean="0"/>
              <a:t>Prepared by the Bureau of Legislative Research</a:t>
            </a:r>
          </a:p>
          <a:p>
            <a:r>
              <a:rPr lang="en-US" sz="1800" dirty="0" smtClean="0"/>
              <a:t>December 14, 2015</a:t>
            </a:r>
            <a:endParaRPr lang="en-US" sz="1800" dirty="0"/>
          </a:p>
        </p:txBody>
      </p:sp>
      <p:pic>
        <p:nvPicPr>
          <p:cNvPr id="4" name="Picture 3" descr="New BLR logo-background transparent.tif"/>
          <p:cNvPicPr>
            <a:picLocks noChangeAspect="1"/>
          </p:cNvPicPr>
          <p:nvPr/>
        </p:nvPicPr>
        <p:blipFill>
          <a:blip r:embed="rId3" cstate="print"/>
          <a:stretch>
            <a:fillRect/>
          </a:stretch>
        </p:blipFill>
        <p:spPr>
          <a:xfrm>
            <a:off x="6172200" y="4258020"/>
            <a:ext cx="2225040" cy="1946240"/>
          </a:xfrm>
          <a:prstGeom prst="rect">
            <a:avLst/>
          </a:prstGeom>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1066800"/>
          </a:xfrm>
        </p:spPr>
        <p:txBody>
          <a:bodyPr>
            <a:normAutofit/>
          </a:bodyPr>
          <a:lstStyle/>
          <a:p>
            <a:pPr algn="ctr"/>
            <a:r>
              <a:rPr lang="en-US" dirty="0" smtClean="0"/>
              <a:t>Hawaii</a:t>
            </a:r>
            <a:endParaRPr lang="en-US" dirty="0"/>
          </a:p>
        </p:txBody>
      </p:sp>
      <p:sp>
        <p:nvSpPr>
          <p:cNvPr id="3" name="Content Placeholder 2"/>
          <p:cNvSpPr>
            <a:spLocks noGrp="1"/>
          </p:cNvSpPr>
          <p:nvPr>
            <p:ph idx="1"/>
          </p:nvPr>
        </p:nvSpPr>
        <p:spPr>
          <a:xfrm>
            <a:off x="457200" y="1676400"/>
            <a:ext cx="8229600" cy="4898136"/>
          </a:xfrm>
        </p:spPr>
        <p:txBody>
          <a:bodyPr>
            <a:normAutofit/>
          </a:bodyPr>
          <a:lstStyle/>
          <a:p>
            <a:r>
              <a:rPr lang="en-US" sz="3200" dirty="0" smtClean="0">
                <a:latin typeface="+mj-lt"/>
              </a:rPr>
              <a:t>Hawaii </a:t>
            </a:r>
            <a:r>
              <a:rPr lang="en-US" sz="3200" dirty="0" smtClean="0">
                <a:latin typeface="+mj-lt"/>
              </a:rPr>
              <a:t>Campaign Spending Commission:</a:t>
            </a:r>
          </a:p>
          <a:p>
            <a:pPr lvl="1"/>
            <a:r>
              <a:rPr lang="en-US" sz="2000" dirty="0" smtClean="0">
                <a:latin typeface="+mj-lt"/>
                <a:hlinkClick r:id="rId3"/>
              </a:rPr>
              <a:t>http://ags.hawaii.gov/campaign/cc/</a:t>
            </a:r>
          </a:p>
          <a:p>
            <a:r>
              <a:rPr lang="en-US" sz="3200" dirty="0" smtClean="0">
                <a:latin typeface="+mj-lt"/>
              </a:rPr>
              <a:t>Mandatory e-filing, with exceptions</a:t>
            </a:r>
          </a:p>
          <a:p>
            <a:r>
              <a:rPr lang="en-US" sz="3200" dirty="0" smtClean="0">
                <a:latin typeface="+mj-lt"/>
              </a:rPr>
              <a:t>Training </a:t>
            </a:r>
            <a:r>
              <a:rPr lang="en-US" sz="3200" dirty="0" smtClean="0">
                <a:latin typeface="+mj-lt"/>
              </a:rPr>
              <a:t>resources:</a:t>
            </a:r>
          </a:p>
          <a:p>
            <a:pPr lvl="1"/>
            <a:r>
              <a:rPr lang="en-US" sz="2000" dirty="0" smtClean="0">
                <a:latin typeface="+mj-lt"/>
                <a:hlinkClick r:id="rId3"/>
              </a:rPr>
              <a:t>http://ags.hawaii.gov/campaign/cc/candidate-filing-system</a:t>
            </a:r>
            <a:endParaRPr lang="en-US" sz="2000" dirty="0" smtClean="0">
              <a:latin typeface="+mj-lt"/>
            </a:endParaRPr>
          </a:p>
          <a:p>
            <a:endParaRPr lang="en-US" dirty="0" smtClean="0">
              <a:latin typeface="+mj-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20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66800"/>
          </a:xfrm>
        </p:spPr>
        <p:txBody>
          <a:bodyPr/>
          <a:lstStyle/>
          <a:p>
            <a:r>
              <a:rPr lang="en-US" dirty="0" smtClean="0"/>
              <a:t>Section 14 of Act 1280 of 2015:</a:t>
            </a:r>
          </a:p>
        </p:txBody>
      </p:sp>
      <p:sp>
        <p:nvSpPr>
          <p:cNvPr id="3" name="Content Placeholder 2"/>
          <p:cNvSpPr>
            <a:spLocks noGrp="1"/>
          </p:cNvSpPr>
          <p:nvPr>
            <p:ph idx="1"/>
          </p:nvPr>
        </p:nvSpPr>
        <p:spPr>
          <a:xfrm>
            <a:off x="457200" y="1295400"/>
            <a:ext cx="8229600" cy="5279136"/>
          </a:xfrm>
        </p:spPr>
        <p:txBody>
          <a:bodyPr>
            <a:normAutofit lnSpcReduction="10000"/>
          </a:bodyPr>
          <a:lstStyle/>
          <a:p>
            <a:pPr>
              <a:buNone/>
            </a:pPr>
            <a:r>
              <a:rPr lang="en-US" sz="2400" dirty="0" smtClean="0">
                <a:latin typeface="+mj-lt"/>
              </a:rPr>
              <a:t>(c) The study shall include without limitation:</a:t>
            </a:r>
          </a:p>
          <a:p>
            <a:pPr>
              <a:buNone/>
            </a:pPr>
            <a:r>
              <a:rPr lang="en-US" sz="2400" dirty="0" smtClean="0">
                <a:latin typeface="+mj-lt"/>
              </a:rPr>
              <a:t> </a:t>
            </a:r>
            <a:r>
              <a:rPr lang="en-US" sz="2400" b="1" dirty="0" smtClean="0">
                <a:latin typeface="+mj-lt"/>
              </a:rPr>
              <a:t>	</a:t>
            </a:r>
            <a:r>
              <a:rPr lang="en-US" sz="2400" dirty="0" smtClean="0">
                <a:latin typeface="+mj-lt"/>
              </a:rPr>
              <a:t>(1) Review of pertinent electronic filing systems utilized by other states;</a:t>
            </a:r>
          </a:p>
          <a:p>
            <a:pPr>
              <a:buNone/>
            </a:pPr>
            <a:r>
              <a:rPr lang="en-US" sz="2400" dirty="0" smtClean="0">
                <a:latin typeface="+mj-lt"/>
              </a:rPr>
              <a:t>	(2) A demonstration of electronic filing software systems by competent vendors in the field;</a:t>
            </a:r>
          </a:p>
          <a:p>
            <a:pPr>
              <a:buNone/>
            </a:pPr>
            <a:r>
              <a:rPr lang="en-US" sz="2400" dirty="0" smtClean="0">
                <a:latin typeface="+mj-lt"/>
              </a:rPr>
              <a:t>	</a:t>
            </a:r>
            <a:r>
              <a:rPr lang="en-US" sz="2400" b="1" dirty="0" smtClean="0">
                <a:latin typeface="+mj-lt"/>
              </a:rPr>
              <a:t>(3) An evaluation of features that facilitate public access to electronically filed reports and statements and the searching of data contained therein;</a:t>
            </a:r>
          </a:p>
          <a:p>
            <a:pPr>
              <a:buNone/>
            </a:pPr>
            <a:r>
              <a:rPr lang="en-US" sz="2400" b="1" dirty="0" smtClean="0">
                <a:latin typeface="+mj-lt"/>
              </a:rPr>
              <a:t>	(4) An evaluation of programs that train public officials in the use of electronic filing systems;</a:t>
            </a:r>
          </a:p>
          <a:p>
            <a:pPr>
              <a:buNone/>
            </a:pPr>
            <a:r>
              <a:rPr lang="en-US" sz="2400" dirty="0" smtClean="0">
                <a:latin typeface="+mj-lt"/>
              </a:rPr>
              <a:t>	(5) An analysis of the costs to purchase, install, and test electronic filing systems; and</a:t>
            </a:r>
          </a:p>
          <a:p>
            <a:pPr>
              <a:buNone/>
            </a:pPr>
            <a:r>
              <a:rPr lang="en-US" sz="2400" dirty="0" smtClean="0">
                <a:latin typeface="+mj-lt"/>
              </a:rPr>
              <a:t>	(6) Appropriate timelines for the implementation of electronic filing systems.</a:t>
            </a:r>
          </a:p>
          <a:p>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3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3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3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3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3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3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3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1066800"/>
          </a:xfrm>
        </p:spPr>
        <p:txBody>
          <a:bodyPr>
            <a:normAutofit/>
          </a:bodyPr>
          <a:lstStyle/>
          <a:p>
            <a:pPr algn="ctr"/>
            <a:r>
              <a:rPr lang="en-US" sz="3200" dirty="0" smtClean="0"/>
              <a:t>E-Filing Benefits for Candidates</a:t>
            </a:r>
            <a:endParaRPr lang="en-US" sz="3200" dirty="0"/>
          </a:p>
        </p:txBody>
      </p:sp>
      <p:sp>
        <p:nvSpPr>
          <p:cNvPr id="3" name="Content Placeholder 2"/>
          <p:cNvSpPr>
            <a:spLocks noGrp="1"/>
          </p:cNvSpPr>
          <p:nvPr>
            <p:ph idx="1"/>
          </p:nvPr>
        </p:nvSpPr>
        <p:spPr>
          <a:xfrm>
            <a:off x="457200" y="1676400"/>
            <a:ext cx="8229600" cy="4898136"/>
          </a:xfrm>
        </p:spPr>
        <p:txBody>
          <a:bodyPr>
            <a:normAutofit/>
          </a:bodyPr>
          <a:lstStyle/>
          <a:p>
            <a:pPr>
              <a:buFont typeface="Arial" pitchFamily="34" charset="0"/>
              <a:buChar char="•"/>
            </a:pPr>
            <a:r>
              <a:rPr lang="en-US" b="1" dirty="0" smtClean="0">
                <a:latin typeface="+mj-lt"/>
              </a:rPr>
              <a:t>Intuitive </a:t>
            </a:r>
            <a:r>
              <a:rPr lang="en-US" b="1" dirty="0" smtClean="0">
                <a:latin typeface="+mj-lt"/>
              </a:rPr>
              <a:t>user </a:t>
            </a:r>
            <a:r>
              <a:rPr lang="en-US" b="1" dirty="0" smtClean="0">
                <a:latin typeface="+mj-lt"/>
              </a:rPr>
              <a:t>interface</a:t>
            </a:r>
            <a:endParaRPr lang="en-US" dirty="0" smtClean="0">
              <a:latin typeface="+mj-lt"/>
            </a:endParaRPr>
          </a:p>
          <a:p>
            <a:pPr>
              <a:buFont typeface="Arial" pitchFamily="34" charset="0"/>
              <a:buChar char="•"/>
            </a:pPr>
            <a:r>
              <a:rPr lang="en-US" b="1" dirty="0" smtClean="0">
                <a:latin typeface="+mj-lt"/>
              </a:rPr>
              <a:t>Alerts</a:t>
            </a:r>
            <a:r>
              <a:rPr lang="en-US" dirty="0" smtClean="0">
                <a:latin typeface="+mj-lt"/>
              </a:rPr>
              <a:t> candidates about data input errors</a:t>
            </a:r>
          </a:p>
          <a:p>
            <a:pPr>
              <a:buFont typeface="Arial" pitchFamily="34" charset="0"/>
              <a:buChar char="•"/>
            </a:pPr>
            <a:r>
              <a:rPr lang="en-US" b="1" dirty="0" smtClean="0">
                <a:latin typeface="+mj-lt"/>
              </a:rPr>
              <a:t>Email reminders </a:t>
            </a:r>
            <a:r>
              <a:rPr lang="en-US" dirty="0" smtClean="0">
                <a:latin typeface="+mj-lt"/>
              </a:rPr>
              <a:t>about </a:t>
            </a:r>
            <a:r>
              <a:rPr lang="en-US" dirty="0" smtClean="0">
                <a:latin typeface="+mj-lt"/>
              </a:rPr>
              <a:t>deadlines &amp; requirements</a:t>
            </a:r>
            <a:endParaRPr lang="en-US" dirty="0" smtClean="0">
              <a:latin typeface="+mj-lt"/>
            </a:endParaRPr>
          </a:p>
          <a:p>
            <a:pPr>
              <a:buFont typeface="Arial" pitchFamily="34" charset="0"/>
              <a:buChar char="•"/>
            </a:pPr>
            <a:r>
              <a:rPr lang="en-US" b="1" dirty="0" smtClean="0">
                <a:latin typeface="+mj-lt"/>
              </a:rPr>
              <a:t>Comprehensive training </a:t>
            </a:r>
            <a:r>
              <a:rPr lang="en-US" dirty="0" smtClean="0">
                <a:latin typeface="+mj-lt"/>
              </a:rPr>
              <a:t>in person or online</a:t>
            </a:r>
          </a:p>
          <a:p>
            <a:pPr>
              <a:buFont typeface="Arial" pitchFamily="34" charset="0"/>
              <a:buChar char="•"/>
            </a:pPr>
            <a:r>
              <a:rPr lang="en-US" b="1" dirty="0" smtClean="0">
                <a:latin typeface="+mj-lt"/>
              </a:rPr>
              <a:t>Adequate tech support</a:t>
            </a:r>
          </a:p>
          <a:p>
            <a:pPr>
              <a:buFont typeface="Arial" pitchFamily="34" charset="0"/>
              <a:buChar char="•"/>
            </a:pPr>
            <a:r>
              <a:rPr lang="en-US" b="1" dirty="0" smtClean="0">
                <a:latin typeface="+mj-lt"/>
              </a:rPr>
              <a:t>Coordination</a:t>
            </a:r>
            <a:r>
              <a:rPr lang="en-US" dirty="0" smtClean="0">
                <a:latin typeface="+mj-lt"/>
              </a:rPr>
              <a:t> between </a:t>
            </a:r>
            <a:r>
              <a:rPr lang="en-US" dirty="0" smtClean="0">
                <a:latin typeface="+mj-lt"/>
              </a:rPr>
              <a:t>Secretary </a:t>
            </a:r>
            <a:r>
              <a:rPr lang="en-US" dirty="0" smtClean="0">
                <a:latin typeface="+mj-lt"/>
              </a:rPr>
              <a:t>of State, ethics commission, </a:t>
            </a:r>
            <a:r>
              <a:rPr lang="en-US" dirty="0" smtClean="0">
                <a:latin typeface="+mj-lt"/>
              </a:rPr>
              <a:t>and other relevant agencies</a:t>
            </a:r>
            <a:endParaRPr lang="en-US" dirty="0" smtClean="0">
              <a:latin typeface="+mj-lt"/>
            </a:endParaRPr>
          </a:p>
          <a:p>
            <a:pPr lvl="1">
              <a:buNone/>
            </a:pPr>
            <a:endParaRPr lang="en-US" dirty="0" smtClean="0">
              <a:latin typeface="+mj-lt"/>
            </a:endParaRPr>
          </a:p>
          <a:p>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3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3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3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3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3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3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1066800"/>
          </a:xfrm>
        </p:spPr>
        <p:txBody>
          <a:bodyPr>
            <a:normAutofit/>
          </a:bodyPr>
          <a:lstStyle/>
          <a:p>
            <a:pPr algn="ctr"/>
            <a:r>
              <a:rPr lang="en-US" sz="3200" dirty="0" smtClean="0"/>
              <a:t>E-Filing Benefits for General Public</a:t>
            </a:r>
            <a:endParaRPr lang="en-US" sz="3200" dirty="0"/>
          </a:p>
        </p:txBody>
      </p:sp>
      <p:sp>
        <p:nvSpPr>
          <p:cNvPr id="3" name="Content Placeholder 2"/>
          <p:cNvSpPr>
            <a:spLocks noGrp="1"/>
          </p:cNvSpPr>
          <p:nvPr>
            <p:ph idx="1"/>
          </p:nvPr>
        </p:nvSpPr>
        <p:spPr>
          <a:xfrm>
            <a:off x="457200" y="1676400"/>
            <a:ext cx="8458200" cy="4898136"/>
          </a:xfrm>
        </p:spPr>
        <p:txBody>
          <a:bodyPr>
            <a:normAutofit/>
          </a:bodyPr>
          <a:lstStyle/>
          <a:p>
            <a:pPr>
              <a:buFont typeface="Arial" pitchFamily="34" charset="0"/>
              <a:buChar char="•"/>
            </a:pPr>
            <a:r>
              <a:rPr lang="en-US" sz="3400" b="1" dirty="0" smtClean="0">
                <a:latin typeface="+mj-lt"/>
              </a:rPr>
              <a:t>Increased transparency</a:t>
            </a:r>
          </a:p>
          <a:p>
            <a:pPr>
              <a:buFont typeface="Arial" pitchFamily="34" charset="0"/>
              <a:buChar char="•"/>
            </a:pPr>
            <a:r>
              <a:rPr lang="en-US" sz="3400" b="1" dirty="0" smtClean="0">
                <a:latin typeface="+mj-lt"/>
              </a:rPr>
              <a:t>Searchable</a:t>
            </a:r>
            <a:r>
              <a:rPr lang="en-US" sz="3400" dirty="0" smtClean="0">
                <a:latin typeface="+mj-lt"/>
              </a:rPr>
              <a:t> </a:t>
            </a:r>
            <a:r>
              <a:rPr lang="en-US" sz="3400" dirty="0" smtClean="0">
                <a:latin typeface="+mj-lt"/>
              </a:rPr>
              <a:t>by candidate, expenditures, contributions, </a:t>
            </a:r>
            <a:r>
              <a:rPr lang="en-US" sz="3400" dirty="0" smtClean="0">
                <a:latin typeface="+mj-lt"/>
              </a:rPr>
              <a:t>or </a:t>
            </a:r>
            <a:r>
              <a:rPr lang="en-US" sz="3400" dirty="0" smtClean="0">
                <a:latin typeface="+mj-lt"/>
              </a:rPr>
              <a:t>PACs. </a:t>
            </a:r>
          </a:p>
          <a:p>
            <a:pPr>
              <a:buFont typeface="Arial" pitchFamily="34" charset="0"/>
              <a:buChar char="•"/>
            </a:pPr>
            <a:r>
              <a:rPr lang="en-US" sz="3400" b="1" dirty="0" smtClean="0">
                <a:latin typeface="+mj-lt"/>
              </a:rPr>
              <a:t>Downloadable</a:t>
            </a:r>
            <a:r>
              <a:rPr lang="en-US" sz="3400" dirty="0" smtClean="0">
                <a:latin typeface="+mj-lt"/>
              </a:rPr>
              <a:t> </a:t>
            </a:r>
            <a:r>
              <a:rPr lang="en-US" sz="3400" dirty="0" smtClean="0">
                <a:latin typeface="+mj-lt"/>
              </a:rPr>
              <a:t>as </a:t>
            </a:r>
            <a:r>
              <a:rPr lang="en-US" sz="3400" dirty="0" smtClean="0">
                <a:latin typeface="+mj-lt"/>
              </a:rPr>
              <a:t>CSV/ spreadsheet</a:t>
            </a:r>
            <a:r>
              <a:rPr lang="en-US" sz="3400" dirty="0" smtClean="0">
                <a:latin typeface="+mj-lt"/>
              </a:rPr>
              <a:t>.</a:t>
            </a:r>
          </a:p>
          <a:p>
            <a:pPr>
              <a:buFont typeface="Arial" pitchFamily="34" charset="0"/>
              <a:buChar char="•"/>
            </a:pPr>
            <a:r>
              <a:rPr lang="en-US" sz="3400" b="1" dirty="0" smtClean="0">
                <a:latin typeface="+mj-lt"/>
              </a:rPr>
              <a:t>Custom </a:t>
            </a:r>
            <a:r>
              <a:rPr lang="en-US" sz="3400" b="1" dirty="0" smtClean="0">
                <a:latin typeface="+mj-lt"/>
              </a:rPr>
              <a:t>reports </a:t>
            </a:r>
            <a:r>
              <a:rPr lang="en-US" sz="3400" dirty="0" smtClean="0">
                <a:latin typeface="+mj-lt"/>
              </a:rPr>
              <a:t>by </a:t>
            </a:r>
            <a:r>
              <a:rPr lang="en-US" sz="3400" dirty="0" smtClean="0">
                <a:latin typeface="+mj-lt"/>
              </a:rPr>
              <a:t>localities, years, </a:t>
            </a:r>
            <a:r>
              <a:rPr lang="en-US" sz="3400" dirty="0" smtClean="0">
                <a:latin typeface="+mj-lt"/>
              </a:rPr>
              <a:t>etc.</a:t>
            </a:r>
          </a:p>
          <a:p>
            <a:pPr lvl="1"/>
            <a:endParaRPr lang="en-US" dirty="0" smtClean="0">
              <a:latin typeface="+mj-lt"/>
            </a:endParaRPr>
          </a:p>
          <a:p>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3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3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3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3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1066800"/>
          </a:xfrm>
        </p:spPr>
        <p:txBody>
          <a:bodyPr>
            <a:normAutofit/>
          </a:bodyPr>
          <a:lstStyle/>
          <a:p>
            <a:pPr algn="ctr"/>
            <a:r>
              <a:rPr lang="en-US" dirty="0" smtClean="0"/>
              <a:t>States with Robust E-Filing Systems</a:t>
            </a:r>
            <a:endParaRPr lang="en-US" dirty="0"/>
          </a:p>
        </p:txBody>
      </p:sp>
      <p:sp>
        <p:nvSpPr>
          <p:cNvPr id="3" name="Content Placeholder 2"/>
          <p:cNvSpPr>
            <a:spLocks noGrp="1"/>
          </p:cNvSpPr>
          <p:nvPr>
            <p:ph idx="1"/>
          </p:nvPr>
        </p:nvSpPr>
        <p:spPr>
          <a:xfrm>
            <a:off x="457200" y="1676400"/>
            <a:ext cx="8229600" cy="4898136"/>
          </a:xfrm>
        </p:spPr>
        <p:txBody>
          <a:bodyPr>
            <a:normAutofit/>
          </a:bodyPr>
          <a:lstStyle/>
          <a:p>
            <a:pPr>
              <a:buNone/>
            </a:pPr>
            <a:endParaRPr lang="en-US" dirty="0" smtClean="0">
              <a:latin typeface="+mj-lt"/>
            </a:endParaRPr>
          </a:p>
        </p:txBody>
      </p:sp>
      <p:graphicFrame>
        <p:nvGraphicFramePr>
          <p:cNvPr id="4" name="Table 3"/>
          <p:cNvGraphicFramePr>
            <a:graphicFrameLocks noGrp="1"/>
          </p:cNvGraphicFramePr>
          <p:nvPr/>
        </p:nvGraphicFramePr>
        <p:xfrm>
          <a:off x="1524000" y="2514600"/>
          <a:ext cx="6172200" cy="2651760"/>
        </p:xfrm>
        <a:graphic>
          <a:graphicData uri="http://schemas.openxmlformats.org/drawingml/2006/table">
            <a:tbl>
              <a:tblPr firstRow="1" bandRow="1">
                <a:tableStyleId>{5C22544A-7EE6-4342-B048-85BDC9FD1C3A}</a:tableStyleId>
              </a:tblPr>
              <a:tblGrid>
                <a:gridCol w="3086100"/>
                <a:gridCol w="3086100"/>
              </a:tblGrid>
              <a:tr h="2514600">
                <a:tc>
                  <a:txBody>
                    <a:bodyPr/>
                    <a:lstStyle/>
                    <a:p>
                      <a:pPr algn="ctr"/>
                      <a:r>
                        <a:rPr kumimoji="0" lang="en-US" sz="2800" b="1" kern="1200" dirty="0" smtClean="0">
                          <a:solidFill>
                            <a:schemeClr val="lt1"/>
                          </a:solidFill>
                          <a:latin typeface="+mj-lt"/>
                          <a:ea typeface="+mn-ea"/>
                          <a:cs typeface="+mn-cs"/>
                        </a:rPr>
                        <a:t>Alabama</a:t>
                      </a:r>
                    </a:p>
                    <a:p>
                      <a:pPr algn="ctr"/>
                      <a:r>
                        <a:rPr kumimoji="0" lang="en-US" sz="2800" b="1" kern="1200" dirty="0" smtClean="0">
                          <a:solidFill>
                            <a:schemeClr val="lt1"/>
                          </a:solidFill>
                          <a:latin typeface="+mj-lt"/>
                          <a:ea typeface="+mn-ea"/>
                          <a:cs typeface="+mn-cs"/>
                        </a:rPr>
                        <a:t>California</a:t>
                      </a:r>
                    </a:p>
                    <a:p>
                      <a:pPr algn="ctr"/>
                      <a:r>
                        <a:rPr kumimoji="0" lang="en-US" sz="2800" b="1" kern="1200" dirty="0" smtClean="0">
                          <a:solidFill>
                            <a:schemeClr val="lt1"/>
                          </a:solidFill>
                          <a:latin typeface="+mj-lt"/>
                          <a:ea typeface="+mn-ea"/>
                          <a:cs typeface="+mn-cs"/>
                        </a:rPr>
                        <a:t>Delaware</a:t>
                      </a:r>
                    </a:p>
                    <a:p>
                      <a:pPr algn="ctr"/>
                      <a:r>
                        <a:rPr kumimoji="0" lang="en-US" sz="2800" b="1" kern="1200" dirty="0" smtClean="0">
                          <a:solidFill>
                            <a:schemeClr val="lt1"/>
                          </a:solidFill>
                          <a:latin typeface="+mj-lt"/>
                          <a:ea typeface="+mn-ea"/>
                          <a:cs typeface="+mn-cs"/>
                        </a:rPr>
                        <a:t>Hawaii</a:t>
                      </a:r>
                    </a:p>
                    <a:p>
                      <a:pPr algn="ctr"/>
                      <a:endParaRPr lang="en-US" sz="2800" dirty="0">
                        <a:latin typeface="+mj-lt"/>
                      </a:endParaRPr>
                    </a:p>
                  </a:txBody>
                  <a:tcPr/>
                </a:tc>
                <a:tc>
                  <a:txBody>
                    <a:bodyPr/>
                    <a:lstStyle/>
                    <a:p>
                      <a:pPr algn="ctr"/>
                      <a:r>
                        <a:rPr kumimoji="0" lang="en-US" sz="2800" b="1" kern="1200" dirty="0" smtClean="0">
                          <a:solidFill>
                            <a:schemeClr val="lt1"/>
                          </a:solidFill>
                          <a:latin typeface="+mj-lt"/>
                          <a:ea typeface="+mn-ea"/>
                          <a:cs typeface="+mn-cs"/>
                        </a:rPr>
                        <a:t>Iowa</a:t>
                      </a:r>
                    </a:p>
                    <a:p>
                      <a:pPr algn="ctr"/>
                      <a:r>
                        <a:rPr kumimoji="0" lang="en-US" sz="2800" b="1" kern="1200" dirty="0" smtClean="0">
                          <a:solidFill>
                            <a:schemeClr val="lt1"/>
                          </a:solidFill>
                          <a:latin typeface="+mj-lt"/>
                          <a:ea typeface="+mn-ea"/>
                          <a:cs typeface="+mn-cs"/>
                        </a:rPr>
                        <a:t>Maryland</a:t>
                      </a:r>
                    </a:p>
                    <a:p>
                      <a:pPr algn="ctr"/>
                      <a:r>
                        <a:rPr kumimoji="0" lang="en-US" sz="2800" b="1" kern="1200" dirty="0" smtClean="0">
                          <a:solidFill>
                            <a:schemeClr val="lt1"/>
                          </a:solidFill>
                          <a:latin typeface="+mj-lt"/>
                          <a:ea typeface="+mn-ea"/>
                          <a:cs typeface="+mn-cs"/>
                        </a:rPr>
                        <a:t>North Dakota</a:t>
                      </a:r>
                    </a:p>
                    <a:p>
                      <a:pPr algn="ctr"/>
                      <a:r>
                        <a:rPr kumimoji="0" lang="en-US" sz="2800" b="1" kern="1200" dirty="0" smtClean="0">
                          <a:solidFill>
                            <a:schemeClr val="lt1"/>
                          </a:solidFill>
                          <a:latin typeface="+mj-lt"/>
                          <a:ea typeface="+mn-ea"/>
                          <a:cs typeface="+mn-cs"/>
                        </a:rPr>
                        <a:t>Ohio</a:t>
                      </a:r>
                    </a:p>
                    <a:p>
                      <a:pPr algn="ctr"/>
                      <a:r>
                        <a:rPr kumimoji="0" lang="en-US" sz="2800" b="1" kern="1200" dirty="0" smtClean="0">
                          <a:solidFill>
                            <a:schemeClr val="lt1"/>
                          </a:solidFill>
                          <a:latin typeface="+mj-lt"/>
                          <a:ea typeface="+mn-ea"/>
                          <a:cs typeface="+mn-cs"/>
                        </a:rPr>
                        <a:t>Tennessee</a:t>
                      </a:r>
                    </a:p>
                    <a:p>
                      <a:pPr algn="ctr"/>
                      <a:endParaRPr lang="en-US" sz="2800" dirty="0">
                        <a:latin typeface="+mj-lt"/>
                      </a:endParaRPr>
                    </a:p>
                  </a:txBody>
                  <a:tcPr/>
                </a:tc>
              </a:tr>
            </a:tbl>
          </a:graphicData>
        </a:graphic>
      </p:graphicFrame>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1066800"/>
          </a:xfrm>
        </p:spPr>
        <p:txBody>
          <a:bodyPr>
            <a:normAutofit/>
          </a:bodyPr>
          <a:lstStyle/>
          <a:p>
            <a:pPr algn="ctr"/>
            <a:r>
              <a:rPr lang="en-US" sz="3200" dirty="0" smtClean="0"/>
              <a:t>E-Filing Systems in </a:t>
            </a:r>
            <a:r>
              <a:rPr lang="en-US" sz="3200" dirty="0" smtClean="0"/>
              <a:t>a Sample of 4 States</a:t>
            </a:r>
            <a:endParaRPr lang="en-US" sz="3200" dirty="0"/>
          </a:p>
        </p:txBody>
      </p:sp>
      <p:sp>
        <p:nvSpPr>
          <p:cNvPr id="3" name="Content Placeholder 2"/>
          <p:cNvSpPr>
            <a:spLocks noGrp="1"/>
          </p:cNvSpPr>
          <p:nvPr>
            <p:ph idx="1"/>
          </p:nvPr>
        </p:nvSpPr>
        <p:spPr>
          <a:xfrm>
            <a:off x="457200" y="1676400"/>
            <a:ext cx="8229600" cy="4898136"/>
          </a:xfrm>
        </p:spPr>
        <p:txBody>
          <a:bodyPr>
            <a:normAutofit/>
          </a:bodyPr>
          <a:lstStyle/>
          <a:p>
            <a:pPr marL="624078" indent="-514350">
              <a:buAutoNum type="arabicPeriod"/>
            </a:pPr>
            <a:r>
              <a:rPr lang="en-US" sz="4800" dirty="0" smtClean="0">
                <a:latin typeface="+mj-lt"/>
              </a:rPr>
              <a:t>Tennessee</a:t>
            </a:r>
          </a:p>
          <a:p>
            <a:pPr marL="624078" indent="-514350">
              <a:buAutoNum type="arabicPeriod"/>
            </a:pPr>
            <a:r>
              <a:rPr lang="en-US" sz="4800" dirty="0" smtClean="0">
                <a:latin typeface="+mj-lt"/>
              </a:rPr>
              <a:t>Alabama</a:t>
            </a:r>
          </a:p>
          <a:p>
            <a:pPr marL="624078" indent="-514350">
              <a:buAutoNum type="arabicPeriod"/>
            </a:pPr>
            <a:r>
              <a:rPr lang="en-US" sz="4800" dirty="0" smtClean="0">
                <a:latin typeface="+mj-lt"/>
              </a:rPr>
              <a:t>California</a:t>
            </a:r>
            <a:endParaRPr lang="en-US" sz="4800" dirty="0" smtClean="0">
              <a:latin typeface="+mj-lt"/>
            </a:endParaRPr>
          </a:p>
          <a:p>
            <a:pPr marL="624078" indent="-514350">
              <a:buAutoNum type="arabicPeriod"/>
            </a:pPr>
            <a:r>
              <a:rPr lang="en-US" sz="4800" dirty="0" smtClean="0">
                <a:latin typeface="+mj-lt"/>
              </a:rPr>
              <a:t>Hawaii</a:t>
            </a:r>
            <a:endParaRPr lang="en-US" sz="4800" dirty="0" smtClean="0">
              <a:latin typeface="+mj-lt"/>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1066800"/>
          </a:xfrm>
        </p:spPr>
        <p:txBody>
          <a:bodyPr>
            <a:normAutofit/>
          </a:bodyPr>
          <a:lstStyle/>
          <a:p>
            <a:pPr algn="ctr"/>
            <a:r>
              <a:rPr lang="en-US" dirty="0" smtClean="0"/>
              <a:t>Tennessee</a:t>
            </a:r>
            <a:endParaRPr lang="en-US" dirty="0"/>
          </a:p>
        </p:txBody>
      </p:sp>
      <p:sp>
        <p:nvSpPr>
          <p:cNvPr id="3" name="Content Placeholder 2"/>
          <p:cNvSpPr>
            <a:spLocks noGrp="1"/>
          </p:cNvSpPr>
          <p:nvPr>
            <p:ph idx="1"/>
          </p:nvPr>
        </p:nvSpPr>
        <p:spPr>
          <a:xfrm>
            <a:off x="457200" y="1676400"/>
            <a:ext cx="8229600" cy="4898136"/>
          </a:xfrm>
        </p:spPr>
        <p:txBody>
          <a:bodyPr>
            <a:normAutofit/>
          </a:bodyPr>
          <a:lstStyle/>
          <a:p>
            <a:r>
              <a:rPr lang="en-US" sz="3600" dirty="0" smtClean="0">
                <a:latin typeface="+mj-lt"/>
              </a:rPr>
              <a:t>Tennessee </a:t>
            </a:r>
            <a:r>
              <a:rPr lang="en-US" sz="3600" dirty="0" smtClean="0">
                <a:latin typeface="+mj-lt"/>
              </a:rPr>
              <a:t>Registry of Election </a:t>
            </a:r>
            <a:r>
              <a:rPr lang="en-US" sz="3600" dirty="0" smtClean="0">
                <a:latin typeface="+mj-lt"/>
              </a:rPr>
              <a:t>Finance, </a:t>
            </a:r>
            <a:r>
              <a:rPr lang="en-US" sz="3600" dirty="0" smtClean="0">
                <a:latin typeface="+mj-lt"/>
              </a:rPr>
              <a:t>Bureau of Ethics and Campaign </a:t>
            </a:r>
            <a:r>
              <a:rPr lang="en-US" sz="3600" dirty="0" smtClean="0">
                <a:latin typeface="+mj-lt"/>
              </a:rPr>
              <a:t>Finance: </a:t>
            </a:r>
            <a:r>
              <a:rPr lang="en-US" sz="2000" dirty="0" smtClean="0">
                <a:latin typeface="+mj-lt"/>
                <a:hlinkClick r:id="rId3"/>
              </a:rPr>
              <a:t>https://apps.tn.gov/tncamp</a:t>
            </a:r>
            <a:endParaRPr lang="en-US" sz="2000" dirty="0" smtClean="0">
              <a:latin typeface="+mj-lt"/>
            </a:endParaRPr>
          </a:p>
          <a:p>
            <a:r>
              <a:rPr lang="en-US" sz="3600" dirty="0" smtClean="0">
                <a:latin typeface="+mj-lt"/>
              </a:rPr>
              <a:t>Mandatory e-filing for candidates who have raised/spent more than $1,000; all others may file an "In-Kind" statement.</a:t>
            </a:r>
            <a:endParaRPr lang="en-US" sz="3600" dirty="0" smtClean="0">
              <a:latin typeface="+mj-lt"/>
            </a:endParaRPr>
          </a:p>
          <a:p>
            <a:pPr lvl="1"/>
            <a:endParaRPr lang="en-US" dirty="0" smtClean="0">
              <a:latin typeface="+mj-lt"/>
            </a:endParaRPr>
          </a:p>
          <a:p>
            <a:endParaRPr lang="en-US" dirty="0" smtClean="0"/>
          </a:p>
          <a:p>
            <a:endParaRPr lang="en-US" dirty="0" smtClean="0"/>
          </a:p>
          <a:p>
            <a:pPr>
              <a:buNone/>
            </a:pPr>
            <a:endParaRPr lang="en-US" dirty="0" smtClean="0">
              <a:latin typeface="+mj-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1066800"/>
          </a:xfrm>
        </p:spPr>
        <p:txBody>
          <a:bodyPr>
            <a:normAutofit/>
          </a:bodyPr>
          <a:lstStyle/>
          <a:p>
            <a:pPr algn="ctr"/>
            <a:r>
              <a:rPr lang="en-US" dirty="0" smtClean="0"/>
              <a:t>Alabama</a:t>
            </a:r>
            <a:endParaRPr lang="en-US" dirty="0"/>
          </a:p>
        </p:txBody>
      </p:sp>
      <p:sp>
        <p:nvSpPr>
          <p:cNvPr id="3" name="Content Placeholder 2"/>
          <p:cNvSpPr>
            <a:spLocks noGrp="1"/>
          </p:cNvSpPr>
          <p:nvPr>
            <p:ph idx="1"/>
          </p:nvPr>
        </p:nvSpPr>
        <p:spPr>
          <a:xfrm>
            <a:off x="457200" y="1676400"/>
            <a:ext cx="8229600" cy="4898136"/>
          </a:xfrm>
        </p:spPr>
        <p:txBody>
          <a:bodyPr>
            <a:normAutofit/>
          </a:bodyPr>
          <a:lstStyle/>
          <a:p>
            <a:r>
              <a:rPr lang="en-US" sz="3600" dirty="0" smtClean="0">
                <a:latin typeface="+mj-lt"/>
              </a:rPr>
              <a:t>Alabama Secretary of State: </a:t>
            </a:r>
            <a:r>
              <a:rPr lang="en-US" sz="2000" dirty="0" smtClean="0">
                <a:latin typeface="+mj-lt"/>
                <a:hlinkClick r:id="rId3"/>
              </a:rPr>
              <a:t>http</a:t>
            </a:r>
            <a:r>
              <a:rPr lang="en-US" sz="2000" dirty="0" smtClean="0">
                <a:latin typeface="+mj-lt"/>
                <a:hlinkClick r:id="rId3"/>
              </a:rPr>
              <a:t>://</a:t>
            </a:r>
            <a:r>
              <a:rPr lang="en-US" sz="2000" dirty="0" smtClean="0">
                <a:latin typeface="+mj-lt"/>
                <a:hlinkClick r:id="rId3"/>
              </a:rPr>
              <a:t>fcpa.alabamavotes.gov/PublicSite/Homepage.aspx</a:t>
            </a:r>
            <a:endParaRPr lang="en-US" sz="2000" dirty="0" smtClean="0">
              <a:latin typeface="+mj-lt"/>
            </a:endParaRPr>
          </a:p>
          <a:p>
            <a:r>
              <a:rPr lang="en-US" sz="3600" dirty="0" smtClean="0">
                <a:latin typeface="+mj-lt"/>
              </a:rPr>
              <a:t>Mandatory e-filing (with some exceptions)</a:t>
            </a:r>
          </a:p>
          <a:p>
            <a:endParaRPr lang="en-US" dirty="0" smtClean="0"/>
          </a:p>
          <a:p>
            <a:endParaRPr lang="en-US" dirty="0" smtClean="0"/>
          </a:p>
          <a:p>
            <a:pPr>
              <a:buNone/>
            </a:pPr>
            <a:endParaRPr lang="en-US" dirty="0" smtClean="0">
              <a:latin typeface="+mj-lt"/>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1066800"/>
          </a:xfrm>
        </p:spPr>
        <p:txBody>
          <a:bodyPr>
            <a:normAutofit/>
          </a:bodyPr>
          <a:lstStyle/>
          <a:p>
            <a:pPr algn="ctr"/>
            <a:r>
              <a:rPr lang="en-US" dirty="0" smtClean="0"/>
              <a:t>California</a:t>
            </a:r>
            <a:endParaRPr lang="en-US" dirty="0"/>
          </a:p>
        </p:txBody>
      </p:sp>
      <p:sp>
        <p:nvSpPr>
          <p:cNvPr id="3" name="Content Placeholder 2"/>
          <p:cNvSpPr>
            <a:spLocks noGrp="1"/>
          </p:cNvSpPr>
          <p:nvPr>
            <p:ph idx="1"/>
          </p:nvPr>
        </p:nvSpPr>
        <p:spPr>
          <a:xfrm>
            <a:off x="457200" y="1676400"/>
            <a:ext cx="8229600" cy="4898136"/>
          </a:xfrm>
        </p:spPr>
        <p:txBody>
          <a:bodyPr>
            <a:normAutofit/>
          </a:bodyPr>
          <a:lstStyle/>
          <a:p>
            <a:endParaRPr lang="en-US" dirty="0" smtClean="0"/>
          </a:p>
          <a:p>
            <a:endParaRPr lang="en-US" dirty="0" smtClean="0"/>
          </a:p>
          <a:p>
            <a:pPr>
              <a:buNone/>
            </a:pPr>
            <a:endParaRPr lang="en-US" dirty="0" smtClean="0">
              <a:latin typeface="+mj-lt"/>
            </a:endParaRPr>
          </a:p>
        </p:txBody>
      </p:sp>
      <p:sp>
        <p:nvSpPr>
          <p:cNvPr id="5" name="Content Placeholder 2"/>
          <p:cNvSpPr txBox="1">
            <a:spLocks/>
          </p:cNvSpPr>
          <p:nvPr/>
        </p:nvSpPr>
        <p:spPr>
          <a:xfrm>
            <a:off x="609600" y="1828800"/>
            <a:ext cx="8229600" cy="4898136"/>
          </a:xfrm>
          <a:prstGeom prst="rect">
            <a:avLst/>
          </a:prstGeom>
        </p:spPr>
        <p:txBody>
          <a:bodyPr vert="horz">
            <a:normAutofit/>
          </a:bodyPr>
          <a:lstStyle/>
          <a:p>
            <a:pPr marL="365760" indent="-256032">
              <a:spcBef>
                <a:spcPts val="300"/>
              </a:spcBef>
              <a:buClr>
                <a:schemeClr val="accent3"/>
              </a:buClr>
              <a:buFont typeface="Georgia"/>
              <a:buChar char="•"/>
            </a:pPr>
            <a:r>
              <a:rPr lang="en-US" sz="2800" dirty="0" smtClean="0">
                <a:latin typeface="+mj-lt"/>
              </a:rPr>
              <a:t>California Secretary of State’s Office:</a:t>
            </a:r>
          </a:p>
          <a:p>
            <a:pPr marL="822960" lvl="1" indent="-256032">
              <a:spcBef>
                <a:spcPts val="300"/>
              </a:spcBef>
              <a:buClr>
                <a:schemeClr val="accent3"/>
              </a:buClr>
              <a:buFont typeface="Georgia"/>
              <a:buChar char="•"/>
            </a:pPr>
            <a:r>
              <a:rPr lang="en-US" sz="2000" dirty="0" smtClean="0">
                <a:latin typeface="+mj-lt"/>
                <a:hlinkClick r:id="rId3"/>
              </a:rPr>
              <a:t>http://www.sos.ca.gov/campaign-lobbying/electronic-filing-information</a:t>
            </a:r>
            <a:endParaRPr lang="en-US" sz="2000" dirty="0" smtClean="0">
              <a:latin typeface="+mj-lt"/>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r>
              <a:rPr kumimoji="0" lang="en-US" sz="2800" b="0" i="0" u="none" strike="noStrike" kern="1200" cap="none" spc="0" normalizeH="0" baseline="0" noProof="0" dirty="0" smtClean="0">
                <a:ln>
                  <a:noFill/>
                </a:ln>
                <a:solidFill>
                  <a:schemeClr val="tx1"/>
                </a:solidFill>
                <a:effectLst/>
                <a:uLnTx/>
                <a:uFillTx/>
                <a:latin typeface="+mj-lt"/>
                <a:ea typeface="+mn-ea"/>
                <a:cs typeface="+mn-cs"/>
              </a:rPr>
              <a:t>Mandatory e-filing, with exceptions (i.e.,</a:t>
            </a:r>
            <a:r>
              <a:rPr kumimoji="0" lang="en-US" sz="2800" b="0" i="0" u="none" strike="noStrike" kern="1200" cap="none" spc="0" normalizeH="0" noProof="0" dirty="0" smtClean="0">
                <a:ln>
                  <a:noFill/>
                </a:ln>
                <a:solidFill>
                  <a:schemeClr val="tx1"/>
                </a:solidFill>
                <a:effectLst/>
                <a:uLnTx/>
                <a:uFillTx/>
                <a:latin typeface="+mj-lt"/>
                <a:ea typeface="+mn-ea"/>
                <a:cs typeface="+mn-cs"/>
              </a:rPr>
              <a:t> for candidates who raised less than $25K)</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r>
              <a:rPr lang="en-US" sz="2800" dirty="0" smtClean="0">
                <a:latin typeface="+mj-lt"/>
              </a:rPr>
              <a:t>Can use free Cal-Access system or own vendor</a:t>
            </a:r>
            <a:endParaRPr kumimoji="0" lang="en-US" sz="2800" b="0" i="0" u="none" strike="noStrike" kern="1200" cap="none" spc="0" normalizeH="0" noProof="0" dirty="0" smtClean="0">
              <a:ln>
                <a:noFill/>
              </a:ln>
              <a:solidFill>
                <a:schemeClr val="tx1"/>
              </a:solidFill>
              <a:effectLst/>
              <a:uLnTx/>
              <a:uFillTx/>
              <a:latin typeface="+mj-lt"/>
              <a:ea typeface="+mn-ea"/>
              <a:cs typeface="+mn-cs"/>
            </a:endParaRPr>
          </a:p>
          <a:p>
            <a:pPr marL="822960" lvl="1" indent="-256032">
              <a:spcBef>
                <a:spcPts val="300"/>
              </a:spcBef>
              <a:buClr>
                <a:schemeClr val="accent3"/>
              </a:buClr>
              <a:buFont typeface="Georgia"/>
              <a:buChar char="•"/>
              <a:defRPr/>
            </a:pPr>
            <a:r>
              <a:rPr lang="en-US" sz="2000" dirty="0" smtClean="0">
                <a:latin typeface="+mj-lt"/>
                <a:hlinkClick r:id="rId4"/>
              </a:rPr>
              <a:t>http</a:t>
            </a:r>
            <a:r>
              <a:rPr lang="en-US" sz="2000" dirty="0" smtClean="0">
                <a:latin typeface="+mj-lt"/>
                <a:hlinkClick r:id="rId4"/>
              </a:rPr>
              <a:t>://</a:t>
            </a:r>
            <a:r>
              <a:rPr lang="en-US" sz="2000" dirty="0" smtClean="0">
                <a:latin typeface="+mj-lt"/>
                <a:hlinkClick r:id="rId4"/>
              </a:rPr>
              <a:t>cal-access.sos.ca.gov</a:t>
            </a:r>
            <a:endParaRPr lang="en-US" sz="2000" dirty="0" smtClean="0">
              <a:latin typeface="+mj-lt"/>
            </a:endParaRPr>
          </a:p>
          <a:p>
            <a:pPr marL="822960" lvl="1" indent="-256032">
              <a:spcBef>
                <a:spcPts val="300"/>
              </a:spcBef>
              <a:buClr>
                <a:schemeClr val="accent3"/>
              </a:buClr>
              <a:buFont typeface="Georgia"/>
              <a:buChar char="•"/>
              <a:defRPr/>
            </a:pPr>
            <a:r>
              <a:rPr kumimoji="0" lang="en-US" sz="2800" b="0" i="0" u="none" strike="noStrike" kern="1200" cap="none" spc="0" normalizeH="0" baseline="0" noProof="0" dirty="0" smtClean="0">
                <a:ln>
                  <a:noFill/>
                </a:ln>
                <a:solidFill>
                  <a:schemeClr val="tx1"/>
                </a:solidFill>
                <a:effectLst/>
                <a:uLnTx/>
                <a:uFillTx/>
                <a:latin typeface="+mj-lt"/>
                <a:ea typeface="+mn-ea"/>
                <a:cs typeface="+mn-cs"/>
              </a:rPr>
              <a:t>Caveat:</a:t>
            </a:r>
            <a:r>
              <a:rPr kumimoji="0" lang="en-US" sz="2800" b="0" i="0" u="none" strike="noStrike" kern="1200" cap="none" spc="0" normalizeH="0" noProof="0" dirty="0" smtClean="0">
                <a:ln>
                  <a:noFill/>
                </a:ln>
                <a:solidFill>
                  <a:schemeClr val="tx1"/>
                </a:solidFill>
                <a:effectLst/>
                <a:uLnTx/>
                <a:uFillTx/>
                <a:latin typeface="+mj-lt"/>
                <a:ea typeface="+mn-ea"/>
                <a:cs typeface="+mn-cs"/>
              </a:rPr>
              <a:t> </a:t>
            </a:r>
            <a:r>
              <a:rPr kumimoji="0" lang="en-US" sz="2800" b="0" i="1" u="none" strike="noStrike" kern="1200" cap="none" spc="0" normalizeH="0" noProof="0" dirty="0" smtClean="0">
                <a:ln>
                  <a:noFill/>
                </a:ln>
                <a:solidFill>
                  <a:schemeClr val="tx1"/>
                </a:solidFill>
                <a:effectLst/>
                <a:uLnTx/>
                <a:uFillTx/>
                <a:latin typeface="+mj-lt"/>
                <a:ea typeface="+mn-ea"/>
                <a:cs typeface="+mn-cs"/>
              </a:rPr>
              <a:t>“</a:t>
            </a:r>
            <a:r>
              <a:rPr lang="en-US" sz="2800" i="1" dirty="0" smtClean="0">
                <a:latin typeface="+mj-lt"/>
              </a:rPr>
              <a:t>The results provided by Power Search may be limited by the quality of the data provided by filers</a:t>
            </a:r>
            <a:r>
              <a:rPr lang="en-US" sz="2800" i="1" dirty="0" smtClean="0">
                <a:latin typeface="+mj-lt"/>
              </a:rPr>
              <a:t>.”</a:t>
            </a:r>
            <a:endParaRPr kumimoji="0" lang="en-US" sz="2800" b="0" i="1" u="none" strike="noStrike" kern="1200" cap="none" spc="0" normalizeH="0" baseline="0" noProof="0" dirty="0" smtClean="0">
              <a:ln>
                <a:noFill/>
              </a:ln>
              <a:solidFill>
                <a:schemeClr val="tx1"/>
              </a:solidFill>
              <a:effectLst/>
              <a:uLnTx/>
              <a:uFillTx/>
              <a:latin typeface="+mj-lt"/>
              <a:ea typeface="+mn-ea"/>
              <a:cs typeface="+mn-cs"/>
            </a:endParaRPr>
          </a:p>
          <a:p>
            <a:pPr marL="822960" lvl="1" indent="-256032">
              <a:spcBef>
                <a:spcPts val="300"/>
              </a:spcBef>
              <a:buClr>
                <a:schemeClr val="accent3"/>
              </a:buClr>
              <a:buFont typeface="Georgia"/>
              <a:buChar char="•"/>
            </a:pPr>
            <a:endParaRPr lang="en-US" sz="2800" dirty="0" smtClean="0">
              <a:latin typeface="+mj-lt"/>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endParaRPr kumimoji="0" lang="en-US" sz="2800" b="0" i="0" u="none" strike="noStrike" kern="1200" cap="none" spc="0" normalizeH="0" baseline="0" noProof="0" dirty="0" smtClean="0">
              <a:ln>
                <a:noFill/>
              </a:ln>
              <a:solidFill>
                <a:schemeClr val="tx1"/>
              </a:solidFill>
              <a:effectLst/>
              <a:uLnTx/>
              <a:uFillTx/>
              <a:latin typeface="+mj-lt"/>
              <a:ea typeface="+mn-ea"/>
              <a:cs typeface="+mn-cs"/>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2800" b="0" i="0" u="none" strike="noStrike" kern="1200" cap="none" spc="0" normalizeH="0" baseline="0" noProof="0" dirty="0" smtClean="0">
              <a:ln>
                <a:noFill/>
              </a:ln>
              <a:solidFill>
                <a:schemeClr val="tx1"/>
              </a:solidFill>
              <a:effectLst/>
              <a:uLnTx/>
              <a:uFillTx/>
              <a:latin typeface="+mj-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2000"/>
                                        <p:tgtEl>
                                          <p:spTgt spid="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2000"/>
                                        <p:tgtEl>
                                          <p:spTgt spid="5">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fade">
                                      <p:cBhvr>
                                        <p:cTn id="20" dur="2000"/>
                                        <p:tgtEl>
                                          <p:spTgt spid="5">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fade">
                                      <p:cBhvr>
                                        <p:cTn id="23" dur="2000"/>
                                        <p:tgtEl>
                                          <p:spTgt spid="5">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5">
                                            <p:txEl>
                                              <p:pRg st="5" end="5"/>
                                            </p:txEl>
                                          </p:spTgt>
                                        </p:tgtEl>
                                        <p:attrNameLst>
                                          <p:attrName>style.visibility</p:attrName>
                                        </p:attrNameLst>
                                      </p:cBhvr>
                                      <p:to>
                                        <p:strVal val="visible"/>
                                      </p:to>
                                    </p:set>
                                    <p:animEffect transition="in" filter="fade">
                                      <p:cBhvr>
                                        <p:cTn id="26" dur="2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2B2ED57DFC55F42BB00BB5B4AB0CA42" ma:contentTypeVersion="3" ma:contentTypeDescription="Create a new document." ma:contentTypeScope="" ma:versionID="e6ae07567a325d5b840d1ea135b70e9b">
  <xsd:schema xmlns:xsd="http://www.w3.org/2001/XMLSchema" xmlns:xs="http://www.w3.org/2001/XMLSchema" xmlns:p="http://schemas.microsoft.com/office/2006/metadata/properties" xmlns:ns2="http://schemas.microsoft.com/sharepoint/v4" xmlns:ns3="16de58f0-8742-410d-b579-165f1627d21d" targetNamespace="http://schemas.microsoft.com/office/2006/metadata/properties" ma:root="true" ma:fieldsID="ec41ebc4ede6e2456d8d9a1b6339c5cd" ns2:_="" ns3:_="">
    <xsd:import namespace="http://schemas.microsoft.com/sharepoint/v4"/>
    <xsd:import namespace="16de58f0-8742-410d-b579-165f1627d21d"/>
    <xsd:element name="properties">
      <xsd:complexType>
        <xsd:sequence>
          <xsd:element name="documentManagement">
            <xsd:complexType>
              <xsd:all>
                <xsd:element ref="ns2:IconOverla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de58f0-8742-410d-b579-165f1627d21d"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53C4C8B-2499-4523-BE88-B574426273F0}"/>
</file>

<file path=customXml/itemProps2.xml><?xml version="1.0" encoding="utf-8"?>
<ds:datastoreItem xmlns:ds="http://schemas.openxmlformats.org/officeDocument/2006/customXml" ds:itemID="{63339BEE-EC08-4850-BE64-DBB5E24B8606}"/>
</file>

<file path=customXml/itemProps3.xml><?xml version="1.0" encoding="utf-8"?>
<ds:datastoreItem xmlns:ds="http://schemas.openxmlformats.org/officeDocument/2006/customXml" ds:itemID="{6FADE836-DF6B-47BE-9E52-9179F0612933}"/>
</file>

<file path=docProps/app.xml><?xml version="1.0" encoding="utf-8"?>
<Properties xmlns="http://schemas.openxmlformats.org/officeDocument/2006/extended-properties" xmlns:vt="http://schemas.openxmlformats.org/officeDocument/2006/docPropsVTypes">
  <Template>Urban</Template>
  <TotalTime>729</TotalTime>
  <Words>1441</Words>
  <Application>Microsoft Office PowerPoint</Application>
  <PresentationFormat>On-screen Show (4:3)</PresentationFormat>
  <Paragraphs>115</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Urban</vt:lpstr>
      <vt:lpstr>Campaign Finance E-Filing Systems in Model States </vt:lpstr>
      <vt:lpstr>Section 14 of Act 1280 of 2015:</vt:lpstr>
      <vt:lpstr>E-Filing Benefits for Candidates</vt:lpstr>
      <vt:lpstr>E-Filing Benefits for General Public</vt:lpstr>
      <vt:lpstr>States with Robust E-Filing Systems</vt:lpstr>
      <vt:lpstr>E-Filing Systems in a Sample of 4 States</vt:lpstr>
      <vt:lpstr>Tennessee</vt:lpstr>
      <vt:lpstr>Alabama</vt:lpstr>
      <vt:lpstr>California</vt:lpstr>
      <vt:lpstr>Hawaii</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Ginny Blankenship</dc:creator>
  <cp:lastModifiedBy>Ginny Blankenship</cp:lastModifiedBy>
  <cp:revision>115</cp:revision>
  <dcterms:created xsi:type="dcterms:W3CDTF">2015-11-16T18:24:02Z</dcterms:created>
  <dcterms:modified xsi:type="dcterms:W3CDTF">2015-12-14T16:14:44Z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0x01010082B2ED57DFC55F42BB00BB5B4AB0CA42</vt:lpwstr>
  </property>
  <property fmtid="{D5CDD505-2E9C-101B-9397-08002B2CF9AE}" pid="3" name="TemplateUrl">
    <vt:lpwstr/>
  </property>
  <property fmtid="{D5CDD505-2E9C-101B-9397-08002B2CF9AE}" pid="4" name="Order">
    <vt:r8>2341800</vt:r8>
  </property>
  <property fmtid="{D5CDD505-2E9C-101B-9397-08002B2CF9AE}" pid="5" name="URL">
    <vt:lpwstr/>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ies>
</file>