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Default Extension="jpg" ContentType="image/jpeg"/>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7077075" cy="9383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02" y="-4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186"/>
          </a:xfrm>
          <a:prstGeom prst="rect">
            <a:avLst/>
          </a:prstGeom>
        </p:spPr>
        <p:txBody>
          <a:bodyPr vert="horz" lIns="94055" tIns="47028" rIns="94055" bIns="47028" rtlCol="0"/>
          <a:lstStyle>
            <a:lvl1pPr algn="l">
              <a:defRPr sz="1200"/>
            </a:lvl1pPr>
          </a:lstStyle>
          <a:p>
            <a:endParaRPr lang="en-US"/>
          </a:p>
        </p:txBody>
      </p:sp>
      <p:sp>
        <p:nvSpPr>
          <p:cNvPr id="3" name="Date Placeholder 2"/>
          <p:cNvSpPr>
            <a:spLocks noGrp="1"/>
          </p:cNvSpPr>
          <p:nvPr>
            <p:ph type="dt" idx="1"/>
          </p:nvPr>
        </p:nvSpPr>
        <p:spPr>
          <a:xfrm>
            <a:off x="4008705" y="0"/>
            <a:ext cx="3066733" cy="469186"/>
          </a:xfrm>
          <a:prstGeom prst="rect">
            <a:avLst/>
          </a:prstGeom>
        </p:spPr>
        <p:txBody>
          <a:bodyPr vert="horz" lIns="94055" tIns="47028" rIns="94055" bIns="47028" rtlCol="0"/>
          <a:lstStyle>
            <a:lvl1pPr algn="r">
              <a:defRPr sz="1200"/>
            </a:lvl1pPr>
          </a:lstStyle>
          <a:p>
            <a:fld id="{BA58ACBD-F197-45FB-8365-8361E6C79FD7}" type="datetimeFigureOut">
              <a:rPr lang="en-US" smtClean="0"/>
              <a:t>9/25/2012</a:t>
            </a:fld>
            <a:endParaRPr lang="en-US"/>
          </a:p>
        </p:txBody>
      </p:sp>
      <p:sp>
        <p:nvSpPr>
          <p:cNvPr id="4" name="Slide Image Placeholder 3"/>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4055" tIns="47028" rIns="94055" bIns="47028" rtlCol="0" anchor="ctr"/>
          <a:lstStyle/>
          <a:p>
            <a:endParaRPr lang="en-US"/>
          </a:p>
        </p:txBody>
      </p:sp>
      <p:sp>
        <p:nvSpPr>
          <p:cNvPr id="5" name="Notes Placeholder 4"/>
          <p:cNvSpPr>
            <a:spLocks noGrp="1"/>
          </p:cNvSpPr>
          <p:nvPr>
            <p:ph type="body" sz="quarter" idx="3"/>
          </p:nvPr>
        </p:nvSpPr>
        <p:spPr>
          <a:xfrm>
            <a:off x="707708" y="4457264"/>
            <a:ext cx="5661660" cy="4222671"/>
          </a:xfrm>
          <a:prstGeom prst="rect">
            <a:avLst/>
          </a:prstGeom>
        </p:spPr>
        <p:txBody>
          <a:bodyPr vert="horz" lIns="94055" tIns="47028" rIns="94055" bIns="4702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2899"/>
            <a:ext cx="3066733" cy="469186"/>
          </a:xfrm>
          <a:prstGeom prst="rect">
            <a:avLst/>
          </a:prstGeom>
        </p:spPr>
        <p:txBody>
          <a:bodyPr vert="horz" lIns="94055" tIns="47028" rIns="94055" bIns="4702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12899"/>
            <a:ext cx="3066733" cy="469186"/>
          </a:xfrm>
          <a:prstGeom prst="rect">
            <a:avLst/>
          </a:prstGeom>
        </p:spPr>
        <p:txBody>
          <a:bodyPr vert="horz" lIns="94055" tIns="47028" rIns="94055" bIns="47028" rtlCol="0" anchor="b"/>
          <a:lstStyle>
            <a:lvl1pPr algn="r">
              <a:defRPr sz="1200"/>
            </a:lvl1pPr>
          </a:lstStyle>
          <a:p>
            <a:fld id="{276261A9-593F-4171-BB37-9914D735A0B7}" type="slidenum">
              <a:rPr lang="en-US" smtClean="0"/>
              <a:t>‹#›</a:t>
            </a:fld>
            <a:endParaRPr lang="en-US"/>
          </a:p>
        </p:txBody>
      </p:sp>
    </p:spTree>
    <p:extLst>
      <p:ext uri="{BB962C8B-B14F-4D97-AF65-F5344CB8AC3E}">
        <p14:creationId xmlns:p14="http://schemas.microsoft.com/office/powerpoint/2010/main" val="412059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a:t>
            </a:r>
            <a:r>
              <a:rPr lang="en-US" baseline="0" dirty="0" smtClean="0"/>
              <a:t> my name is Meg Green and I am a Registered Dietitian practicing at Arkansas </a:t>
            </a:r>
            <a:r>
              <a:rPr lang="en-US" baseline="0" dirty="0" err="1" smtClean="0"/>
              <a:t>Childrens</a:t>
            </a:r>
            <a:r>
              <a:rPr lang="en-US" baseline="0" dirty="0" smtClean="0"/>
              <a:t> Hospital.  I am honored to speak on behalf of the Clinical nutrition department, and share with you some exciting and startling statistics.  </a:t>
            </a:r>
            <a:endParaRPr lang="en-US" dirty="0"/>
          </a:p>
        </p:txBody>
      </p:sp>
      <p:sp>
        <p:nvSpPr>
          <p:cNvPr id="4" name="Slide Number Placeholder 3"/>
          <p:cNvSpPr>
            <a:spLocks noGrp="1"/>
          </p:cNvSpPr>
          <p:nvPr>
            <p:ph type="sldNum" sz="quarter" idx="10"/>
          </p:nvPr>
        </p:nvSpPr>
        <p:spPr/>
        <p:txBody>
          <a:bodyPr/>
          <a:lstStyle/>
          <a:p>
            <a:fld id="{276261A9-593F-4171-BB37-9914D735A0B7}" type="slidenum">
              <a:rPr lang="en-US" smtClean="0"/>
              <a:t>1</a:t>
            </a:fld>
            <a:endParaRPr lang="en-US"/>
          </a:p>
        </p:txBody>
      </p:sp>
    </p:spTree>
    <p:extLst>
      <p:ext uri="{BB962C8B-B14F-4D97-AF65-F5344CB8AC3E}">
        <p14:creationId xmlns:p14="http://schemas.microsoft.com/office/powerpoint/2010/main" val="2371941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Natural Wonders Partnership</a:t>
            </a:r>
            <a:r>
              <a:rPr lang="en-US" baseline="0" dirty="0" smtClean="0"/>
              <a:t> Council composed of organizations that serve children was </a:t>
            </a:r>
            <a:r>
              <a:rPr lang="en-US" baseline="0" dirty="0" err="1" smtClean="0"/>
              <a:t>originially</a:t>
            </a:r>
            <a:r>
              <a:rPr lang="en-US" baseline="0" dirty="0" smtClean="0"/>
              <a:t> convened by Arkansas Children’s Hospital to identify the health needs of the states children and develop a plan for improving world class health and quality of life.  </a:t>
            </a:r>
          </a:p>
          <a:p>
            <a:r>
              <a:rPr lang="en-US" baseline="0" dirty="0" smtClean="0"/>
              <a:t>The partnership council includes representatives from First lady Ginger Beebe, Arkansas Department of Health, Department of Human Services, Arkansas Blue cross Blue Shield, Arkansas Minority Health Commission, Arkansas Department of Education to name just a few.  Through this alliance the programs and initiatives created to accomplish goals such as our investment in education, health, and parent involvement for children ages 0-5, Newborn health screenings that allow for early diagnostic testing, oral health needs and the fluoridation of water statewide, and programs to address childhood obesity.  There is still much work that needs to be done.  With the recession, 7% of children remain uninsured, 63% of Arkansan children are served under Medicaid, The poverty rate of children is 3</a:t>
            </a:r>
            <a:r>
              <a:rPr lang="en-US" baseline="30000" dirty="0" smtClean="0"/>
              <a:t>rd</a:t>
            </a:r>
            <a:r>
              <a:rPr lang="en-US" baseline="0" dirty="0" smtClean="0"/>
              <a:t> highest in the nation, and 1 in 3 children in Arkansas School Public Schools are overweight or obese, the medical implications are detrimental.  </a:t>
            </a:r>
            <a:endParaRPr lang="en-US" dirty="0"/>
          </a:p>
        </p:txBody>
      </p:sp>
      <p:sp>
        <p:nvSpPr>
          <p:cNvPr id="4" name="Slide Number Placeholder 3"/>
          <p:cNvSpPr>
            <a:spLocks noGrp="1"/>
          </p:cNvSpPr>
          <p:nvPr>
            <p:ph type="sldNum" sz="quarter" idx="10"/>
          </p:nvPr>
        </p:nvSpPr>
        <p:spPr/>
        <p:txBody>
          <a:bodyPr/>
          <a:lstStyle/>
          <a:p>
            <a:fld id="{276261A9-593F-4171-BB37-9914D735A0B7}" type="slidenum">
              <a:rPr lang="en-US" smtClean="0"/>
              <a:t>2</a:t>
            </a:fld>
            <a:endParaRPr lang="en-US"/>
          </a:p>
        </p:txBody>
      </p:sp>
    </p:spTree>
    <p:extLst>
      <p:ext uri="{BB962C8B-B14F-4D97-AF65-F5344CB8AC3E}">
        <p14:creationId xmlns:p14="http://schemas.microsoft.com/office/powerpoint/2010/main" val="3578097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federal Affordable Care act offers many opportunities to improve the health of </a:t>
            </a:r>
            <a:r>
              <a:rPr lang="en-US" dirty="0" err="1" smtClean="0"/>
              <a:t>arkansas</a:t>
            </a:r>
            <a:r>
              <a:rPr lang="en-US" dirty="0" smtClean="0"/>
              <a:t>.</a:t>
            </a:r>
            <a:r>
              <a:rPr lang="en-US" baseline="0" dirty="0" smtClean="0"/>
              <a:t>  It will increase the opportunity of affordable health care coverage and services.  The law will include money for services such as Childhood obesity reduction</a:t>
            </a:r>
          </a:p>
          <a:p>
            <a:r>
              <a:rPr lang="en-US" baseline="0" dirty="0" smtClean="0"/>
              <a:t>Oral health care education</a:t>
            </a:r>
          </a:p>
          <a:p>
            <a:r>
              <a:rPr lang="en-US" baseline="0" dirty="0" smtClean="0"/>
              <a:t>Home programs for pregnant women and mothers of school age children</a:t>
            </a:r>
          </a:p>
          <a:p>
            <a:r>
              <a:rPr lang="en-US" baseline="0" dirty="0" smtClean="0"/>
              <a:t>With the increase of Arkansans covered, this will cause a strain on the health care workforce.  </a:t>
            </a:r>
          </a:p>
          <a:p>
            <a:r>
              <a:rPr lang="en-US" baseline="0" dirty="0" smtClean="0"/>
              <a:t>All of the services mentioned today have nutritional implications.  The only health care professionals available for medical nutrition therapy are registered dietitians.  However, Centers for Medicare and Medicaid Services decided this year Intensive Behavioral Therapy for Obesity can only be provided by primary care physicians.  CMS eliminated the most qualified providers who has shown the most evidenced based success.  Register Dietitian </a:t>
            </a:r>
            <a:r>
              <a:rPr lang="en-US" baseline="0" dirty="0" err="1" smtClean="0"/>
              <a:t>reimbursment</a:t>
            </a:r>
            <a:r>
              <a:rPr lang="en-US" baseline="0" dirty="0" smtClean="0"/>
              <a:t> would allow not only aid to the increased provider workload anticipated from ACA, but provide specialist, expert standard health care.  </a:t>
            </a:r>
          </a:p>
          <a:p>
            <a:endParaRPr lang="en-US" dirty="0"/>
          </a:p>
        </p:txBody>
      </p:sp>
      <p:sp>
        <p:nvSpPr>
          <p:cNvPr id="4" name="Slide Number Placeholder 3"/>
          <p:cNvSpPr>
            <a:spLocks noGrp="1"/>
          </p:cNvSpPr>
          <p:nvPr>
            <p:ph type="sldNum" sz="quarter" idx="10"/>
          </p:nvPr>
        </p:nvSpPr>
        <p:spPr/>
        <p:txBody>
          <a:bodyPr/>
          <a:lstStyle/>
          <a:p>
            <a:fld id="{276261A9-593F-4171-BB37-9914D735A0B7}" type="slidenum">
              <a:rPr lang="en-US" smtClean="0"/>
              <a:t>3</a:t>
            </a:fld>
            <a:endParaRPr lang="en-US"/>
          </a:p>
        </p:txBody>
      </p:sp>
    </p:spTree>
    <p:extLst>
      <p:ext uri="{BB962C8B-B14F-4D97-AF65-F5344CB8AC3E}">
        <p14:creationId xmlns:p14="http://schemas.microsoft.com/office/powerpoint/2010/main" val="285192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consortium of academic pediatricians who focus on infant growth (all have growth clinics), which collects data to influence public policy, and for academic publications</a:t>
            </a:r>
          </a:p>
          <a:p>
            <a:r>
              <a:rPr lang="en-US" dirty="0" smtClean="0"/>
              <a:t>Collect data in five urban, safety-net hospitals, Produce scientific research </a:t>
            </a:r>
          </a:p>
          <a:p>
            <a:r>
              <a:rPr lang="en-US" dirty="0" smtClean="0"/>
              <a:t>that is original and timely, Inform policy decisions </a:t>
            </a:r>
          </a:p>
          <a:p>
            <a:r>
              <a:rPr lang="en-US" dirty="0" smtClean="0"/>
              <a:t>with state and national partners</a:t>
            </a:r>
          </a:p>
          <a:p>
            <a:r>
              <a:rPr lang="en-US" dirty="0" smtClean="0"/>
              <a:t>Arkansas</a:t>
            </a:r>
            <a:r>
              <a:rPr lang="en-US" baseline="0" dirty="0" smtClean="0"/>
              <a:t> Child Hospital ER serves as a 1 of 3 national ER sites.  Through CHW, our ER is able to identify families and patients with food insecurities.  </a:t>
            </a:r>
          </a:p>
          <a:p>
            <a:r>
              <a:rPr lang="en-US" dirty="0" smtClean="0"/>
              <a:t> Close to real time</a:t>
            </a:r>
          </a:p>
          <a:p>
            <a:r>
              <a:rPr lang="en-US" dirty="0" smtClean="0"/>
              <a:t>Unique focus on under 3 year olds</a:t>
            </a:r>
          </a:p>
          <a:p>
            <a:r>
              <a:rPr lang="en-US" dirty="0" smtClean="0"/>
              <a:t>High risk population</a:t>
            </a:r>
          </a:p>
          <a:p>
            <a:r>
              <a:rPr lang="en-US" dirty="0" smtClean="0"/>
              <a:t>Multiple sites, very large sample</a:t>
            </a:r>
          </a:p>
          <a:p>
            <a:r>
              <a:rPr lang="en-US" dirty="0" smtClean="0"/>
              <a:t>Interaction between program participation, living circumstances, and child status.</a:t>
            </a:r>
          </a:p>
          <a:p>
            <a:r>
              <a:rPr lang="en-US" dirty="0" smtClean="0"/>
              <a:t>We were able to determine 14.9% of households are food insecure and 20.6% include</a:t>
            </a:r>
            <a:r>
              <a:rPr lang="en-US" baseline="0" dirty="0" smtClean="0"/>
              <a:t> children.  From 2007-2009 Arkansas was the leading state in food insecurity with 17.7% , however we are know tied for that position and increased to 19.2%.  </a:t>
            </a:r>
          </a:p>
          <a:p>
            <a:r>
              <a:rPr lang="en-US" baseline="0" dirty="0" smtClean="0"/>
              <a:t>The effects of food insecure children can include a 40% chance of </a:t>
            </a:r>
            <a:r>
              <a:rPr lang="en-US" baseline="0" dirty="0" err="1" smtClean="0"/>
              <a:t>developemental</a:t>
            </a:r>
            <a:r>
              <a:rPr lang="en-US" baseline="0" dirty="0" smtClean="0"/>
              <a:t> delay, academic problems, poor educational achievements, mental health issues, and is correlated to malnutrition, including obesity.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76261A9-593F-4171-BB37-9914D735A0B7}" type="slidenum">
              <a:rPr lang="en-US" smtClean="0"/>
              <a:t>4</a:t>
            </a:fld>
            <a:endParaRPr lang="en-US"/>
          </a:p>
        </p:txBody>
      </p:sp>
    </p:spTree>
    <p:extLst>
      <p:ext uri="{BB962C8B-B14F-4D97-AF65-F5344CB8AC3E}">
        <p14:creationId xmlns:p14="http://schemas.microsoft.com/office/powerpoint/2010/main" val="52108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a:t>
            </a:r>
            <a:r>
              <a:rPr lang="en-US" baseline="0" dirty="0" smtClean="0"/>
              <a:t> look at our current state rate of food insecure children and our overweight and obesity students.  It is easy to determine the similarities.  </a:t>
            </a:r>
          </a:p>
          <a:p>
            <a:r>
              <a:rPr lang="en-US" dirty="0" smtClean="0"/>
              <a:t>Arkansas Children average with food insecurity is 27.8%.  More than the adult population by ~10%.  There are 194,460 children in </a:t>
            </a:r>
            <a:r>
              <a:rPr lang="en-US" dirty="0" err="1" smtClean="0"/>
              <a:t>arkansas</a:t>
            </a:r>
            <a:r>
              <a:rPr lang="en-US" dirty="0" smtClean="0"/>
              <a:t>.  71% of Arkansas </a:t>
            </a:r>
            <a:r>
              <a:rPr lang="en-US" dirty="0" err="1" smtClean="0"/>
              <a:t>childrens</a:t>
            </a:r>
            <a:r>
              <a:rPr lang="en-US" dirty="0" smtClean="0"/>
              <a:t> are income eligible for federal nutrition programs (below 185% of the federal poverty level.  The highest counties in </a:t>
            </a:r>
            <a:r>
              <a:rPr lang="en-US" dirty="0" err="1" smtClean="0"/>
              <a:t>arkansas</a:t>
            </a:r>
            <a:r>
              <a:rPr lang="en-US" dirty="0" smtClean="0"/>
              <a:t> are </a:t>
            </a:r>
            <a:r>
              <a:rPr lang="en-US" dirty="0" err="1" smtClean="0"/>
              <a:t>Lawerence</a:t>
            </a:r>
            <a:r>
              <a:rPr lang="en-US" dirty="0" smtClean="0"/>
              <a:t>, Van Buren, Poinsett, Jackson, and Stone.  </a:t>
            </a:r>
          </a:p>
          <a:p>
            <a:r>
              <a:rPr lang="en-US" dirty="0" smtClean="0"/>
              <a:t>One in 3 </a:t>
            </a:r>
            <a:r>
              <a:rPr lang="en-US" dirty="0" err="1" smtClean="0"/>
              <a:t>arkansas</a:t>
            </a:r>
            <a:r>
              <a:rPr lang="en-US" dirty="0" smtClean="0"/>
              <a:t> public school students are overweight or at risk for being overweight.  65% of obese 5-10 year olds have a minimum of 1 cardiovascular health risk and 25% have a minimum of 2.  This generation of obese children have a lifespan of 10 years shorter than that of their parents. </a:t>
            </a:r>
            <a:endParaRPr lang="en-US" dirty="0"/>
          </a:p>
        </p:txBody>
      </p:sp>
      <p:sp>
        <p:nvSpPr>
          <p:cNvPr id="4" name="Slide Number Placeholder 3"/>
          <p:cNvSpPr>
            <a:spLocks noGrp="1"/>
          </p:cNvSpPr>
          <p:nvPr>
            <p:ph type="sldNum" sz="quarter" idx="10"/>
          </p:nvPr>
        </p:nvSpPr>
        <p:spPr/>
        <p:txBody>
          <a:bodyPr/>
          <a:lstStyle/>
          <a:p>
            <a:fld id="{276261A9-593F-4171-BB37-9914D735A0B7}" type="slidenum">
              <a:rPr lang="en-US" smtClean="0"/>
              <a:t>5</a:t>
            </a:fld>
            <a:endParaRPr lang="en-US"/>
          </a:p>
        </p:txBody>
      </p:sp>
    </p:spTree>
    <p:extLst>
      <p:ext uri="{BB962C8B-B14F-4D97-AF65-F5344CB8AC3E}">
        <p14:creationId xmlns:p14="http://schemas.microsoft.com/office/powerpoint/2010/main" val="2107521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Arkansas</a:t>
            </a:r>
            <a:r>
              <a:rPr lang="en-US" baseline="0" dirty="0" smtClean="0"/>
              <a:t> Children’s Hospital has programs to help provide for our food insecure and obese patients.  We are currently working to qualify food insecure eligible patients for SNAP, (formally known as the food Stamp program) .  We on average complete 270 new WIC referrals in our NICU and High Risk Newborn Clinic.  </a:t>
            </a:r>
          </a:p>
          <a:p>
            <a:r>
              <a:rPr lang="en-US" baseline="0" dirty="0" smtClean="0"/>
              <a:t>We offer WHAM, Wellness, Health, Action, and Motivation classes monthly as family centered obesity education.  Our Weight Management Clinic sees 500 new patients a year and has a 5-6 month delay in scheduling.  The recommended turn around for obesity and overweight patients is weekly to monthly..  Our programs are not adequately funded or funded on expired gifts.  I hope after today, you too can fight for the experts in nutrition, the Registered Dietitians to provide a healthier future for Arkansas.     </a:t>
            </a:r>
            <a:endParaRPr lang="en-US" dirty="0"/>
          </a:p>
        </p:txBody>
      </p:sp>
      <p:sp>
        <p:nvSpPr>
          <p:cNvPr id="4" name="Slide Number Placeholder 3"/>
          <p:cNvSpPr>
            <a:spLocks noGrp="1"/>
          </p:cNvSpPr>
          <p:nvPr>
            <p:ph type="sldNum" sz="quarter" idx="10"/>
          </p:nvPr>
        </p:nvSpPr>
        <p:spPr/>
        <p:txBody>
          <a:bodyPr/>
          <a:lstStyle/>
          <a:p>
            <a:fld id="{276261A9-593F-4171-BB37-9914D735A0B7}" type="slidenum">
              <a:rPr lang="en-US" smtClean="0"/>
              <a:t>6</a:t>
            </a:fld>
            <a:endParaRPr lang="en-US"/>
          </a:p>
        </p:txBody>
      </p:sp>
    </p:spTree>
    <p:extLst>
      <p:ext uri="{BB962C8B-B14F-4D97-AF65-F5344CB8AC3E}">
        <p14:creationId xmlns:p14="http://schemas.microsoft.com/office/powerpoint/2010/main" val="2178253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D56EF4F-372B-4329-9C94-2A7EF7E6F770}" type="datetimeFigureOut">
              <a:rPr lang="en-US" smtClean="0"/>
              <a:t>9/25/2012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9CB32F3-6682-405D-81AB-1B1CF13890DD}"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56EF4F-372B-4329-9C94-2A7EF7E6F770}" type="datetimeFigureOut">
              <a:rPr lang="en-US" smtClean="0"/>
              <a:t>9/25/2012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B32F3-6682-405D-81AB-1B1CF13890D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56EF4F-372B-4329-9C94-2A7EF7E6F770}" type="datetimeFigureOut">
              <a:rPr lang="en-US" smtClean="0"/>
              <a:t>9/25/2012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B32F3-6682-405D-81AB-1B1CF13890D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56EF4F-372B-4329-9C94-2A7EF7E6F770}" type="datetimeFigureOut">
              <a:rPr lang="en-US" smtClean="0"/>
              <a:t>9/25/2012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B32F3-6682-405D-81AB-1B1CF13890D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56EF4F-372B-4329-9C94-2A7EF7E6F770}" type="datetimeFigureOut">
              <a:rPr lang="en-US" smtClean="0"/>
              <a:t>9/25/2012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B32F3-6682-405D-81AB-1B1CF13890D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D56EF4F-372B-4329-9C94-2A7EF7E6F770}" type="datetimeFigureOut">
              <a:rPr lang="en-US" smtClean="0"/>
              <a:t>9/25/2012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B32F3-6682-405D-81AB-1B1CF13890DD}"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56EF4F-372B-4329-9C94-2A7EF7E6F770}" type="datetimeFigureOut">
              <a:rPr lang="en-US" smtClean="0"/>
              <a:t>9/25/2012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CB32F3-6682-405D-81AB-1B1CF13890D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56EF4F-372B-4329-9C94-2A7EF7E6F770}" type="datetimeFigureOut">
              <a:rPr lang="en-US" smtClean="0"/>
              <a:t>9/25/2012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CB32F3-6682-405D-81AB-1B1CF13890D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56EF4F-372B-4329-9C94-2A7EF7E6F770}" type="datetimeFigureOut">
              <a:rPr lang="en-US" smtClean="0"/>
              <a:t>9/25/2012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B32F3-6682-405D-81AB-1B1CF13890D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D56EF4F-372B-4329-9C94-2A7EF7E6F770}" type="datetimeFigureOut">
              <a:rPr lang="en-US" smtClean="0"/>
              <a:t>9/25/2012</a:t>
            </a:fld>
            <a:endParaRPr lang="en-US"/>
          </a:p>
        </p:txBody>
      </p:sp>
      <p:sp>
        <p:nvSpPr>
          <p:cNvPr id="7" name="Slide Number Placeholder 6"/>
          <p:cNvSpPr>
            <a:spLocks noGrp="1"/>
          </p:cNvSpPr>
          <p:nvPr>
            <p:ph type="sldNum" sz="quarter" idx="12"/>
          </p:nvPr>
        </p:nvSpPr>
        <p:spPr/>
        <p:txBody>
          <a:bodyPr/>
          <a:lstStyle/>
          <a:p>
            <a:fld id="{F9CB32F3-6682-405D-81AB-1B1CF13890DD}"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56EF4F-372B-4329-9C94-2A7EF7E6F770}" type="datetimeFigureOut">
              <a:rPr lang="en-US" smtClean="0"/>
              <a:t>9/25/2012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F9CB32F3-6682-405D-81AB-1B1CF13890D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D56EF4F-372B-4329-9C94-2A7EF7E6F770}" type="datetimeFigureOut">
              <a:rPr lang="en-US" smtClean="0"/>
              <a:t>9/25/2012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9CB32F3-6682-405D-81AB-1B1CF13890D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2200" dirty="0" smtClean="0"/>
              <a:t>Arkansas Children’s Hospital</a:t>
            </a:r>
            <a:r>
              <a:rPr lang="en-US" dirty="0" smtClean="0"/>
              <a:t/>
            </a:r>
            <a:br>
              <a:rPr lang="en-US" dirty="0" smtClean="0"/>
            </a:br>
            <a:r>
              <a:rPr lang="en-US" dirty="0" smtClean="0"/>
              <a:t>Clinical Nutrition Department</a:t>
            </a:r>
            <a:endParaRPr lang="en-US" dirty="0"/>
          </a:p>
        </p:txBody>
      </p:sp>
      <p:sp>
        <p:nvSpPr>
          <p:cNvPr id="3" name="Subtitle 2"/>
          <p:cNvSpPr>
            <a:spLocks noGrp="1"/>
          </p:cNvSpPr>
          <p:nvPr>
            <p:ph type="subTitle" idx="1"/>
          </p:nvPr>
        </p:nvSpPr>
        <p:spPr/>
        <p:txBody>
          <a:bodyPr/>
          <a:lstStyle/>
          <a:p>
            <a:r>
              <a:rPr lang="en-US" dirty="0" smtClean="0"/>
              <a:t>Meg Green MS, RD, CSP, LD</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52400"/>
            <a:ext cx="1952625" cy="1952625"/>
          </a:xfrm>
          <a:prstGeom prst="rect">
            <a:avLst/>
          </a:prstGeom>
        </p:spPr>
      </p:pic>
    </p:spTree>
    <p:extLst>
      <p:ext uri="{BB962C8B-B14F-4D97-AF65-F5344CB8AC3E}">
        <p14:creationId xmlns:p14="http://schemas.microsoft.com/office/powerpoint/2010/main" val="3992629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0549" r="20668"/>
          <a:stretch/>
        </p:blipFill>
        <p:spPr>
          <a:xfrm>
            <a:off x="914400" y="609600"/>
            <a:ext cx="3581400" cy="5638800"/>
          </a:xfrm>
        </p:spPr>
      </p:pic>
      <p:sp>
        <p:nvSpPr>
          <p:cNvPr id="3" name="Title 2"/>
          <p:cNvSpPr>
            <a:spLocks noGrp="1"/>
          </p:cNvSpPr>
          <p:nvPr>
            <p:ph type="title"/>
          </p:nvPr>
        </p:nvSpPr>
        <p:spPr/>
        <p:txBody>
          <a:bodyPr/>
          <a:lstStyle/>
          <a:p>
            <a:r>
              <a:rPr lang="en-US" dirty="0" smtClean="0"/>
              <a:t>Natural Wonders	</a:t>
            </a:r>
            <a:r>
              <a:rPr lang="en-US" sz="2000" dirty="0" smtClean="0"/>
              <a:t>Arkansas</a:t>
            </a:r>
            <a:r>
              <a:rPr lang="en-US" dirty="0" smtClean="0"/>
              <a:t> </a:t>
            </a:r>
            <a:endParaRPr lang="en-US" dirty="0"/>
          </a:p>
        </p:txBody>
      </p:sp>
    </p:spTree>
    <p:extLst>
      <p:ext uri="{BB962C8B-B14F-4D97-AF65-F5344CB8AC3E}">
        <p14:creationId xmlns:p14="http://schemas.microsoft.com/office/powerpoint/2010/main" val="358394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Affordable Care Act	</a:t>
            </a:r>
            <a:endParaRPr lang="en-US" dirty="0"/>
          </a:p>
        </p:txBody>
      </p:sp>
      <p:sp>
        <p:nvSpPr>
          <p:cNvPr id="3" name="Content Placeholder 2"/>
          <p:cNvSpPr>
            <a:spLocks noGrp="1"/>
          </p:cNvSpPr>
          <p:nvPr>
            <p:ph idx="1"/>
          </p:nvPr>
        </p:nvSpPr>
        <p:spPr/>
        <p:txBody>
          <a:bodyPr/>
          <a:lstStyle/>
          <a:p>
            <a:r>
              <a:rPr lang="en-US" dirty="0" smtClean="0"/>
              <a:t>Increase 250,000 Arkansans eligible for state coverage under Medicaid</a:t>
            </a:r>
          </a:p>
          <a:p>
            <a:r>
              <a:rPr lang="en-US" dirty="0" smtClean="0"/>
              <a:t>Provide programs</a:t>
            </a:r>
          </a:p>
          <a:p>
            <a:pPr lvl="1"/>
            <a:r>
              <a:rPr lang="en-US" dirty="0" smtClean="0"/>
              <a:t>Childhood obesity reduction</a:t>
            </a:r>
          </a:p>
          <a:p>
            <a:pPr lvl="1"/>
            <a:r>
              <a:rPr lang="en-US" dirty="0" smtClean="0"/>
              <a:t>Oral health care education</a:t>
            </a:r>
          </a:p>
          <a:p>
            <a:pPr lvl="1"/>
            <a:r>
              <a:rPr lang="en-US" dirty="0" smtClean="0"/>
              <a:t>Home programs for pregnant women and mothers of school age children</a:t>
            </a:r>
            <a:endParaRPr lang="en-US" dirty="0"/>
          </a:p>
        </p:txBody>
      </p:sp>
    </p:spTree>
    <p:extLst>
      <p:ext uri="{BB962C8B-B14F-4D97-AF65-F5344CB8AC3E}">
        <p14:creationId xmlns:p14="http://schemas.microsoft.com/office/powerpoint/2010/main" val="1362808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456213"/>
            <a:ext cx="3603625"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62000" y="2438400"/>
            <a:ext cx="3581400" cy="3581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Children’s Health Watch</a:t>
            </a:r>
            <a:endParaRPr lang="en-US" dirty="0"/>
          </a:p>
        </p:txBody>
      </p:sp>
      <p:sp>
        <p:nvSpPr>
          <p:cNvPr id="3" name="Text Placeholder 2"/>
          <p:cNvSpPr>
            <a:spLocks noGrp="1"/>
          </p:cNvSpPr>
          <p:nvPr>
            <p:ph type="body" idx="1"/>
          </p:nvPr>
        </p:nvSpPr>
        <p:spPr/>
        <p:txBody>
          <a:bodyPr/>
          <a:lstStyle/>
          <a:p>
            <a:r>
              <a:rPr lang="en-US" dirty="0" smtClean="0"/>
              <a:t>2011</a:t>
            </a:r>
            <a:endParaRPr lang="en-US" dirty="0"/>
          </a:p>
        </p:txBody>
      </p:sp>
      <p:sp>
        <p:nvSpPr>
          <p:cNvPr id="5" name="Text Placeholder 4"/>
          <p:cNvSpPr>
            <a:spLocks noGrp="1"/>
          </p:cNvSpPr>
          <p:nvPr>
            <p:ph type="body" sz="quarter" idx="3"/>
          </p:nvPr>
        </p:nvSpPr>
        <p:spPr/>
        <p:txBody>
          <a:bodyPr/>
          <a:lstStyle/>
          <a:p>
            <a:r>
              <a:rPr lang="en-US" dirty="0" smtClean="0"/>
              <a:t>2011</a:t>
            </a:r>
            <a:endParaRPr lang="en-US" dirty="0"/>
          </a:p>
        </p:txBody>
      </p:sp>
      <p:pic>
        <p:nvPicPr>
          <p:cNvPr id="1026" name="Picture 2"/>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1041400" y="2971800"/>
            <a:ext cx="341947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bwMode="auto">
          <a:xfrm>
            <a:off x="4645025" y="3312916"/>
            <a:ext cx="3419475" cy="2159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0698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Food Insecure           Obesity</a:t>
            </a:r>
            <a:endParaRPr lang="en-US" dirty="0"/>
          </a:p>
        </p:txBody>
      </p:sp>
      <p:pic>
        <p:nvPicPr>
          <p:cNvPr id="2050"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609600" y="2209800"/>
            <a:ext cx="4114800" cy="3038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4645025" y="2274084"/>
            <a:ext cx="4041775" cy="3095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06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4400" y="609600"/>
            <a:ext cx="3581400" cy="5638800"/>
          </a:xfrm>
        </p:spPr>
      </p:pic>
      <p:sp>
        <p:nvSpPr>
          <p:cNvPr id="3" name="Title 2"/>
          <p:cNvSpPr>
            <a:spLocks noGrp="1"/>
          </p:cNvSpPr>
          <p:nvPr>
            <p:ph type="title"/>
          </p:nvPr>
        </p:nvSpPr>
        <p:spPr/>
        <p:txBody>
          <a:bodyPr>
            <a:normAutofit fontScale="90000"/>
          </a:bodyPr>
          <a:lstStyle/>
          <a:p>
            <a:r>
              <a:rPr lang="en-US" dirty="0" smtClean="0"/>
              <a:t>Arkansas Children’s Hospital </a:t>
            </a:r>
            <a:br>
              <a:rPr lang="en-US" dirty="0" smtClean="0"/>
            </a:br>
            <a:r>
              <a:rPr lang="en-US" sz="4000" dirty="0" smtClean="0"/>
              <a:t>Clinical Nutrition Department</a:t>
            </a:r>
            <a:endParaRPr lang="en-US" sz="4000" dirty="0"/>
          </a:p>
        </p:txBody>
      </p:sp>
      <p:sp>
        <p:nvSpPr>
          <p:cNvPr id="4" name="Text Placeholder 3"/>
          <p:cNvSpPr>
            <a:spLocks noGrp="1"/>
          </p:cNvSpPr>
          <p:nvPr>
            <p:ph type="body" sz="half" idx="2"/>
          </p:nvPr>
        </p:nvSpPr>
        <p:spPr>
          <a:xfrm>
            <a:off x="4736592" y="4136994"/>
            <a:ext cx="3298784" cy="1730406"/>
          </a:xfrm>
        </p:spPr>
        <p:txBody>
          <a:bodyPr>
            <a:normAutofit lnSpcReduction="10000"/>
          </a:bodyPr>
          <a:lstStyle/>
          <a:p>
            <a:r>
              <a:rPr lang="en-US" dirty="0" smtClean="0"/>
              <a:t>WHAM</a:t>
            </a:r>
          </a:p>
          <a:p>
            <a:r>
              <a:rPr lang="en-US" dirty="0" smtClean="0"/>
              <a:t>Nutrition Clinic</a:t>
            </a:r>
          </a:p>
          <a:p>
            <a:r>
              <a:rPr lang="en-US" dirty="0" smtClean="0"/>
              <a:t>Weight Management Clinic</a:t>
            </a:r>
          </a:p>
          <a:p>
            <a:r>
              <a:rPr lang="en-US" dirty="0" smtClean="0"/>
              <a:t>Fit 4 Kids</a:t>
            </a:r>
          </a:p>
          <a:p>
            <a:r>
              <a:rPr lang="en-US" dirty="0" smtClean="0"/>
              <a:t>Champions Club</a:t>
            </a:r>
          </a:p>
          <a:p>
            <a:r>
              <a:rPr lang="en-US" dirty="0" smtClean="0"/>
              <a:t>Camp </a:t>
            </a:r>
            <a:r>
              <a:rPr lang="en-US" dirty="0" err="1" smtClean="0"/>
              <a:t>iRock</a:t>
            </a:r>
            <a:endParaRPr lang="en-US" dirty="0"/>
          </a:p>
        </p:txBody>
      </p:sp>
    </p:spTree>
    <p:extLst>
      <p:ext uri="{BB962C8B-B14F-4D97-AF65-F5344CB8AC3E}">
        <p14:creationId xmlns:p14="http://schemas.microsoft.com/office/powerpoint/2010/main" val="8472570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IconOverlay xmlns="http://schemas.microsoft.com/sharepoint/v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2B2ED57DFC55F42BB00BB5B4AB0CA42" ma:contentTypeVersion="3" ma:contentTypeDescription="Create a new document." ma:contentTypeScope="" ma:versionID="e6ae07567a325d5b840d1ea135b70e9b">
  <xsd:schema xmlns:xsd="http://www.w3.org/2001/XMLSchema" xmlns:xs="http://www.w3.org/2001/XMLSchema" xmlns:p="http://schemas.microsoft.com/office/2006/metadata/properties" xmlns:ns2="http://schemas.microsoft.com/sharepoint/v4" xmlns:ns3="16de58f0-8742-410d-b579-165f1627d21d" targetNamespace="http://schemas.microsoft.com/office/2006/metadata/properties" ma:root="true" ma:fieldsID="ec41ebc4ede6e2456d8d9a1b6339c5cd" ns2:_="" ns3:_="">
    <xsd:import namespace="http://schemas.microsoft.com/sharepoint/v4"/>
    <xsd:import namespace="16de58f0-8742-410d-b579-165f1627d21d"/>
    <xsd:element name="properties">
      <xsd:complexType>
        <xsd:sequence>
          <xsd:element name="documentManagement">
            <xsd:complexType>
              <xsd:all>
                <xsd:element ref="ns2:IconOverla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de58f0-8742-410d-b579-165f1627d21d"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C1B923-600A-4478-A9A3-86761D9AF0D2}"/>
</file>

<file path=customXml/itemProps2.xml><?xml version="1.0" encoding="utf-8"?>
<ds:datastoreItem xmlns:ds="http://schemas.openxmlformats.org/officeDocument/2006/customXml" ds:itemID="{7918B248-2838-41CE-890F-EBF76153520B}"/>
</file>

<file path=customXml/itemProps3.xml><?xml version="1.0" encoding="utf-8"?>
<ds:datastoreItem xmlns:ds="http://schemas.openxmlformats.org/officeDocument/2006/customXml" ds:itemID="{DD23D107-8544-455D-874A-7F6A7417189F}"/>
</file>

<file path=docProps/app.xml><?xml version="1.0" encoding="utf-8"?>
<Properties xmlns="http://schemas.openxmlformats.org/officeDocument/2006/extended-properties" xmlns:vt="http://schemas.openxmlformats.org/officeDocument/2006/docPropsVTypes">
  <Template>Austin</Template>
  <TotalTime>101</TotalTime>
  <Words>981</Words>
  <Application>Microsoft Office PowerPoint</Application>
  <PresentationFormat>On-screen Show (4:3)</PresentationFormat>
  <Paragraphs>52</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Austin</vt:lpstr>
      <vt:lpstr>Arkansas Children’s Hospital Clinical Nutrition Department</vt:lpstr>
      <vt:lpstr>Natural Wonders Arkansas </vt:lpstr>
      <vt:lpstr>Affordable Care Act </vt:lpstr>
      <vt:lpstr>Children’s Health Watch</vt:lpstr>
      <vt:lpstr>Food Insecure           Obesity</vt:lpstr>
      <vt:lpstr>Arkansas Children’s Hospital  Clinical Nutrition Department</vt:lpstr>
    </vt:vector>
  </TitlesOfParts>
  <Company>Arkansas Children's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Arkansas Children’s Hospital Clinical Nutrition Department</dc:title>
  <dc:creator>Green, Meg</dc:creator>
  <cp:lastModifiedBy>Green, Meg</cp:lastModifiedBy>
  <cp:revision>11</cp:revision>
  <cp:lastPrinted>2012-09-25T17:21:50Z</cp:lastPrinted>
  <dcterms:created xsi:type="dcterms:W3CDTF">2012-09-25T15:42:02Z</dcterms:created>
  <dcterms:modified xsi:type="dcterms:W3CDTF">2012-09-25T17:23:51Z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0x01010082B2ED57DFC55F42BB00BB5B4AB0CA42</vt:lpwstr>
  </property>
  <property fmtid="{D5CDD505-2E9C-101B-9397-08002B2CF9AE}" pid="3" name="Order">
    <vt:r8>2362700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y fmtid="{D5CDD505-2E9C-101B-9397-08002B2CF9AE}" pid="9" name="URL">
    <vt:lpwstr/>
  </property>
</Properties>
</file>