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s/slide3.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slides/slide7.xml" ContentType="application/vnd.openxmlformats-officedocument.presentationml.slide+xml"/>
  <Override PartName="/ppt/slides/slide5.xml" ContentType="application/vnd.openxmlformats-officedocument.presentationml.slide+xml"/>
  <Override PartName="/ppt/slideMasters/slideMaster2.xml" ContentType="application/vnd.openxmlformats-officedocument.presentationml.slideMaster+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2.xml" ContentType="application/vnd.openxmlformats-officedocument.presentationml.slideLayout+xml"/>
  <Override PartName="/ppt/handoutMasters/handoutMaster1.xml" ContentType="application/vnd.openxmlformats-officedocument.presentationml.handoutMaster+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heme/theme4.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ppt/tags/tag1.xml" ContentType="application/vnd.openxmlformats-officedocument.presentationml.tags+xml"/>
  <Override PartName="/ppt/tags/tag3.xml" ContentType="application/vnd.openxmlformats-officedocument.presentationml.tags+xml"/>
  <Override PartName="/ppt/tags/tag2.xml" ContentType="application/vnd.openxmlformats-officedocument.presentationml.tag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804" r:id="rId1"/>
    <p:sldMasterId id="2147483829" r:id="rId2"/>
  </p:sldMasterIdLst>
  <p:notesMasterIdLst>
    <p:notesMasterId r:id="rId12"/>
  </p:notesMasterIdLst>
  <p:handoutMasterIdLst>
    <p:handoutMasterId r:id="rId13"/>
  </p:handoutMasterIdLst>
  <p:sldIdLst>
    <p:sldId id="453" r:id="rId3"/>
    <p:sldId id="452" r:id="rId4"/>
    <p:sldId id="445" r:id="rId5"/>
    <p:sldId id="446" r:id="rId6"/>
    <p:sldId id="447" r:id="rId7"/>
    <p:sldId id="448" r:id="rId8"/>
    <p:sldId id="449" r:id="rId9"/>
    <p:sldId id="450" r:id="rId10"/>
    <p:sldId id="451" r:id="rId11"/>
  </p:sldIdLst>
  <p:sldSz cx="9144000" cy="6858000" type="screen4x3"/>
  <p:notesSz cx="6858000" cy="9312275"/>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3" userDrawn="1">
          <p15:clr>
            <a:srgbClr val="A4A3A4"/>
          </p15:clr>
        </p15:guide>
        <p15:guide id="2" pos="216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235" autoAdjust="0"/>
    <p:restoredTop sz="91304" autoAdjust="0"/>
  </p:normalViewPr>
  <p:slideViewPr>
    <p:cSldViewPr>
      <p:cViewPr varScale="1">
        <p:scale>
          <a:sx n="78" d="100"/>
          <a:sy n="78" d="100"/>
        </p:scale>
        <p:origin x="1466" y="34"/>
      </p:cViewPr>
      <p:guideLst>
        <p:guide orient="horz" pos="2160"/>
        <p:guide pos="2880"/>
      </p:guideLst>
    </p:cSldViewPr>
  </p:slideViewPr>
  <p:outlineViewPr>
    <p:cViewPr>
      <p:scale>
        <a:sx n="33" d="100"/>
        <a:sy n="33" d="100"/>
      </p:scale>
      <p:origin x="48" y="0"/>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63" d="100"/>
          <a:sy n="63" d="100"/>
        </p:scale>
        <p:origin x="3197" y="41"/>
      </p:cViewPr>
      <p:guideLst>
        <p:guide orient="horz" pos="2933"/>
        <p:guide pos="216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customXml" Target="../customXml/item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customXml" Target="../customXml/item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1800" cy="465614"/>
          </a:xfrm>
          <a:prstGeom prst="rect">
            <a:avLst/>
          </a:prstGeom>
        </p:spPr>
        <p:txBody>
          <a:bodyPr vert="horz" lIns="92385" tIns="46193" rIns="92385" bIns="46193" rtlCol="0"/>
          <a:lstStyle>
            <a:lvl1pPr algn="l" fontAlgn="auto">
              <a:spcBef>
                <a:spcPts val="0"/>
              </a:spcBef>
              <a:spcAft>
                <a:spcPts val="0"/>
              </a:spcAft>
              <a:defRPr sz="1200" dirty="0">
                <a:latin typeface="+mn-lt"/>
                <a:cs typeface="+mn-cs"/>
              </a:defRPr>
            </a:lvl1pPr>
          </a:lstStyle>
          <a:p>
            <a:pPr>
              <a:defRPr/>
            </a:pPr>
            <a:endParaRPr lang="en-US" dirty="0"/>
          </a:p>
        </p:txBody>
      </p:sp>
      <p:sp>
        <p:nvSpPr>
          <p:cNvPr id="3" name="Date Placeholder 2"/>
          <p:cNvSpPr>
            <a:spLocks noGrp="1"/>
          </p:cNvSpPr>
          <p:nvPr>
            <p:ph type="dt" sz="quarter" idx="1"/>
          </p:nvPr>
        </p:nvSpPr>
        <p:spPr>
          <a:xfrm>
            <a:off x="3884615" y="0"/>
            <a:ext cx="2971800" cy="465614"/>
          </a:xfrm>
          <a:prstGeom prst="rect">
            <a:avLst/>
          </a:prstGeom>
        </p:spPr>
        <p:txBody>
          <a:bodyPr vert="horz" lIns="92385" tIns="46193" rIns="92385" bIns="46193" rtlCol="0"/>
          <a:lstStyle>
            <a:lvl1pPr algn="r" fontAlgn="auto">
              <a:spcBef>
                <a:spcPts val="0"/>
              </a:spcBef>
              <a:spcAft>
                <a:spcPts val="0"/>
              </a:spcAft>
              <a:defRPr sz="1200" smtClean="0">
                <a:latin typeface="+mn-lt"/>
                <a:cs typeface="+mn-cs"/>
              </a:defRPr>
            </a:lvl1pPr>
          </a:lstStyle>
          <a:p>
            <a:pPr>
              <a:defRPr/>
            </a:pPr>
            <a:fld id="{E492C05D-389E-4486-AAC7-263D89EE18D1}" type="datetimeFigureOut">
              <a:rPr lang="en-US"/>
              <a:pPr>
                <a:defRPr/>
              </a:pPr>
              <a:t>12/14/2016</a:t>
            </a:fld>
            <a:endParaRPr lang="en-US" dirty="0"/>
          </a:p>
        </p:txBody>
      </p:sp>
      <p:sp>
        <p:nvSpPr>
          <p:cNvPr id="4" name="Footer Placeholder 3"/>
          <p:cNvSpPr>
            <a:spLocks noGrp="1"/>
          </p:cNvSpPr>
          <p:nvPr>
            <p:ph type="ftr" sz="quarter" idx="2"/>
          </p:nvPr>
        </p:nvSpPr>
        <p:spPr>
          <a:xfrm>
            <a:off x="1" y="8845045"/>
            <a:ext cx="2971800" cy="465614"/>
          </a:xfrm>
          <a:prstGeom prst="rect">
            <a:avLst/>
          </a:prstGeom>
        </p:spPr>
        <p:txBody>
          <a:bodyPr vert="horz" lIns="92385" tIns="46193" rIns="92385" bIns="46193" rtlCol="0" anchor="b"/>
          <a:lstStyle>
            <a:lvl1pPr algn="l" fontAlgn="auto">
              <a:spcBef>
                <a:spcPts val="0"/>
              </a:spcBef>
              <a:spcAft>
                <a:spcPts val="0"/>
              </a:spcAft>
              <a:defRPr sz="1200" dirty="0">
                <a:latin typeface="+mn-lt"/>
                <a:cs typeface="+mn-cs"/>
              </a:defRPr>
            </a:lvl1pPr>
          </a:lstStyle>
          <a:p>
            <a:pPr>
              <a:defRPr/>
            </a:pPr>
            <a:endParaRPr lang="en-US" dirty="0"/>
          </a:p>
        </p:txBody>
      </p:sp>
      <p:sp>
        <p:nvSpPr>
          <p:cNvPr id="5" name="Slide Number Placeholder 4"/>
          <p:cNvSpPr>
            <a:spLocks noGrp="1"/>
          </p:cNvSpPr>
          <p:nvPr>
            <p:ph type="sldNum" sz="quarter" idx="3"/>
          </p:nvPr>
        </p:nvSpPr>
        <p:spPr>
          <a:xfrm>
            <a:off x="3884615" y="8845045"/>
            <a:ext cx="2971800" cy="465614"/>
          </a:xfrm>
          <a:prstGeom prst="rect">
            <a:avLst/>
          </a:prstGeom>
        </p:spPr>
        <p:txBody>
          <a:bodyPr vert="horz" lIns="92385" tIns="46193" rIns="92385" bIns="46193" rtlCol="0" anchor="b"/>
          <a:lstStyle>
            <a:lvl1pPr algn="r" fontAlgn="auto">
              <a:spcBef>
                <a:spcPts val="0"/>
              </a:spcBef>
              <a:spcAft>
                <a:spcPts val="0"/>
              </a:spcAft>
              <a:defRPr sz="1200" smtClean="0">
                <a:latin typeface="+mn-lt"/>
                <a:cs typeface="+mn-cs"/>
              </a:defRPr>
            </a:lvl1pPr>
          </a:lstStyle>
          <a:p>
            <a:pPr>
              <a:defRPr/>
            </a:pPr>
            <a:fld id="{EE2BB51B-B29D-4450-A1F7-7F473312468C}" type="slidenum">
              <a:rPr lang="en-US"/>
              <a:pPr>
                <a:defRPr/>
              </a:pPr>
              <a:t>‹#›</a:t>
            </a:fld>
            <a:endParaRPr lang="en-US" dirty="0"/>
          </a:p>
        </p:txBody>
      </p:sp>
    </p:spTree>
    <p:extLst>
      <p:ext uri="{BB962C8B-B14F-4D97-AF65-F5344CB8AC3E}">
        <p14:creationId xmlns:p14="http://schemas.microsoft.com/office/powerpoint/2010/main" val="14479336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1800" cy="465614"/>
          </a:xfrm>
          <a:prstGeom prst="rect">
            <a:avLst/>
          </a:prstGeom>
        </p:spPr>
        <p:txBody>
          <a:bodyPr vert="horz" lIns="92385" tIns="46193" rIns="92385" bIns="46193" rtlCol="0"/>
          <a:lstStyle>
            <a:lvl1pPr algn="l" fontAlgn="auto">
              <a:spcBef>
                <a:spcPts val="0"/>
              </a:spcBef>
              <a:spcAft>
                <a:spcPts val="0"/>
              </a:spcAft>
              <a:defRPr sz="1200" dirty="0">
                <a:latin typeface="+mn-lt"/>
                <a:cs typeface="+mn-cs"/>
              </a:defRPr>
            </a:lvl1pPr>
          </a:lstStyle>
          <a:p>
            <a:pPr>
              <a:defRPr/>
            </a:pPr>
            <a:endParaRPr lang="en-US" dirty="0"/>
          </a:p>
        </p:txBody>
      </p:sp>
      <p:sp>
        <p:nvSpPr>
          <p:cNvPr id="3" name="Date Placeholder 2"/>
          <p:cNvSpPr>
            <a:spLocks noGrp="1"/>
          </p:cNvSpPr>
          <p:nvPr>
            <p:ph type="dt" idx="1"/>
          </p:nvPr>
        </p:nvSpPr>
        <p:spPr>
          <a:xfrm>
            <a:off x="3884615" y="0"/>
            <a:ext cx="2971800" cy="465614"/>
          </a:xfrm>
          <a:prstGeom prst="rect">
            <a:avLst/>
          </a:prstGeom>
        </p:spPr>
        <p:txBody>
          <a:bodyPr vert="horz" lIns="92385" tIns="46193" rIns="92385" bIns="46193" rtlCol="0"/>
          <a:lstStyle>
            <a:lvl1pPr algn="r" fontAlgn="auto">
              <a:spcBef>
                <a:spcPts val="0"/>
              </a:spcBef>
              <a:spcAft>
                <a:spcPts val="0"/>
              </a:spcAft>
              <a:defRPr sz="1200" smtClean="0">
                <a:latin typeface="+mn-lt"/>
                <a:cs typeface="+mn-cs"/>
              </a:defRPr>
            </a:lvl1pPr>
          </a:lstStyle>
          <a:p>
            <a:pPr>
              <a:defRPr/>
            </a:pPr>
            <a:fld id="{C6BB4B6D-30CB-445C-A95B-C003C1A0FBB0}" type="datetimeFigureOut">
              <a:rPr lang="en-US"/>
              <a:pPr>
                <a:defRPr/>
              </a:pPr>
              <a:t>12/14/2016</a:t>
            </a:fld>
            <a:endParaRPr lang="en-US" dirty="0"/>
          </a:p>
        </p:txBody>
      </p:sp>
      <p:sp>
        <p:nvSpPr>
          <p:cNvPr id="4" name="Slide Image Placeholder 3"/>
          <p:cNvSpPr>
            <a:spLocks noGrp="1" noRot="1" noChangeAspect="1"/>
          </p:cNvSpPr>
          <p:nvPr>
            <p:ph type="sldImg" idx="2"/>
          </p:nvPr>
        </p:nvSpPr>
        <p:spPr>
          <a:xfrm>
            <a:off x="1101725" y="698500"/>
            <a:ext cx="4654550" cy="3492500"/>
          </a:xfrm>
          <a:prstGeom prst="rect">
            <a:avLst/>
          </a:prstGeom>
          <a:noFill/>
          <a:ln w="12700">
            <a:solidFill>
              <a:prstClr val="black"/>
            </a:solidFill>
          </a:ln>
        </p:spPr>
        <p:txBody>
          <a:bodyPr vert="horz" lIns="92385" tIns="46193" rIns="92385" bIns="46193" rtlCol="0" anchor="ctr"/>
          <a:lstStyle/>
          <a:p>
            <a:pPr lvl="0"/>
            <a:endParaRPr lang="en-US" noProof="0" dirty="0"/>
          </a:p>
        </p:txBody>
      </p:sp>
      <p:sp>
        <p:nvSpPr>
          <p:cNvPr id="5" name="Notes Placeholder 4"/>
          <p:cNvSpPr>
            <a:spLocks noGrp="1"/>
          </p:cNvSpPr>
          <p:nvPr>
            <p:ph type="body" sz="quarter" idx="3"/>
          </p:nvPr>
        </p:nvSpPr>
        <p:spPr>
          <a:xfrm>
            <a:off x="685800" y="4423332"/>
            <a:ext cx="5486400" cy="4190524"/>
          </a:xfrm>
          <a:prstGeom prst="rect">
            <a:avLst/>
          </a:prstGeom>
        </p:spPr>
        <p:txBody>
          <a:bodyPr vert="horz" lIns="92385" tIns="46193" rIns="92385" bIns="46193"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8845045"/>
            <a:ext cx="2971800" cy="465614"/>
          </a:xfrm>
          <a:prstGeom prst="rect">
            <a:avLst/>
          </a:prstGeom>
        </p:spPr>
        <p:txBody>
          <a:bodyPr vert="horz" lIns="92385" tIns="46193" rIns="92385" bIns="46193" rtlCol="0" anchor="b"/>
          <a:lstStyle>
            <a:lvl1pPr algn="l" fontAlgn="auto">
              <a:spcBef>
                <a:spcPts val="0"/>
              </a:spcBef>
              <a:spcAft>
                <a:spcPts val="0"/>
              </a:spcAft>
              <a:defRPr sz="1200" dirty="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5" y="8845045"/>
            <a:ext cx="2971800" cy="465614"/>
          </a:xfrm>
          <a:prstGeom prst="rect">
            <a:avLst/>
          </a:prstGeom>
        </p:spPr>
        <p:txBody>
          <a:bodyPr vert="horz" lIns="92385" tIns="46193" rIns="92385" bIns="46193" rtlCol="0" anchor="b"/>
          <a:lstStyle>
            <a:lvl1pPr algn="r" fontAlgn="auto">
              <a:spcBef>
                <a:spcPts val="0"/>
              </a:spcBef>
              <a:spcAft>
                <a:spcPts val="0"/>
              </a:spcAft>
              <a:defRPr sz="1200" smtClean="0">
                <a:latin typeface="+mn-lt"/>
                <a:cs typeface="+mn-cs"/>
              </a:defRPr>
            </a:lvl1pPr>
          </a:lstStyle>
          <a:p>
            <a:pPr>
              <a:defRPr/>
            </a:pPr>
            <a:fld id="{729F98CF-A94C-44D0-AB0B-BB1D034FBD70}" type="slidenum">
              <a:rPr lang="en-US"/>
              <a:pPr>
                <a:defRPr/>
              </a:pPr>
              <a:t>‹#›</a:t>
            </a:fld>
            <a:endParaRPr lang="en-US" dirty="0"/>
          </a:p>
        </p:txBody>
      </p:sp>
    </p:spTree>
    <p:extLst>
      <p:ext uri="{BB962C8B-B14F-4D97-AF65-F5344CB8AC3E}">
        <p14:creationId xmlns:p14="http://schemas.microsoft.com/office/powerpoint/2010/main" val="392256028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a:p>
        </p:txBody>
      </p:sp>
      <p:sp>
        <p:nvSpPr>
          <p:cNvPr id="348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63F717C-D8C1-4527-85F6-40CBBBD656AF}" type="slidenum">
              <a:rPr lang="en-US"/>
              <a:pPr fontAlgn="base">
                <a:spcBef>
                  <a:spcPct val="0"/>
                </a:spcBef>
                <a:spcAft>
                  <a:spcPct val="0"/>
                </a:spcAft>
              </a:pPr>
              <a:t>1</a:t>
            </a:fld>
            <a:endParaRPr lang="en-US" dirty="0"/>
          </a:p>
        </p:txBody>
      </p:sp>
    </p:spTree>
    <p:extLst>
      <p:ext uri="{BB962C8B-B14F-4D97-AF65-F5344CB8AC3E}">
        <p14:creationId xmlns:p14="http://schemas.microsoft.com/office/powerpoint/2010/main" val="30514661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slideMaster" Target="../slideMasters/slideMaster2.xml"/><Relationship Id="rId7" Type="http://schemas.openxmlformats.org/officeDocument/2006/relationships/image" Target="../media/image7.jpeg"/><Relationship Id="rId2" Type="http://schemas.openxmlformats.org/officeDocument/2006/relationships/tags" Target="../tags/tag2.xml"/><Relationship Id="rId1" Type="http://schemas.openxmlformats.org/officeDocument/2006/relationships/vmlDrawing" Target="../drawings/vmlDrawing2.v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oleObject" Target="../embeddings/oleObject2.bin"/><Relationship Id="rId9" Type="http://schemas.openxmlformats.org/officeDocument/2006/relationships/image" Target="../media/image9.png"/></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2.xml"/><Relationship Id="rId7" Type="http://schemas.openxmlformats.org/officeDocument/2006/relationships/image" Target="../media/image5.jpeg"/><Relationship Id="rId2" Type="http://schemas.openxmlformats.org/officeDocument/2006/relationships/tags" Target="../tags/tag3.xml"/><Relationship Id="rId1" Type="http://schemas.openxmlformats.org/officeDocument/2006/relationships/vmlDrawing" Target="../drawings/vmlDrawing3.v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oleObject" Target="../embeddings/oleObject3.bin"/></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latin typeface="Franklin Gothic Demi"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smtClean="0">
                <a:solidFill>
                  <a:schemeClr val="bg1"/>
                </a:solidFill>
              </a:defRPr>
            </a:lvl1pPr>
          </a:lstStyle>
          <a:p>
            <a:pPr>
              <a:defRPr/>
            </a:pPr>
            <a:r>
              <a:rPr lang="en-US" dirty="0"/>
              <a:t>December 2016</a:t>
            </a:r>
          </a:p>
        </p:txBody>
      </p:sp>
      <p:sp>
        <p:nvSpPr>
          <p:cNvPr id="5" name="Footer Placeholder 4"/>
          <p:cNvSpPr>
            <a:spLocks noGrp="1"/>
          </p:cNvSpPr>
          <p:nvPr>
            <p:ph type="ftr" sz="quarter" idx="11"/>
          </p:nvPr>
        </p:nvSpPr>
        <p:spPr/>
        <p:txBody>
          <a:bodyPr/>
          <a:lstStyle>
            <a:lvl1pPr algn="ctr">
              <a:defRPr sz="1200" dirty="0" smtClean="0">
                <a:solidFill>
                  <a:schemeClr val="bg1"/>
                </a:solidFill>
              </a:defRPr>
            </a:lvl1pPr>
          </a:lstStyle>
          <a:p>
            <a:pPr>
              <a:defRPr/>
            </a:pP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Date Placeholder 3"/>
          <p:cNvSpPr>
            <a:spLocks noGrp="1"/>
          </p:cNvSpPr>
          <p:nvPr>
            <p:ph type="dt" sz="half" idx="12"/>
          </p:nvPr>
        </p:nvSpPr>
        <p:spPr/>
        <p:txBody>
          <a:bodyPr/>
          <a:lstStyle>
            <a:lvl1pPr>
              <a:defRPr/>
            </a:lvl1pPr>
          </a:lstStyle>
          <a:p>
            <a:pPr>
              <a:defRPr/>
            </a:pPr>
            <a:fld id="{CAE504D5-FA4F-4C3B-AA39-EF0BD373BC7D}" type="datetime1">
              <a:rPr lang="en-US" smtClean="0"/>
              <a:pPr>
                <a:defRPr/>
              </a:pPr>
              <a:t>12/14/2016</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Date Placeholder 3"/>
          <p:cNvSpPr>
            <a:spLocks noGrp="1"/>
          </p:cNvSpPr>
          <p:nvPr>
            <p:ph type="dt" sz="half" idx="12"/>
          </p:nvPr>
        </p:nvSpPr>
        <p:spPr/>
        <p:txBody>
          <a:bodyPr/>
          <a:lstStyle>
            <a:lvl1pPr>
              <a:defRPr/>
            </a:lvl1pPr>
          </a:lstStyle>
          <a:p>
            <a:pPr>
              <a:defRPr/>
            </a:pPr>
            <a:fld id="{F2FF7794-9051-4982-9386-36ACA51B4741}" type="datetime1">
              <a:rPr lang="en-US" smtClean="0"/>
              <a:pPr>
                <a:defRPr/>
              </a:pPr>
              <a:t>12/14/2016</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graphicFrame>
        <p:nvGraphicFramePr>
          <p:cNvPr id="5245" name="Rectangle 125" hidden="1"/>
          <p:cNvGraphicFramePr>
            <a:graphicFrameLocks/>
          </p:cNvGraphicFramePr>
          <p:nvPr>
            <p:custDataLst>
              <p:tags r:id="rId2"/>
            </p:custDataLst>
            <p:extLst/>
          </p:nvPr>
        </p:nvGraphicFramePr>
        <p:xfrm>
          <a:off x="1" y="0"/>
          <a:ext cx="158750" cy="158750"/>
        </p:xfrm>
        <a:graphic>
          <a:graphicData uri="http://schemas.openxmlformats.org/presentationml/2006/ole">
            <mc:AlternateContent xmlns:mc="http://schemas.openxmlformats.org/markup-compatibility/2006">
              <mc:Choice xmlns:v="urn:schemas-microsoft-com:vml" Requires="v">
                <p:oleObj spid="_x0000_s2170" name="think-cell Slide" r:id="rId4" imgW="0" imgH="0" progId="TCLayout.ActiveDocument.1">
                  <p:embed/>
                </p:oleObj>
              </mc:Choice>
              <mc:Fallback>
                <p:oleObj name="think-cell Slide" r:id="rId4" imgW="0" imgH="0" progId="TCLayout.ActiveDocument.1">
                  <p:embed/>
                  <p:pic>
                    <p:nvPicPr>
                      <p:cNvPr id="0" name=""/>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165" name="Rectangle 45"/>
          <p:cNvSpPr>
            <a:spLocks noGrp="1" noChangeArrowheads="1"/>
          </p:cNvSpPr>
          <p:nvPr>
            <p:ph type="subTitle" idx="1"/>
          </p:nvPr>
        </p:nvSpPr>
        <p:spPr bwMode="auto">
          <a:xfrm>
            <a:off x="471489" y="2433640"/>
            <a:ext cx="5908675" cy="746125"/>
          </a:xfrm>
          <a:ln algn="ctr"/>
        </p:spPr>
        <p:txBody>
          <a:bodyPr lIns="0" rIns="0"/>
          <a:lstStyle>
            <a:lvl1pPr marL="0" indent="0">
              <a:spcBef>
                <a:spcPct val="0"/>
              </a:spcBef>
              <a:spcAft>
                <a:spcPct val="0"/>
              </a:spcAft>
              <a:buFont typeface="Arial" charset="0"/>
              <a:buNone/>
              <a:defRPr sz="1050" baseline="0">
                <a:solidFill>
                  <a:srgbClr val="808080"/>
                </a:solidFill>
              </a:defRPr>
            </a:lvl1pPr>
          </a:lstStyle>
          <a:p>
            <a:endParaRPr lang="en-US" dirty="0"/>
          </a:p>
        </p:txBody>
      </p:sp>
      <p:sp>
        <p:nvSpPr>
          <p:cNvPr id="5249" name="Rectangle 129"/>
          <p:cNvSpPr>
            <a:spLocks noGrp="1" noChangeArrowheads="1"/>
          </p:cNvSpPr>
          <p:nvPr>
            <p:ph type="ctrTitle" sz="quarter"/>
          </p:nvPr>
        </p:nvSpPr>
        <p:spPr bwMode="auto">
          <a:xfrm>
            <a:off x="471489" y="1104900"/>
            <a:ext cx="5908675" cy="1296988"/>
          </a:xfrm>
        </p:spPr>
        <p:txBody>
          <a:bodyPr/>
          <a:lstStyle>
            <a:lvl1pPr>
              <a:defRPr baseline="0"/>
            </a:lvl1pPr>
          </a:lstStyle>
          <a:p>
            <a:endParaRPr lang="en-US" dirty="0"/>
          </a:p>
        </p:txBody>
      </p:sp>
      <p:cxnSp>
        <p:nvCxnSpPr>
          <p:cNvPr id="11" name="Straight Connector 10"/>
          <p:cNvCxnSpPr/>
          <p:nvPr userDrawn="1"/>
        </p:nvCxnSpPr>
        <p:spPr bwMode="auto">
          <a:xfrm>
            <a:off x="482600" y="2395771"/>
            <a:ext cx="8239125" cy="1588"/>
          </a:xfrm>
          <a:prstGeom prst="line">
            <a:avLst/>
          </a:prstGeom>
          <a:noFill/>
          <a:ln w="12700">
            <a:solidFill>
              <a:schemeClr val="accent1"/>
            </a:solidFill>
            <a:round/>
            <a:headEnd type="none" w="lg" len="lg"/>
            <a:tailEnd type="none" w="lg" len="lg"/>
          </a:ln>
          <a:effectLst/>
        </p:spPr>
      </p:cxnSp>
      <p:pic>
        <p:nvPicPr>
          <p:cNvPr id="12" name="Picture 11" descr="Gartner_Lg_Blu.png"/>
          <p:cNvPicPr>
            <a:picLocks noChangeAspect="1"/>
          </p:cNvPicPr>
          <p:nvPr userDrawn="1"/>
        </p:nvPicPr>
        <p:blipFill>
          <a:blip r:embed="rId5" cstate="print"/>
          <a:srcRect t="28264" b="31285"/>
          <a:stretch>
            <a:fillRect/>
          </a:stretch>
        </p:blipFill>
        <p:spPr>
          <a:xfrm>
            <a:off x="7296912" y="6315077"/>
            <a:ext cx="1684020" cy="322263"/>
          </a:xfrm>
          <a:prstGeom prst="rect">
            <a:avLst/>
          </a:prstGeom>
        </p:spPr>
      </p:pic>
      <p:sp>
        <p:nvSpPr>
          <p:cNvPr id="17" name="Text Box 230"/>
          <p:cNvSpPr txBox="1">
            <a:spLocks noChangeArrowheads="1"/>
          </p:cNvSpPr>
          <p:nvPr userDrawn="1"/>
        </p:nvSpPr>
        <p:spPr bwMode="gray">
          <a:xfrm>
            <a:off x="14287" y="6298862"/>
            <a:ext cx="3652278" cy="461665"/>
          </a:xfrm>
          <a:prstGeom prst="rect">
            <a:avLst/>
          </a:prstGeom>
          <a:noFill/>
          <a:ln w="9525">
            <a:noFill/>
            <a:miter lim="800000"/>
            <a:headEnd type="none" w="lg" len="lg"/>
            <a:tailEnd type="none" w="lg" len="lg"/>
          </a:ln>
          <a:effectLst/>
        </p:spPr>
        <p:txBody>
          <a:bodyPr wrap="square">
            <a:spAutoFit/>
          </a:bodyPr>
          <a:lstStyle/>
          <a:p>
            <a:pPr eaLnBrk="0" fontAlgn="auto" hangingPunct="0">
              <a:spcAft>
                <a:spcPts val="0"/>
              </a:spcAft>
            </a:pPr>
            <a:br>
              <a:rPr lang="en-US" sz="600" dirty="0">
                <a:solidFill>
                  <a:srgbClr val="808080"/>
                </a:solidFill>
                <a:latin typeface="Arial"/>
                <a:cs typeface="Arial Unicode MS"/>
              </a:rPr>
            </a:br>
            <a:r>
              <a:rPr lang="en-US" sz="600" dirty="0">
                <a:solidFill>
                  <a:srgbClr val="808080"/>
                </a:solidFill>
                <a:latin typeface="Arial"/>
                <a:cs typeface="Arial Unicode MS"/>
              </a:rPr>
              <a:t>For the Sole Use of State of Arkansas Department of Information Services</a:t>
            </a:r>
          </a:p>
          <a:p>
            <a:pPr eaLnBrk="0" fontAlgn="auto" hangingPunct="0">
              <a:spcAft>
                <a:spcPts val="0"/>
              </a:spcAft>
            </a:pPr>
            <a:r>
              <a:rPr lang="en-US" sz="600" dirty="0">
                <a:solidFill>
                  <a:srgbClr val="808080"/>
                </a:solidFill>
                <a:latin typeface="Arial"/>
                <a:cs typeface="Arial Unicode MS"/>
              </a:rPr>
              <a:t>© 2015 Gartner, Inc. and/or its affiliates. All rights reserved. </a:t>
            </a:r>
          </a:p>
          <a:p>
            <a:pPr eaLnBrk="0" fontAlgn="auto" hangingPunct="0">
              <a:spcAft>
                <a:spcPts val="0"/>
              </a:spcAft>
            </a:pPr>
            <a:r>
              <a:rPr lang="en-US" sz="600" dirty="0">
                <a:solidFill>
                  <a:srgbClr val="808080"/>
                </a:solidFill>
                <a:latin typeface="Arial"/>
                <a:cs typeface="Arial Unicode MS"/>
              </a:rPr>
              <a:t>Gartner is a registered trademark of Gartner, Inc. or its affiliates.</a:t>
            </a:r>
          </a:p>
        </p:txBody>
      </p:sp>
      <p:pic>
        <p:nvPicPr>
          <p:cNvPr id="5247" name="Picture 127" descr="Los Angeles County Department of Mental Health"/>
          <p:cNvPicPr>
            <a:picLocks noChangeAspect="1" noChangeArrowheads="1"/>
          </p:cNvPicPr>
          <p:nvPr userDrawn="1"/>
        </p:nvPicPr>
        <p:blipFill>
          <a:blip r:embed="rId6"/>
          <a:srcRect/>
          <a:stretch>
            <a:fillRect/>
          </a:stretch>
        </p:blipFill>
        <p:spPr bwMode="auto">
          <a:xfrm>
            <a:off x="155576" y="-136525"/>
            <a:ext cx="9525" cy="9525"/>
          </a:xfrm>
          <a:prstGeom prst="rect">
            <a:avLst/>
          </a:prstGeom>
          <a:noFill/>
        </p:spPr>
      </p:pic>
      <p:pic>
        <p:nvPicPr>
          <p:cNvPr id="2" name="Picture 129" descr="Los Angeles County Department of Mental Health"/>
          <p:cNvPicPr>
            <a:picLocks noChangeAspect="1" noChangeArrowheads="1"/>
          </p:cNvPicPr>
          <p:nvPr userDrawn="1"/>
        </p:nvPicPr>
        <p:blipFill>
          <a:blip r:embed="rId6"/>
          <a:srcRect/>
          <a:stretch>
            <a:fillRect/>
          </a:stretch>
        </p:blipFill>
        <p:spPr bwMode="auto">
          <a:xfrm>
            <a:off x="155576" y="-136525"/>
            <a:ext cx="9525" cy="9525"/>
          </a:xfrm>
          <a:prstGeom prst="rect">
            <a:avLst/>
          </a:prstGeom>
          <a:noFill/>
        </p:spPr>
      </p:pic>
      <p:pic>
        <p:nvPicPr>
          <p:cNvPr id="5251" name="Picture 131" descr="Los Angeles County Department of Mental Health"/>
          <p:cNvPicPr>
            <a:picLocks noChangeAspect="1" noChangeArrowheads="1"/>
          </p:cNvPicPr>
          <p:nvPr userDrawn="1"/>
        </p:nvPicPr>
        <p:blipFill>
          <a:blip r:embed="rId6"/>
          <a:srcRect/>
          <a:stretch>
            <a:fillRect/>
          </a:stretch>
        </p:blipFill>
        <p:spPr bwMode="auto">
          <a:xfrm>
            <a:off x="155576" y="-136525"/>
            <a:ext cx="9525" cy="9525"/>
          </a:xfrm>
          <a:prstGeom prst="rect">
            <a:avLst/>
          </a:prstGeom>
          <a:noFill/>
        </p:spPr>
      </p:pic>
      <p:pic>
        <p:nvPicPr>
          <p:cNvPr id="5253" name="Picture 133" descr="Los Angeles County Department of Mental Health"/>
          <p:cNvPicPr>
            <a:picLocks noChangeAspect="1" noChangeArrowheads="1"/>
          </p:cNvPicPr>
          <p:nvPr userDrawn="1"/>
        </p:nvPicPr>
        <p:blipFill>
          <a:blip r:embed="rId6"/>
          <a:srcRect/>
          <a:stretch>
            <a:fillRect/>
          </a:stretch>
        </p:blipFill>
        <p:spPr bwMode="auto">
          <a:xfrm>
            <a:off x="155576" y="-136525"/>
            <a:ext cx="9525" cy="9525"/>
          </a:xfrm>
          <a:prstGeom prst="rect">
            <a:avLst/>
          </a:prstGeom>
          <a:noFill/>
        </p:spPr>
      </p:pic>
      <p:pic>
        <p:nvPicPr>
          <p:cNvPr id="18" name="Picture 17" descr="https://s-media-cache-ak0.pinimg.com/originals/ee/63/65/ee63659288b0af713ec6ef286ab0dc6a.jpg"/>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332758" y="4147846"/>
            <a:ext cx="2289642" cy="2146487"/>
          </a:xfrm>
          <a:prstGeom prst="rect">
            <a:avLst/>
          </a:prstGeom>
          <a:noFill/>
          <a:ln>
            <a:noFill/>
          </a:ln>
        </p:spPr>
      </p:pic>
      <p:grpSp>
        <p:nvGrpSpPr>
          <p:cNvPr id="7" name="Group 6"/>
          <p:cNvGrpSpPr/>
          <p:nvPr userDrawn="1"/>
        </p:nvGrpSpPr>
        <p:grpSpPr>
          <a:xfrm>
            <a:off x="1" y="-18186"/>
            <a:ext cx="4944531" cy="913420"/>
            <a:chOff x="3082864" y="3404557"/>
            <a:chExt cx="4944531" cy="913420"/>
          </a:xfrm>
        </p:grpSpPr>
        <p:pic>
          <p:nvPicPr>
            <p:cNvPr id="5" name="Picture 4"/>
            <p:cNvPicPr>
              <a:picLocks noChangeAspect="1"/>
            </p:cNvPicPr>
            <p:nvPr userDrawn="1"/>
          </p:nvPicPr>
          <p:blipFill>
            <a:blip r:embed="rId8"/>
            <a:stretch>
              <a:fillRect/>
            </a:stretch>
          </p:blipFill>
          <p:spPr>
            <a:xfrm>
              <a:off x="5714288" y="3424515"/>
              <a:ext cx="2313107" cy="883781"/>
            </a:xfrm>
            <a:prstGeom prst="rect">
              <a:avLst/>
            </a:prstGeom>
            <a:ln w="9525">
              <a:solidFill>
                <a:schemeClr val="accent1">
                  <a:lumMod val="50000"/>
                </a:schemeClr>
              </a:solidFill>
            </a:ln>
          </p:spPr>
        </p:pic>
        <p:pic>
          <p:nvPicPr>
            <p:cNvPr id="6" name="Picture 5"/>
            <p:cNvPicPr>
              <a:picLocks noChangeAspect="1"/>
            </p:cNvPicPr>
            <p:nvPr userDrawn="1"/>
          </p:nvPicPr>
          <p:blipFill>
            <a:blip r:embed="rId9"/>
            <a:stretch>
              <a:fillRect/>
            </a:stretch>
          </p:blipFill>
          <p:spPr>
            <a:xfrm>
              <a:off x="3082864" y="3404557"/>
              <a:ext cx="2622400" cy="913420"/>
            </a:xfrm>
            <a:prstGeom prst="rect">
              <a:avLst/>
            </a:prstGeom>
          </p:spPr>
        </p:pic>
      </p:grpSp>
    </p:spTree>
    <p:extLst>
      <p:ext uri="{BB962C8B-B14F-4D97-AF65-F5344CB8AC3E}">
        <p14:creationId xmlns:p14="http://schemas.microsoft.com/office/powerpoint/2010/main" val="18004320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Divider Option 1">
    <p:bg>
      <p:bgPr>
        <a:solidFill>
          <a:schemeClr val="bg1"/>
        </a:solidFill>
        <a:effectLst/>
      </p:bgPr>
    </p:bg>
    <p:spTree>
      <p:nvGrpSpPr>
        <p:cNvPr id="1" name=""/>
        <p:cNvGrpSpPr/>
        <p:nvPr/>
      </p:nvGrpSpPr>
      <p:grpSpPr>
        <a:xfrm>
          <a:off x="0" y="0"/>
          <a:ext cx="0" cy="0"/>
          <a:chOff x="0" y="0"/>
          <a:chExt cx="0" cy="0"/>
        </a:xfrm>
      </p:grpSpPr>
      <p:graphicFrame>
        <p:nvGraphicFramePr>
          <p:cNvPr id="5245" name="Rectangle 125" hidden="1"/>
          <p:cNvGraphicFramePr>
            <a:graphicFrameLocks/>
          </p:cNvGraphicFramePr>
          <p:nvPr>
            <p:custDataLst>
              <p:tags r:id="rId2"/>
            </p:custDataLst>
          </p:nvPr>
        </p:nvGraphicFramePr>
        <p:xfrm>
          <a:off x="1" y="0"/>
          <a:ext cx="158750" cy="158750"/>
        </p:xfrm>
        <a:graphic>
          <a:graphicData uri="http://schemas.openxmlformats.org/presentationml/2006/ole">
            <mc:AlternateContent xmlns:mc="http://schemas.openxmlformats.org/markup-compatibility/2006">
              <mc:Choice xmlns:v="urn:schemas-microsoft-com:vml" Requires="v">
                <p:oleObj spid="_x0000_s3194" name="think-cell Slide" r:id="rId4" imgW="0" imgH="0" progId="TCLayout.ActiveDocument.1">
                  <p:embed/>
                </p:oleObj>
              </mc:Choice>
              <mc:Fallback>
                <p:oleObj name="think-cell Slide" r:id="rId4" imgW="0" imgH="0" progId="TCLayout.ActiveDocument.1">
                  <p:embed/>
                  <p:pic>
                    <p:nvPicPr>
                      <p:cNvPr id="0" name=""/>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165" name="Rectangle 45"/>
          <p:cNvSpPr>
            <a:spLocks noGrp="1" noChangeArrowheads="1"/>
          </p:cNvSpPr>
          <p:nvPr>
            <p:ph type="subTitle" idx="1"/>
          </p:nvPr>
        </p:nvSpPr>
        <p:spPr bwMode="auto">
          <a:xfrm>
            <a:off x="471489" y="2433640"/>
            <a:ext cx="5908675" cy="746125"/>
          </a:xfrm>
          <a:ln algn="ctr"/>
        </p:spPr>
        <p:txBody>
          <a:bodyPr lIns="0" rIns="0"/>
          <a:lstStyle>
            <a:lvl1pPr marL="0" indent="0">
              <a:spcBef>
                <a:spcPct val="0"/>
              </a:spcBef>
              <a:spcAft>
                <a:spcPct val="0"/>
              </a:spcAft>
              <a:buFont typeface="Arial" charset="0"/>
              <a:buNone/>
              <a:defRPr sz="1050">
                <a:solidFill>
                  <a:srgbClr val="808080"/>
                </a:solidFill>
              </a:defRPr>
            </a:lvl1pPr>
          </a:lstStyle>
          <a:p>
            <a:r>
              <a:rPr lang="en-US"/>
              <a:t>Click to edit Master subtitle style</a:t>
            </a:r>
            <a:endParaRPr lang="en-US" dirty="0"/>
          </a:p>
        </p:txBody>
      </p:sp>
      <p:sp>
        <p:nvSpPr>
          <p:cNvPr id="5249" name="Rectangle 129"/>
          <p:cNvSpPr>
            <a:spLocks noGrp="1" noChangeArrowheads="1"/>
          </p:cNvSpPr>
          <p:nvPr>
            <p:ph type="ctrTitle" sz="quarter" hasCustomPrompt="1"/>
          </p:nvPr>
        </p:nvSpPr>
        <p:spPr bwMode="auto">
          <a:xfrm>
            <a:off x="471489" y="931865"/>
            <a:ext cx="5908675" cy="1470025"/>
          </a:xfrm>
        </p:spPr>
        <p:txBody>
          <a:bodyPr/>
          <a:lstStyle>
            <a:lvl1pPr>
              <a:defRPr/>
            </a:lvl1pPr>
          </a:lstStyle>
          <a:p>
            <a:r>
              <a:rPr lang="en-US" dirty="0" err="1"/>
              <a:t>DividerTitle</a:t>
            </a:r>
            <a:endParaRPr lang="en-US" dirty="0"/>
          </a:p>
        </p:txBody>
      </p:sp>
      <p:cxnSp>
        <p:nvCxnSpPr>
          <p:cNvPr id="11" name="Straight Connector 10"/>
          <p:cNvCxnSpPr/>
          <p:nvPr userDrawn="1"/>
        </p:nvCxnSpPr>
        <p:spPr bwMode="auto">
          <a:xfrm>
            <a:off x="482600" y="2395771"/>
            <a:ext cx="8239125" cy="1588"/>
          </a:xfrm>
          <a:prstGeom prst="line">
            <a:avLst/>
          </a:prstGeom>
          <a:noFill/>
          <a:ln w="12700">
            <a:solidFill>
              <a:schemeClr val="accent1"/>
            </a:solidFill>
            <a:round/>
            <a:headEnd type="none" w="lg" len="lg"/>
            <a:tailEnd type="none" w="lg" len="lg"/>
          </a:ln>
          <a:effectLst/>
        </p:spPr>
      </p:cxnSp>
      <p:sp>
        <p:nvSpPr>
          <p:cNvPr id="13" name="Text Box 21"/>
          <p:cNvSpPr txBox="1">
            <a:spLocks noChangeArrowheads="1"/>
          </p:cNvSpPr>
          <p:nvPr userDrawn="1"/>
        </p:nvSpPr>
        <p:spPr bwMode="auto">
          <a:xfrm>
            <a:off x="3714750" y="6245505"/>
            <a:ext cx="1746250" cy="390525"/>
          </a:xfrm>
          <a:prstGeom prst="rect">
            <a:avLst/>
          </a:prstGeom>
          <a:noFill/>
          <a:ln w="9525">
            <a:noFill/>
            <a:miter lim="800000"/>
            <a:headEnd/>
            <a:tailEnd/>
          </a:ln>
          <a:effectLst/>
        </p:spPr>
        <p:txBody>
          <a:bodyPr lIns="0" tIns="0" rIns="0" bIns="0" anchor="b"/>
          <a:lstStyle/>
          <a:p>
            <a:pPr algn="ctr" fontAlgn="auto">
              <a:spcAft>
                <a:spcPts val="0"/>
              </a:spcAft>
              <a:defRPr/>
            </a:pPr>
            <a:fld id="{0DCACFB8-26F6-42D6-BECD-8F4C7C90C586}" type="slidenum">
              <a:rPr lang="en-US" sz="600" smtClean="0">
                <a:solidFill>
                  <a:srgbClr val="808080"/>
                </a:solidFill>
                <a:latin typeface="Arial" charset="0"/>
                <a:cs typeface="Arial Unicode MS" pitchFamily="34" charset="-128"/>
              </a:rPr>
              <a:pPr algn="ctr" fontAlgn="auto">
                <a:spcAft>
                  <a:spcPts val="0"/>
                </a:spcAft>
                <a:defRPr/>
              </a:pPr>
              <a:t>‹#›</a:t>
            </a:fld>
            <a:endParaRPr lang="en-US" altLang="en-US" sz="600" dirty="0">
              <a:solidFill>
                <a:srgbClr val="808080"/>
              </a:solidFill>
              <a:latin typeface="Arial" charset="0"/>
              <a:cs typeface="Arial Unicode MS" pitchFamily="34" charset="-128"/>
            </a:endParaRPr>
          </a:p>
        </p:txBody>
      </p:sp>
      <p:pic>
        <p:nvPicPr>
          <p:cNvPr id="9" name="Picture 8" descr="Gartner_Lg_Blu.png"/>
          <p:cNvPicPr>
            <a:picLocks noChangeAspect="1"/>
          </p:cNvPicPr>
          <p:nvPr userDrawn="1"/>
        </p:nvPicPr>
        <p:blipFill>
          <a:blip r:embed="rId5" cstate="print"/>
          <a:srcRect t="28264" b="31285"/>
          <a:stretch>
            <a:fillRect/>
          </a:stretch>
        </p:blipFill>
        <p:spPr>
          <a:xfrm>
            <a:off x="7339641" y="5870695"/>
            <a:ext cx="1684020" cy="322263"/>
          </a:xfrm>
          <a:prstGeom prst="rect">
            <a:avLst/>
          </a:prstGeom>
        </p:spPr>
      </p:pic>
      <p:sp>
        <p:nvSpPr>
          <p:cNvPr id="16" name="Text Box 230"/>
          <p:cNvSpPr txBox="1">
            <a:spLocks noChangeArrowheads="1"/>
          </p:cNvSpPr>
          <p:nvPr userDrawn="1"/>
        </p:nvSpPr>
        <p:spPr bwMode="gray">
          <a:xfrm>
            <a:off x="5461000" y="6348836"/>
            <a:ext cx="3683000" cy="369332"/>
          </a:xfrm>
          <a:prstGeom prst="rect">
            <a:avLst/>
          </a:prstGeom>
          <a:noFill/>
          <a:ln w="9525">
            <a:noFill/>
            <a:miter lim="800000"/>
            <a:headEnd type="none" w="lg" len="lg"/>
            <a:tailEnd type="none" w="lg" len="lg"/>
          </a:ln>
          <a:effectLst/>
        </p:spPr>
        <p:txBody>
          <a:bodyPr wrap="square">
            <a:spAutoFit/>
          </a:bodyPr>
          <a:lstStyle/>
          <a:p>
            <a:pPr algn="r" eaLnBrk="0" fontAlgn="auto" hangingPunct="0">
              <a:spcAft>
                <a:spcPts val="0"/>
              </a:spcAft>
            </a:pPr>
            <a:r>
              <a:rPr lang="en-US" sz="600" dirty="0">
                <a:solidFill>
                  <a:srgbClr val="808080"/>
                </a:solidFill>
                <a:latin typeface="Arial"/>
                <a:cs typeface="Arial Unicode MS"/>
              </a:rPr>
              <a:t>For the Sole Use of State of Arkansas Department of Information Services</a:t>
            </a:r>
          </a:p>
          <a:p>
            <a:pPr algn="r" eaLnBrk="0" fontAlgn="auto" hangingPunct="0">
              <a:spcAft>
                <a:spcPts val="0"/>
              </a:spcAft>
            </a:pPr>
            <a:r>
              <a:rPr lang="en-US" sz="600" dirty="0">
                <a:solidFill>
                  <a:srgbClr val="808080"/>
                </a:solidFill>
                <a:latin typeface="Arial"/>
                <a:cs typeface="Arial Unicode MS"/>
              </a:rPr>
              <a:t>© 2015 Gartner, Inc. and/or its affiliates. All rights reserved. </a:t>
            </a:r>
          </a:p>
          <a:p>
            <a:pPr algn="r" eaLnBrk="0" fontAlgn="auto" hangingPunct="0">
              <a:spcAft>
                <a:spcPts val="0"/>
              </a:spcAft>
            </a:pPr>
            <a:r>
              <a:rPr lang="en-US" sz="600" dirty="0">
                <a:solidFill>
                  <a:srgbClr val="808080"/>
                </a:solidFill>
                <a:latin typeface="Arial"/>
                <a:cs typeface="Arial Unicode MS"/>
              </a:rPr>
              <a:t>Gartner is a registered trademark of Gartner, Inc. or its affiliates.</a:t>
            </a:r>
          </a:p>
        </p:txBody>
      </p:sp>
      <p:grpSp>
        <p:nvGrpSpPr>
          <p:cNvPr id="10" name="Group 9"/>
          <p:cNvGrpSpPr/>
          <p:nvPr userDrawn="1"/>
        </p:nvGrpSpPr>
        <p:grpSpPr>
          <a:xfrm>
            <a:off x="1144" y="5976343"/>
            <a:ext cx="4208907" cy="874606"/>
            <a:chOff x="1143" y="5976343"/>
            <a:chExt cx="4208907" cy="874606"/>
          </a:xfrm>
        </p:grpSpPr>
        <p:pic>
          <p:nvPicPr>
            <p:cNvPr id="12" name="Picture 11"/>
            <p:cNvPicPr>
              <a:picLocks noChangeAspect="1"/>
            </p:cNvPicPr>
            <p:nvPr userDrawn="1"/>
          </p:nvPicPr>
          <p:blipFill>
            <a:blip r:embed="rId6"/>
            <a:stretch>
              <a:fillRect/>
            </a:stretch>
          </p:blipFill>
          <p:spPr>
            <a:xfrm>
              <a:off x="1012825" y="6258581"/>
              <a:ext cx="3197225" cy="589894"/>
            </a:xfrm>
            <a:prstGeom prst="rect">
              <a:avLst/>
            </a:prstGeom>
          </p:spPr>
        </p:pic>
        <p:pic>
          <p:nvPicPr>
            <p:cNvPr id="14" name="Picture 13" descr="https://s-media-cache-ak0.pinimg.com/originals/ee/63/65/ee63659288b0af713ec6ef286ab0dc6a.jpg"/>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1143" y="5976343"/>
              <a:ext cx="1000742" cy="874606"/>
            </a:xfrm>
            <a:prstGeom prst="rect">
              <a:avLst/>
            </a:prstGeom>
            <a:noFill/>
            <a:ln>
              <a:noFill/>
            </a:ln>
          </p:spPr>
        </p:pic>
      </p:grpSp>
    </p:spTree>
    <p:extLst>
      <p:ext uri="{BB962C8B-B14F-4D97-AF65-F5344CB8AC3E}">
        <p14:creationId xmlns:p14="http://schemas.microsoft.com/office/powerpoint/2010/main" val="7223895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Divider Option 2">
    <p:spTree>
      <p:nvGrpSpPr>
        <p:cNvPr id="1" name=""/>
        <p:cNvGrpSpPr/>
        <p:nvPr/>
      </p:nvGrpSpPr>
      <p:grpSpPr>
        <a:xfrm>
          <a:off x="0" y="0"/>
          <a:ext cx="0" cy="0"/>
          <a:chOff x="0" y="0"/>
          <a:chExt cx="0" cy="0"/>
        </a:xfrm>
      </p:grpSpPr>
      <p:sp>
        <p:nvSpPr>
          <p:cNvPr id="2" name="Title 1"/>
          <p:cNvSpPr>
            <a:spLocks noGrp="1"/>
          </p:cNvSpPr>
          <p:nvPr>
            <p:ph type="title"/>
          </p:nvPr>
        </p:nvSpPr>
        <p:spPr>
          <a:xfrm>
            <a:off x="482601" y="4406902"/>
            <a:ext cx="8250238" cy="1362075"/>
          </a:xfrm>
          <a:noFill/>
          <a:ln w="9525" algn="ctr">
            <a:noFill/>
            <a:miter lim="800000"/>
            <a:headEnd/>
            <a:tailEnd/>
          </a:ln>
          <a:effectLst/>
        </p:spPr>
        <p:txBody>
          <a:bodyPr vert="horz" wrap="square" lIns="0" tIns="45720" rIns="0" bIns="45720" numCol="1" anchor="t" anchorCtr="0" compatLnSpc="1">
            <a:prstTxWarp prst="textNoShape">
              <a:avLst/>
            </a:prstTxWarp>
          </a:bodyPr>
          <a:lstStyle>
            <a:lvl1pPr marL="0" indent="0" algn="l" rtl="0" eaLnBrk="1" fontAlgn="base" hangingPunct="1">
              <a:spcBef>
                <a:spcPct val="0"/>
              </a:spcBef>
              <a:spcAft>
                <a:spcPct val="0"/>
              </a:spcAft>
              <a:buClr>
                <a:schemeClr val="accent1"/>
              </a:buClr>
              <a:buFont typeface="Arial" charset="0"/>
              <a:buNone/>
              <a:defRPr lang="en-US" sz="1050" dirty="0">
                <a:solidFill>
                  <a:srgbClr val="808080"/>
                </a:solidFill>
                <a:latin typeface="+mn-lt"/>
                <a:ea typeface="+mn-ea"/>
                <a:cs typeface="+mn-cs"/>
              </a:defRPr>
            </a:lvl1pPr>
          </a:lstStyle>
          <a:p>
            <a:r>
              <a:rPr lang="en-US"/>
              <a:t>Click to edit Master title style</a:t>
            </a:r>
            <a:endParaRPr lang="en-US" dirty="0"/>
          </a:p>
        </p:txBody>
      </p:sp>
      <p:sp>
        <p:nvSpPr>
          <p:cNvPr id="3" name="Text Placeholder 2"/>
          <p:cNvSpPr>
            <a:spLocks noGrp="1"/>
          </p:cNvSpPr>
          <p:nvPr>
            <p:ph type="body" idx="1" hasCustomPrompt="1"/>
          </p:nvPr>
        </p:nvSpPr>
        <p:spPr>
          <a:xfrm>
            <a:off x="482601" y="2906713"/>
            <a:ext cx="8250238" cy="1500187"/>
          </a:xfrm>
          <a:noFill/>
          <a:ln w="9525">
            <a:noFill/>
            <a:miter lim="800000"/>
            <a:headEnd/>
            <a:tailEnd/>
          </a:ln>
          <a:effectLst/>
        </p:spPr>
        <p:txBody>
          <a:bodyPr vert="horz" wrap="square" lIns="0" tIns="45720" rIns="0" bIns="45720" numCol="1" anchor="b" anchorCtr="0" compatLnSpc="1">
            <a:prstTxWarp prst="textNoShape">
              <a:avLst/>
            </a:prstTxWarp>
          </a:bodyPr>
          <a:lstStyle>
            <a:lvl1pPr marL="0" indent="0" algn="l" rtl="0" eaLnBrk="1" fontAlgn="base" hangingPunct="1">
              <a:spcBef>
                <a:spcPct val="0"/>
              </a:spcBef>
              <a:spcAft>
                <a:spcPct val="0"/>
              </a:spcAft>
              <a:buNone/>
              <a:defRPr lang="en-US" dirty="0" smtClean="0">
                <a:solidFill>
                  <a:schemeClr val="accent1"/>
                </a:solidFill>
                <a:latin typeface="+mj-lt"/>
                <a:ea typeface="+mj-ea"/>
                <a:cs typeface="+mj-cs"/>
              </a:defRPr>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en-US" dirty="0" err="1"/>
              <a:t>DividerTitle</a:t>
            </a:r>
            <a:endParaRPr lang="en-US" dirty="0"/>
          </a:p>
        </p:txBody>
      </p:sp>
      <p:sp>
        <p:nvSpPr>
          <p:cNvPr id="8" name="Rectangle 7"/>
          <p:cNvSpPr/>
          <p:nvPr userDrawn="1"/>
        </p:nvSpPr>
        <p:spPr bwMode="white">
          <a:xfrm>
            <a:off x="291545" y="854766"/>
            <a:ext cx="8509690" cy="251791"/>
          </a:xfrm>
          <a:prstGeom prst="rect">
            <a:avLst/>
          </a:prstGeom>
          <a:solidFill>
            <a:schemeClr val="bg1"/>
          </a:solidFill>
          <a:ln w="28575" algn="ctr">
            <a:noFill/>
            <a:round/>
            <a:headEnd/>
            <a:tailEnd/>
          </a:ln>
        </p:spPr>
        <p:txBody>
          <a:bodyPr wrap="none" lIns="34290" rIns="34290" rtlCol="0" anchor="ctr"/>
          <a:lstStyle/>
          <a:p>
            <a:pPr algn="ctr" fontAlgn="auto">
              <a:spcAft>
                <a:spcPts val="0"/>
              </a:spcAft>
            </a:pPr>
            <a:endParaRPr lang="en-US" sz="900" dirty="0">
              <a:solidFill>
                <a:srgbClr val="000000"/>
              </a:solidFill>
              <a:latin typeface="Arial"/>
              <a:cs typeface="Arial Unicode MS"/>
            </a:endParaRPr>
          </a:p>
        </p:txBody>
      </p:sp>
      <p:cxnSp>
        <p:nvCxnSpPr>
          <p:cNvPr id="14" name="Straight Connector 13"/>
          <p:cNvCxnSpPr/>
          <p:nvPr userDrawn="1"/>
        </p:nvCxnSpPr>
        <p:spPr bwMode="auto">
          <a:xfrm>
            <a:off x="482600" y="4410075"/>
            <a:ext cx="8239125" cy="1588"/>
          </a:xfrm>
          <a:prstGeom prst="line">
            <a:avLst/>
          </a:prstGeom>
          <a:noFill/>
          <a:ln w="12700">
            <a:solidFill>
              <a:schemeClr val="accent1"/>
            </a:solidFill>
            <a:round/>
            <a:headEnd type="none" w="lg" len="lg"/>
            <a:tailEnd type="none" w="lg" len="lg"/>
          </a:ln>
          <a:effectLst/>
        </p:spPr>
      </p:cxnSp>
    </p:spTree>
    <p:extLst>
      <p:ext uri="{BB962C8B-B14F-4D97-AF65-F5344CB8AC3E}">
        <p14:creationId xmlns:p14="http://schemas.microsoft.com/office/powerpoint/2010/main" val="40127945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82600" y="357189"/>
            <a:ext cx="8203565" cy="663575"/>
          </a:xfrm>
        </p:spPr>
        <p:txBody>
          <a:bodyPr/>
          <a:lstStyle/>
          <a:p>
            <a:r>
              <a:rPr lang="en-US"/>
              <a:t>Click to edit Master title style</a:t>
            </a:r>
            <a:endParaRPr lang="en-US" dirty="0"/>
          </a:p>
        </p:txBody>
      </p:sp>
      <p:sp>
        <p:nvSpPr>
          <p:cNvPr id="3" name="Content Placeholder 2"/>
          <p:cNvSpPr>
            <a:spLocks noGrp="1"/>
          </p:cNvSpPr>
          <p:nvPr>
            <p:ph idx="1"/>
          </p:nvPr>
        </p:nvSpPr>
        <p:spPr>
          <a:xfrm>
            <a:off x="482601" y="1263650"/>
            <a:ext cx="8212138" cy="4649788"/>
          </a:xfrm>
          <a:noFill/>
          <a:ln w="9525">
            <a:noFill/>
            <a:miter lim="800000"/>
            <a:headEnd/>
            <a:tailEnd/>
          </a:ln>
          <a:effectLst/>
        </p:spPr>
        <p:txBody>
          <a:bodyPr vert="horz" wrap="square" lIns="45720" tIns="45720" rIns="45720" bIns="45720" numCol="1" anchor="t" anchorCtr="0" compatLnSpc="1">
            <a:prstTxWarp prst="textNoShape">
              <a:avLst/>
            </a:prstTxWarp>
          </a:bodyPr>
          <a:lstStyle>
            <a:lvl1pPr algn="l" rtl="0" eaLnBrk="1" fontAlgn="base" hangingPunct="1">
              <a:spcBef>
                <a:spcPct val="30000"/>
              </a:spcBef>
              <a:spcAft>
                <a:spcPct val="10000"/>
              </a:spcAft>
              <a:defRPr lang="en-US" sz="1200" dirty="0" smtClean="0">
                <a:solidFill>
                  <a:schemeClr val="tx1"/>
                </a:solidFill>
                <a:latin typeface="+mn-lt"/>
                <a:ea typeface="+mn-ea"/>
                <a:cs typeface="+mn-cs"/>
              </a:defRPr>
            </a:lvl1pPr>
            <a:lvl2pPr algn="l" rtl="0" eaLnBrk="1" fontAlgn="base" hangingPunct="1">
              <a:spcBef>
                <a:spcPts val="324"/>
              </a:spcBef>
              <a:spcAft>
                <a:spcPct val="10000"/>
              </a:spcAft>
              <a:defRPr lang="en-US" sz="1050" dirty="0" smtClean="0">
                <a:solidFill>
                  <a:schemeClr val="tx1"/>
                </a:solidFill>
                <a:latin typeface="+mn-lt"/>
                <a:ea typeface="+mn-ea"/>
                <a:cs typeface="+mn-cs"/>
              </a:defRPr>
            </a:lvl2pPr>
            <a:lvl3pPr algn="l" rtl="0" eaLnBrk="1" fontAlgn="base" hangingPunct="1">
              <a:spcBef>
                <a:spcPct val="30000"/>
              </a:spcBef>
              <a:spcAft>
                <a:spcPct val="10000"/>
              </a:spcAft>
              <a:defRPr lang="en-US" sz="900" dirty="0" smtClean="0">
                <a:solidFill>
                  <a:schemeClr val="tx1"/>
                </a:solidFill>
                <a:latin typeface="+mn-lt"/>
                <a:ea typeface="+mn-ea"/>
                <a:cs typeface="+mn-cs"/>
              </a:defRPr>
            </a:lvl3pPr>
            <a:lvl4pPr marL="647700" indent="-129779" algn="l" rtl="0" eaLnBrk="1" fontAlgn="base" hangingPunct="1">
              <a:spcBef>
                <a:spcPct val="30000"/>
              </a:spcBef>
              <a:spcAft>
                <a:spcPct val="10000"/>
              </a:spcAft>
              <a:defRPr lang="en-US" sz="900" dirty="0" smtClean="0">
                <a:solidFill>
                  <a:schemeClr val="tx1"/>
                </a:solidFill>
                <a:latin typeface="+mn-lt"/>
                <a:ea typeface="+mn-ea"/>
                <a:cs typeface="+mn-cs"/>
              </a:defRPr>
            </a:lvl4pPr>
            <a:lvl5pPr marL="813197" indent="-129779" algn="l" rtl="0" eaLnBrk="1" fontAlgn="base" hangingPunct="1">
              <a:spcBef>
                <a:spcPct val="30000"/>
              </a:spcBef>
              <a:spcAft>
                <a:spcPct val="10000"/>
              </a:spcAft>
              <a:defRPr lang="en-US" sz="9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176870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82600" y="357188"/>
            <a:ext cx="8203565" cy="663574"/>
          </a:xfrm>
        </p:spPr>
        <p:txBody>
          <a:bodyPr/>
          <a:lstStyle/>
          <a:p>
            <a:r>
              <a:rPr lang="en-US"/>
              <a:t>Click to edit Master title style</a:t>
            </a:r>
            <a:endParaRPr lang="en-US" dirty="0"/>
          </a:p>
        </p:txBody>
      </p:sp>
      <p:sp>
        <p:nvSpPr>
          <p:cNvPr id="3" name="Content Placeholder 2"/>
          <p:cNvSpPr>
            <a:spLocks noGrp="1"/>
          </p:cNvSpPr>
          <p:nvPr>
            <p:ph sz="half" idx="1"/>
          </p:nvPr>
        </p:nvSpPr>
        <p:spPr>
          <a:xfrm>
            <a:off x="482600" y="1263650"/>
            <a:ext cx="4023360" cy="4725988"/>
          </a:xfrm>
          <a:noFill/>
          <a:ln w="9525">
            <a:noFill/>
            <a:miter lim="800000"/>
            <a:headEnd/>
            <a:tailEnd/>
          </a:ln>
          <a:effectLst/>
        </p:spPr>
        <p:txBody>
          <a:bodyPr vert="horz" wrap="square" lIns="45720" tIns="45720" rIns="45720" bIns="45720" numCol="1" anchor="t" anchorCtr="0" compatLnSpc="1">
            <a:prstTxWarp prst="textNoShape">
              <a:avLst/>
            </a:prstTxWarp>
          </a:bodyPr>
          <a:lstStyle>
            <a:lvl1pPr algn="l" rtl="0" eaLnBrk="1" fontAlgn="base" hangingPunct="1">
              <a:spcAft>
                <a:spcPct val="10000"/>
              </a:spcAft>
              <a:defRPr lang="en-US" sz="1200" dirty="0" smtClean="0">
                <a:solidFill>
                  <a:schemeClr val="tx1"/>
                </a:solidFill>
                <a:latin typeface="+mn-lt"/>
                <a:ea typeface="+mn-ea"/>
                <a:cs typeface="+mn-cs"/>
              </a:defRPr>
            </a:lvl1pPr>
            <a:lvl2pPr algn="l" rtl="0" eaLnBrk="1" fontAlgn="base" hangingPunct="1">
              <a:spcAft>
                <a:spcPct val="10000"/>
              </a:spcAft>
              <a:defRPr lang="en-US" sz="1050" dirty="0" smtClean="0">
                <a:solidFill>
                  <a:schemeClr val="tx1"/>
                </a:solidFill>
                <a:latin typeface="+mn-lt"/>
                <a:ea typeface="+mn-ea"/>
                <a:cs typeface="+mn-cs"/>
              </a:defRPr>
            </a:lvl2pPr>
            <a:lvl3pPr algn="l" rtl="0" eaLnBrk="1" fontAlgn="base" hangingPunct="1">
              <a:spcAft>
                <a:spcPct val="10000"/>
              </a:spcAft>
              <a:defRPr lang="en-US" sz="900" dirty="0" smtClean="0">
                <a:solidFill>
                  <a:schemeClr val="tx1"/>
                </a:solidFill>
                <a:latin typeface="+mn-lt"/>
                <a:ea typeface="+mn-ea"/>
                <a:cs typeface="+mn-cs"/>
              </a:defRPr>
            </a:lvl3pPr>
            <a:lvl4pPr>
              <a:defRPr sz="900"/>
            </a:lvl4pPr>
            <a:lvl5pPr>
              <a:defRPr sz="9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79950" y="1263650"/>
            <a:ext cx="4016376" cy="4725988"/>
          </a:xfrm>
          <a:noFill/>
          <a:ln w="9525">
            <a:noFill/>
            <a:miter lim="800000"/>
            <a:headEnd/>
            <a:tailEnd/>
          </a:ln>
          <a:effectLst/>
        </p:spPr>
        <p:txBody>
          <a:bodyPr vert="horz" wrap="square" lIns="45720" tIns="45720" rIns="45720" bIns="45720" numCol="1" anchor="t" anchorCtr="0" compatLnSpc="1">
            <a:prstTxWarp prst="textNoShape">
              <a:avLst/>
            </a:prstTxWarp>
          </a:bodyPr>
          <a:lstStyle>
            <a:lvl1pPr algn="l" rtl="0" eaLnBrk="1" fontAlgn="base" hangingPunct="1">
              <a:spcAft>
                <a:spcPct val="10000"/>
              </a:spcAft>
              <a:defRPr lang="en-US" sz="1200" dirty="0" smtClean="0">
                <a:solidFill>
                  <a:schemeClr val="tx1"/>
                </a:solidFill>
                <a:latin typeface="+mn-lt"/>
                <a:ea typeface="+mn-ea"/>
                <a:cs typeface="+mn-cs"/>
              </a:defRPr>
            </a:lvl1pPr>
            <a:lvl2pPr algn="l" rtl="0" eaLnBrk="1" fontAlgn="base" hangingPunct="1">
              <a:spcAft>
                <a:spcPct val="10000"/>
              </a:spcAft>
              <a:defRPr lang="en-US" sz="1050" dirty="0" smtClean="0">
                <a:solidFill>
                  <a:schemeClr val="tx1"/>
                </a:solidFill>
                <a:latin typeface="+mn-lt"/>
                <a:ea typeface="+mn-ea"/>
                <a:cs typeface="+mn-cs"/>
              </a:defRPr>
            </a:lvl2pPr>
            <a:lvl3pPr algn="l" rtl="0" eaLnBrk="1" fontAlgn="base" hangingPunct="1">
              <a:spcAft>
                <a:spcPct val="10000"/>
              </a:spcAft>
              <a:defRPr lang="en-US" sz="900" dirty="0" smtClean="0">
                <a:solidFill>
                  <a:schemeClr val="tx1"/>
                </a:solidFill>
                <a:latin typeface="+mn-lt"/>
                <a:ea typeface="+mn-ea"/>
                <a:cs typeface="+mn-cs"/>
              </a:defRPr>
            </a:lvl3pPr>
            <a:lvl4pPr algn="l" rtl="0" eaLnBrk="1" fontAlgn="base" hangingPunct="1">
              <a:spcAft>
                <a:spcPct val="10000"/>
              </a:spcAft>
              <a:defRPr lang="en-US" sz="900" dirty="0" smtClean="0">
                <a:solidFill>
                  <a:schemeClr val="tx1"/>
                </a:solidFill>
                <a:latin typeface="+mn-lt"/>
                <a:ea typeface="+mn-ea"/>
                <a:cs typeface="+mn-cs"/>
              </a:defRPr>
            </a:lvl4pPr>
            <a:lvl5pPr algn="l" rtl="0" eaLnBrk="1" fontAlgn="base" hangingPunct="1">
              <a:spcAft>
                <a:spcPct val="10000"/>
              </a:spcAft>
              <a:defRPr lang="en-US" sz="900" dirty="0">
                <a:solidFill>
                  <a:schemeClr val="tx1"/>
                </a:solidFill>
                <a:latin typeface="+mn-lt"/>
                <a:ea typeface="+mn-ea"/>
                <a:cs typeface="+mn-cs"/>
              </a:defRPr>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442640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71237" y="1177309"/>
            <a:ext cx="4032504" cy="359948"/>
          </a:xfrm>
          <a:ln w="12700">
            <a:solidFill>
              <a:schemeClr val="tx2"/>
            </a:solidFill>
          </a:ln>
        </p:spPr>
        <p:txBody>
          <a:bodyPr anchor="b"/>
          <a:lstStyle>
            <a:lvl1pPr marL="0" indent="0" algn="ctr">
              <a:buNone/>
              <a:defRPr sz="1200" b="1">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5" name="Text Placeholder 4"/>
          <p:cNvSpPr>
            <a:spLocks noGrp="1"/>
          </p:cNvSpPr>
          <p:nvPr>
            <p:ph type="body" sz="quarter" idx="3"/>
          </p:nvPr>
        </p:nvSpPr>
        <p:spPr>
          <a:xfrm>
            <a:off x="4665664" y="1177309"/>
            <a:ext cx="4033117" cy="359948"/>
          </a:xfrm>
          <a:ln w="12700">
            <a:solidFill>
              <a:schemeClr val="tx2"/>
            </a:solidFill>
          </a:ln>
        </p:spPr>
        <p:txBody>
          <a:bodyPr anchor="b"/>
          <a:lstStyle>
            <a:lvl1pPr marL="0" indent="0" algn="ctr">
              <a:buNone/>
              <a:defRPr sz="1200" b="1">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7" name="Title 1"/>
          <p:cNvSpPr>
            <a:spLocks noGrp="1"/>
          </p:cNvSpPr>
          <p:nvPr>
            <p:ph type="title"/>
          </p:nvPr>
        </p:nvSpPr>
        <p:spPr>
          <a:xfrm>
            <a:off x="482600" y="357188"/>
            <a:ext cx="8203565" cy="663574"/>
          </a:xfrm>
        </p:spPr>
        <p:txBody>
          <a:bodyPr/>
          <a:lstStyle/>
          <a:p>
            <a:r>
              <a:rPr lang="en-US"/>
              <a:t>Click to edit Master title style</a:t>
            </a:r>
            <a:endParaRPr lang="en-US" dirty="0"/>
          </a:p>
        </p:txBody>
      </p:sp>
      <p:sp>
        <p:nvSpPr>
          <p:cNvPr id="8" name="Content Placeholder 2"/>
          <p:cNvSpPr>
            <a:spLocks noGrp="1"/>
          </p:cNvSpPr>
          <p:nvPr>
            <p:ph sz="half" idx="10"/>
          </p:nvPr>
        </p:nvSpPr>
        <p:spPr>
          <a:xfrm>
            <a:off x="482600" y="1603512"/>
            <a:ext cx="4023360" cy="4386125"/>
          </a:xfrm>
          <a:noFill/>
          <a:ln w="9525">
            <a:noFill/>
            <a:miter lim="800000"/>
            <a:headEnd/>
            <a:tailEnd/>
          </a:ln>
          <a:effectLst/>
        </p:spPr>
        <p:txBody>
          <a:bodyPr vert="horz" wrap="square" lIns="45720" tIns="45720" rIns="45720" bIns="45720" numCol="1" anchor="t" anchorCtr="0" compatLnSpc="1">
            <a:prstTxWarp prst="textNoShape">
              <a:avLst/>
            </a:prstTxWarp>
          </a:bodyPr>
          <a:lstStyle>
            <a:lvl1pPr algn="l" rtl="0" eaLnBrk="1" fontAlgn="base" hangingPunct="1">
              <a:spcAft>
                <a:spcPct val="10000"/>
              </a:spcAft>
              <a:defRPr lang="en-US" sz="1200" dirty="0" smtClean="0">
                <a:solidFill>
                  <a:schemeClr val="tx1"/>
                </a:solidFill>
                <a:latin typeface="+mn-lt"/>
                <a:ea typeface="+mn-ea"/>
                <a:cs typeface="+mn-cs"/>
              </a:defRPr>
            </a:lvl1pPr>
            <a:lvl2pPr algn="l" rtl="0" eaLnBrk="1" fontAlgn="base" hangingPunct="1">
              <a:spcAft>
                <a:spcPct val="10000"/>
              </a:spcAft>
              <a:defRPr lang="en-US" sz="1050" dirty="0" smtClean="0">
                <a:solidFill>
                  <a:schemeClr val="tx1"/>
                </a:solidFill>
                <a:latin typeface="+mn-lt"/>
                <a:ea typeface="+mn-ea"/>
                <a:cs typeface="+mn-cs"/>
              </a:defRPr>
            </a:lvl2pPr>
            <a:lvl3pPr algn="l" rtl="0" eaLnBrk="1" fontAlgn="base" hangingPunct="1">
              <a:spcAft>
                <a:spcPct val="10000"/>
              </a:spcAft>
              <a:defRPr lang="en-US" sz="900" dirty="0" smtClean="0">
                <a:solidFill>
                  <a:schemeClr val="tx1"/>
                </a:solidFill>
                <a:latin typeface="+mn-lt"/>
                <a:ea typeface="+mn-ea"/>
                <a:cs typeface="+mn-cs"/>
              </a:defRPr>
            </a:lvl3pPr>
            <a:lvl4pPr>
              <a:defRPr sz="900"/>
            </a:lvl4pPr>
            <a:lvl5pPr>
              <a:defRPr sz="9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3"/>
          <p:cNvSpPr>
            <a:spLocks noGrp="1"/>
          </p:cNvSpPr>
          <p:nvPr>
            <p:ph sz="half" idx="2"/>
          </p:nvPr>
        </p:nvSpPr>
        <p:spPr>
          <a:xfrm>
            <a:off x="4679950" y="1603512"/>
            <a:ext cx="4016376" cy="4386125"/>
          </a:xfrm>
          <a:noFill/>
          <a:ln w="9525">
            <a:noFill/>
            <a:miter lim="800000"/>
            <a:headEnd/>
            <a:tailEnd/>
          </a:ln>
          <a:effectLst/>
        </p:spPr>
        <p:txBody>
          <a:bodyPr vert="horz" wrap="square" lIns="45720" tIns="45720" rIns="45720" bIns="45720" numCol="1" anchor="t" anchorCtr="0" compatLnSpc="1">
            <a:prstTxWarp prst="textNoShape">
              <a:avLst/>
            </a:prstTxWarp>
          </a:bodyPr>
          <a:lstStyle>
            <a:lvl1pPr algn="l" rtl="0" eaLnBrk="1" fontAlgn="base" hangingPunct="1">
              <a:spcAft>
                <a:spcPct val="10000"/>
              </a:spcAft>
              <a:defRPr lang="en-US" sz="1200" dirty="0" smtClean="0">
                <a:solidFill>
                  <a:schemeClr val="tx1"/>
                </a:solidFill>
                <a:latin typeface="+mn-lt"/>
                <a:ea typeface="+mn-ea"/>
                <a:cs typeface="+mn-cs"/>
              </a:defRPr>
            </a:lvl1pPr>
            <a:lvl2pPr algn="l" rtl="0" eaLnBrk="1" fontAlgn="base" hangingPunct="1">
              <a:spcAft>
                <a:spcPct val="10000"/>
              </a:spcAft>
              <a:defRPr lang="en-US" sz="1050" dirty="0" smtClean="0">
                <a:solidFill>
                  <a:schemeClr val="tx1"/>
                </a:solidFill>
                <a:latin typeface="+mn-lt"/>
                <a:ea typeface="+mn-ea"/>
                <a:cs typeface="+mn-cs"/>
              </a:defRPr>
            </a:lvl2pPr>
            <a:lvl3pPr algn="l" rtl="0" eaLnBrk="1" fontAlgn="base" hangingPunct="1">
              <a:spcAft>
                <a:spcPct val="10000"/>
              </a:spcAft>
              <a:defRPr lang="en-US" sz="900" dirty="0" smtClean="0">
                <a:solidFill>
                  <a:schemeClr val="tx1"/>
                </a:solidFill>
                <a:latin typeface="+mn-lt"/>
                <a:ea typeface="+mn-ea"/>
                <a:cs typeface="+mn-cs"/>
              </a:defRPr>
            </a:lvl3pPr>
            <a:lvl4pPr>
              <a:defRPr sz="900"/>
            </a:lvl4pPr>
            <a:lvl5pPr>
              <a:defRPr sz="90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924883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chartAndTx">
  <p:cSld name="Title,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82601" y="356616"/>
            <a:ext cx="8212138" cy="667512"/>
          </a:xfrm>
        </p:spPr>
        <p:txBody>
          <a:bodyPr/>
          <a:lstStyle/>
          <a:p>
            <a:r>
              <a:rPr lang="en-US"/>
              <a:t>Click to edit Master title style</a:t>
            </a:r>
            <a:endParaRPr lang="en-US" dirty="0"/>
          </a:p>
        </p:txBody>
      </p:sp>
      <p:sp>
        <p:nvSpPr>
          <p:cNvPr id="3" name="Chart Placeholder 2"/>
          <p:cNvSpPr>
            <a:spLocks noGrp="1"/>
          </p:cNvSpPr>
          <p:nvPr>
            <p:ph type="chart" sz="half" idx="1"/>
          </p:nvPr>
        </p:nvSpPr>
        <p:spPr>
          <a:xfrm>
            <a:off x="482601" y="1360489"/>
            <a:ext cx="4023358" cy="4629150"/>
          </a:xfrm>
          <a:noFill/>
          <a:ln w="9525">
            <a:noFill/>
            <a:miter lim="800000"/>
            <a:headEnd/>
            <a:tailEnd/>
          </a:ln>
          <a:effectLst/>
        </p:spPr>
        <p:txBody>
          <a:bodyPr vert="horz" wrap="square" lIns="45720" tIns="45720" rIns="45720" bIns="45720" numCol="1" anchor="t" anchorCtr="0" compatLnSpc="1">
            <a:prstTxWarp prst="textNoShape">
              <a:avLst/>
            </a:prstTxWarp>
          </a:bodyPr>
          <a:lstStyle>
            <a:lvl1pPr algn="l" rtl="0" eaLnBrk="1" fontAlgn="base" hangingPunct="1">
              <a:spcAft>
                <a:spcPct val="10000"/>
              </a:spcAft>
              <a:defRPr lang="en-US" sz="1200" noProof="0" dirty="0" smtClean="0">
                <a:solidFill>
                  <a:schemeClr val="tx1"/>
                </a:solidFill>
                <a:latin typeface="+mn-lt"/>
                <a:ea typeface="+mn-ea"/>
                <a:cs typeface="+mn-cs"/>
              </a:defRPr>
            </a:lvl1pPr>
          </a:lstStyle>
          <a:p>
            <a:pPr lvl="0"/>
            <a:r>
              <a:rPr lang="en-US" noProof="0" dirty="0"/>
              <a:t>Click icon to add chart</a:t>
            </a:r>
          </a:p>
        </p:txBody>
      </p:sp>
      <p:sp>
        <p:nvSpPr>
          <p:cNvPr id="4" name="Text Placeholder 3"/>
          <p:cNvSpPr>
            <a:spLocks noGrp="1"/>
          </p:cNvSpPr>
          <p:nvPr>
            <p:ph type="body" sz="half" idx="2"/>
          </p:nvPr>
        </p:nvSpPr>
        <p:spPr>
          <a:xfrm>
            <a:off x="4679951" y="1360489"/>
            <a:ext cx="4022542" cy="4629150"/>
          </a:xfrm>
          <a:noFill/>
          <a:ln w="9525">
            <a:noFill/>
            <a:miter lim="800000"/>
            <a:headEnd/>
            <a:tailEnd/>
          </a:ln>
          <a:effectLst/>
        </p:spPr>
        <p:txBody>
          <a:bodyPr vert="horz" wrap="square" lIns="45720" tIns="45720" rIns="45720" bIns="45720" numCol="1" anchor="t" anchorCtr="0" compatLnSpc="1">
            <a:prstTxWarp prst="textNoShape">
              <a:avLst/>
            </a:prstTxWarp>
          </a:bodyPr>
          <a:lstStyle>
            <a:lvl1pPr algn="l" rtl="0" eaLnBrk="1" fontAlgn="base" hangingPunct="1">
              <a:spcAft>
                <a:spcPct val="10000"/>
              </a:spcAft>
              <a:defRPr lang="en-US" sz="1200" dirty="0" smtClean="0">
                <a:solidFill>
                  <a:schemeClr val="tx1"/>
                </a:solidFill>
                <a:latin typeface="+mn-lt"/>
                <a:ea typeface="+mn-ea"/>
                <a:cs typeface="+mn-cs"/>
              </a:defRPr>
            </a:lvl1pPr>
            <a:lvl2pPr algn="l" rtl="0" eaLnBrk="1" fontAlgn="base" hangingPunct="1">
              <a:spcAft>
                <a:spcPct val="10000"/>
              </a:spcAft>
              <a:defRPr lang="en-US" sz="1050" dirty="0" smtClean="0">
                <a:solidFill>
                  <a:schemeClr val="tx1"/>
                </a:solidFill>
                <a:latin typeface="+mn-lt"/>
                <a:ea typeface="+mn-ea"/>
                <a:cs typeface="+mn-cs"/>
              </a:defRPr>
            </a:lvl2pPr>
            <a:lvl3pPr algn="l" rtl="0" eaLnBrk="1" fontAlgn="base" hangingPunct="1">
              <a:spcAft>
                <a:spcPct val="10000"/>
              </a:spcAft>
              <a:defRPr lang="en-US" sz="900" dirty="0" smtClean="0">
                <a:solidFill>
                  <a:schemeClr val="tx1"/>
                </a:solidFill>
                <a:latin typeface="+mn-lt"/>
                <a:ea typeface="+mn-ea"/>
                <a:cs typeface="+mn-cs"/>
              </a:defRPr>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696843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1"/>
          <p:cNvSpPr>
            <a:spLocks noGrp="1"/>
          </p:cNvSpPr>
          <p:nvPr>
            <p:ph type="title"/>
          </p:nvPr>
        </p:nvSpPr>
        <p:spPr>
          <a:xfrm>
            <a:off x="482600" y="357188"/>
            <a:ext cx="8203565" cy="663574"/>
          </a:xfrm>
        </p:spPr>
        <p:txBody>
          <a:bodyPr/>
          <a:lstStyle/>
          <a:p>
            <a:r>
              <a:rPr lang="en-US"/>
              <a:t>Click to edit Master title style</a:t>
            </a:r>
            <a:endParaRPr lang="en-US" dirty="0"/>
          </a:p>
        </p:txBody>
      </p:sp>
    </p:spTree>
    <p:extLst>
      <p:ext uri="{BB962C8B-B14F-4D97-AF65-F5344CB8AC3E}">
        <p14:creationId xmlns:p14="http://schemas.microsoft.com/office/powerpoint/2010/main" val="4210632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5" name="TextBox 4"/>
          <p:cNvSpPr txBox="1"/>
          <p:nvPr userDrawn="1"/>
        </p:nvSpPr>
        <p:spPr>
          <a:xfrm>
            <a:off x="8581324" y="2057400"/>
            <a:ext cx="369332" cy="3200400"/>
          </a:xfrm>
          <a:prstGeom prst="rect">
            <a:avLst/>
          </a:prstGeom>
          <a:noFill/>
        </p:spPr>
        <p:txBody>
          <a:bodyPr vert="vert270" wrap="square">
            <a:spAutoFit/>
          </a:bodyPr>
          <a:lstStyle/>
          <a:p>
            <a:pPr fontAlgn="auto">
              <a:spcBef>
                <a:spcPts val="0"/>
              </a:spcBef>
              <a:spcAft>
                <a:spcPts val="0"/>
              </a:spcAft>
              <a:defRPr/>
            </a:pPr>
            <a:r>
              <a:rPr lang="en-US" sz="1200" b="1" kern="1200" dirty="0">
                <a:solidFill>
                  <a:schemeClr val="bg1"/>
                </a:solidFill>
                <a:latin typeface="Calibri" pitchFamily="34" charset="0"/>
                <a:ea typeface="+mn-ea"/>
                <a:cs typeface="Arial" charset="0"/>
              </a:rPr>
              <a:t>Arkansas Bureau of Legislative Research </a:t>
            </a:r>
          </a:p>
        </p:txBody>
      </p:sp>
      <p:sp>
        <p:nvSpPr>
          <p:cNvPr id="6" name="TextBox 5"/>
          <p:cNvSpPr txBox="1"/>
          <p:nvPr userDrawn="1"/>
        </p:nvSpPr>
        <p:spPr>
          <a:xfrm>
            <a:off x="8610600" y="457200"/>
            <a:ext cx="369332" cy="1676400"/>
          </a:xfrm>
          <a:prstGeom prst="rect">
            <a:avLst/>
          </a:prstGeom>
          <a:noFill/>
        </p:spPr>
        <p:txBody>
          <a:bodyPr vert="vert270" wrap="square">
            <a:spAutoFit/>
          </a:bodyPr>
          <a:lstStyle/>
          <a:p>
            <a:pPr>
              <a:defRPr/>
            </a:pPr>
            <a:r>
              <a:rPr lang="en-US" sz="1200" b="1" dirty="0">
                <a:solidFill>
                  <a:schemeClr val="bg1"/>
                </a:solidFill>
              </a:rPr>
              <a:t>December 2016</a:t>
            </a:r>
          </a:p>
        </p:txBody>
      </p:sp>
      <p:sp>
        <p:nvSpPr>
          <p:cNvPr id="2" name="Title 1"/>
          <p:cNvSpPr>
            <a:spLocks noGrp="1"/>
          </p:cNvSpPr>
          <p:nvPr>
            <p:ph type="title"/>
          </p:nvPr>
        </p:nvSpPr>
        <p:spPr>
          <a:xfrm>
            <a:off x="457200" y="274638"/>
            <a:ext cx="7620000" cy="1143000"/>
          </a:xfrm>
        </p:spPr>
        <p:txBody>
          <a:bodyPr/>
          <a:lstStyle>
            <a:lvl1pPr>
              <a:defRPr sz="3600">
                <a:latin typeface="Franklin Gothic Demi" pitchFamily="34" charset="0"/>
              </a:defRPr>
            </a:lvl1pPr>
          </a:lstStyle>
          <a:p>
            <a:r>
              <a:rPr lang="en-US" dirty="0"/>
              <a:t>Click to edit Master title style</a:t>
            </a:r>
          </a:p>
        </p:txBody>
      </p:sp>
      <p:sp>
        <p:nvSpPr>
          <p:cNvPr id="3" name="Content Placeholder 2"/>
          <p:cNvSpPr>
            <a:spLocks noGrp="1"/>
          </p:cNvSpPr>
          <p:nvPr>
            <p:ph idx="1"/>
          </p:nvPr>
        </p:nvSpPr>
        <p:spPr>
          <a:xfrm>
            <a:off x="457200" y="1524000"/>
            <a:ext cx="76200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825701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30093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2"/>
            <a:ext cx="8305800" cy="885825"/>
          </a:xfrm>
        </p:spPr>
        <p:txBody>
          <a:bodyPr/>
          <a:lstStyle/>
          <a:p>
            <a:r>
              <a:rPr lang="en-US"/>
              <a:t>Click to edit Master title style</a:t>
            </a:r>
          </a:p>
        </p:txBody>
      </p:sp>
      <p:sp>
        <p:nvSpPr>
          <p:cNvPr id="3" name="Table Placeholder 2"/>
          <p:cNvSpPr>
            <a:spLocks noGrp="1"/>
          </p:cNvSpPr>
          <p:nvPr>
            <p:ph type="tbl" idx="1"/>
          </p:nvPr>
        </p:nvSpPr>
        <p:spPr>
          <a:xfrm>
            <a:off x="381000" y="1676400"/>
            <a:ext cx="8305800" cy="4419600"/>
          </a:xfrm>
        </p:spPr>
        <p:txBody>
          <a:bodyPr/>
          <a:lstStyle/>
          <a:p>
            <a:endParaRPr lang="en-US" dirty="0"/>
          </a:p>
        </p:txBody>
      </p:sp>
    </p:spTree>
    <p:extLst>
      <p:ext uri="{BB962C8B-B14F-4D97-AF65-F5344CB8AC3E}">
        <p14:creationId xmlns:p14="http://schemas.microsoft.com/office/powerpoint/2010/main" val="4125956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Date Placeholder 3"/>
          <p:cNvSpPr>
            <a:spLocks noGrp="1"/>
          </p:cNvSpPr>
          <p:nvPr>
            <p:ph type="dt" sz="half" idx="12"/>
          </p:nvPr>
        </p:nvSpPr>
        <p:spPr/>
        <p:txBody>
          <a:bodyPr/>
          <a:lstStyle>
            <a:lvl1pPr>
              <a:defRPr/>
            </a:lvl1pPr>
          </a:lstStyle>
          <a:p>
            <a:pPr>
              <a:defRPr/>
            </a:pPr>
            <a:r>
              <a:rPr lang="en-US" dirty="0"/>
              <a:t>December 2016</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Date Placeholder 3"/>
          <p:cNvSpPr>
            <a:spLocks noGrp="1"/>
          </p:cNvSpPr>
          <p:nvPr>
            <p:ph type="dt" sz="half" idx="12"/>
          </p:nvPr>
        </p:nvSpPr>
        <p:spPr/>
        <p:txBody>
          <a:bodyPr/>
          <a:lstStyle>
            <a:lvl1pPr>
              <a:defRPr/>
            </a:lvl1pPr>
          </a:lstStyle>
          <a:p>
            <a:pPr>
              <a:defRPr/>
            </a:pPr>
            <a:fld id="{14C331C8-2215-42B7-B6CF-2E86C10210FF}" type="datetime1">
              <a:rPr lang="en-US" smtClean="0"/>
              <a:pPr>
                <a:defRPr/>
              </a:pPr>
              <a:t>12/14/2016</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Date Placeholder 3"/>
          <p:cNvSpPr>
            <a:spLocks noGrp="1"/>
          </p:cNvSpPr>
          <p:nvPr>
            <p:ph type="dt" sz="half" idx="12"/>
          </p:nvPr>
        </p:nvSpPr>
        <p:spPr/>
        <p:txBody>
          <a:bodyPr/>
          <a:lstStyle>
            <a:lvl1pPr>
              <a:defRPr/>
            </a:lvl1pPr>
          </a:lstStyle>
          <a:p>
            <a:pPr>
              <a:defRPr/>
            </a:pPr>
            <a:fld id="{B108B74F-C7CB-4C86-82E7-BD04F79BAC95}" type="datetime1">
              <a:rPr lang="en-US" smtClean="0"/>
              <a:pPr>
                <a:defRPr/>
              </a:pPr>
              <a:t>12/14/2016</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Date Placeholder 3"/>
          <p:cNvSpPr>
            <a:spLocks noGrp="1"/>
          </p:cNvSpPr>
          <p:nvPr>
            <p:ph type="dt" sz="half" idx="12"/>
          </p:nvPr>
        </p:nvSpPr>
        <p:spPr/>
        <p:txBody>
          <a:bodyPr/>
          <a:lstStyle>
            <a:lvl1pPr>
              <a:defRPr/>
            </a:lvl1pPr>
          </a:lstStyle>
          <a:p>
            <a:pPr>
              <a:defRPr/>
            </a:pPr>
            <a:fld id="{FB22B24C-808A-4D7C-846E-4500149D5224}" type="datetime1">
              <a:rPr lang="en-US" smtClean="0"/>
              <a:pPr>
                <a:defRPr/>
              </a:pPr>
              <a:t>12/14/2016</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Date Placeholder 3"/>
          <p:cNvSpPr>
            <a:spLocks noGrp="1"/>
          </p:cNvSpPr>
          <p:nvPr>
            <p:ph type="dt" sz="half" idx="12"/>
          </p:nvPr>
        </p:nvSpPr>
        <p:spPr/>
        <p:txBody>
          <a:bodyPr/>
          <a:lstStyle>
            <a:lvl1pPr>
              <a:defRPr/>
            </a:lvl1pPr>
          </a:lstStyle>
          <a:p>
            <a:pPr>
              <a:defRPr/>
            </a:pPr>
            <a:fld id="{C648AFCE-ACE3-462B-8001-9505E950CEB5}" type="datetime1">
              <a:rPr lang="en-US" smtClean="0"/>
              <a:pPr>
                <a:defRPr/>
              </a:pPr>
              <a:t>12/14/2016</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Content Placeholder 8"/>
          <p:cNvSpPr>
            <a:spLocks noGrp="1"/>
          </p:cNvSpPr>
          <p:nvPr>
            <p:ph sz="quarter" idx="13"/>
          </p:nvPr>
        </p:nvSpPr>
        <p:spPr>
          <a:xfrm>
            <a:off x="304800" y="381000"/>
            <a:ext cx="77724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4"/>
          <p:cNvSpPr>
            <a:spLocks noGrp="1"/>
          </p:cNvSpPr>
          <p:nvPr>
            <p:ph type="ftr" sz="quarter" idx="15"/>
          </p:nvPr>
        </p:nvSpPr>
        <p:spPr/>
        <p:txBody>
          <a:bodyPr/>
          <a:lstStyle>
            <a:lvl1pPr>
              <a:defRPr/>
            </a:lvl1pPr>
          </a:lstStyle>
          <a:p>
            <a:pPr>
              <a:defRPr/>
            </a:pPr>
            <a:endParaRPr lang="en-US" dirty="0"/>
          </a:p>
        </p:txBody>
      </p:sp>
      <p:sp>
        <p:nvSpPr>
          <p:cNvPr id="7" name="Date Placeholder 3"/>
          <p:cNvSpPr>
            <a:spLocks noGrp="1"/>
          </p:cNvSpPr>
          <p:nvPr>
            <p:ph type="dt" sz="half" idx="16"/>
          </p:nvPr>
        </p:nvSpPr>
        <p:spPr/>
        <p:txBody>
          <a:bodyPr/>
          <a:lstStyle>
            <a:lvl1pPr>
              <a:defRPr/>
            </a:lvl1pPr>
          </a:lstStyle>
          <a:p>
            <a:pPr>
              <a:defRPr/>
            </a:pPr>
            <a:fld id="{47B0D35F-6ACC-4ED1-B18C-B1D37D4C274C}" type="datetime1">
              <a:rPr lang="en-US" smtClean="0"/>
              <a:pPr>
                <a:defRPr/>
              </a:pPr>
              <a:t>12/14/2016</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Date Placeholder 3"/>
          <p:cNvSpPr>
            <a:spLocks noGrp="1"/>
          </p:cNvSpPr>
          <p:nvPr>
            <p:ph type="dt" sz="half" idx="12"/>
          </p:nvPr>
        </p:nvSpPr>
        <p:spPr/>
        <p:txBody>
          <a:bodyPr/>
          <a:lstStyle>
            <a:lvl1pPr>
              <a:defRPr/>
            </a:lvl1pPr>
          </a:lstStyle>
          <a:p>
            <a:pPr>
              <a:defRPr/>
            </a:pPr>
            <a:fld id="{15D2D1FE-87F4-4287-A623-70330A03BB7F}" type="datetime1">
              <a:rPr lang="en-US" smtClean="0"/>
              <a:pPr>
                <a:defRPr/>
              </a:pPr>
              <a:t>12/14/2016</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vmlDrawing" Target="../drawings/vmlDrawing1.vml"/><Relationship Id="rId18" Type="http://schemas.openxmlformats.org/officeDocument/2006/relationships/image" Target="../media/image5.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17" Type="http://schemas.openxmlformats.org/officeDocument/2006/relationships/image" Target="../media/image4.png"/><Relationship Id="rId2" Type="http://schemas.openxmlformats.org/officeDocument/2006/relationships/slideLayout" Target="../slideLayouts/slideLayout13.xml"/><Relationship Id="rId16" Type="http://schemas.openxmlformats.org/officeDocument/2006/relationships/image" Target="../media/image3.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oleObject" Target="../embeddings/oleObject1.bin"/><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ags" Target="../tags/tag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2" name="Rectangle 11"/>
          <p:cNvSpPr/>
          <p:nvPr/>
        </p:nvSpPr>
        <p:spPr>
          <a:xfrm>
            <a:off x="0" y="4800600"/>
            <a:ext cx="8534400" cy="2057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1028" name="Text Placeholder 2"/>
          <p:cNvSpPr>
            <a:spLocks noGrp="1"/>
          </p:cNvSpPr>
          <p:nvPr>
            <p:ph type="body" idx="1"/>
          </p:nvPr>
        </p:nvSpPr>
        <p:spPr bwMode="auto">
          <a:xfrm>
            <a:off x="457200" y="1600200"/>
            <a:ext cx="76200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fld id="{086014B7-4008-48AB-9E4E-D8B67BF5C567}" type="slidenum">
              <a:rPr lang="en-US" smtClean="0"/>
              <a:pPr algn="ctr" fontAlgn="auto">
                <a:spcBef>
                  <a:spcPts val="0"/>
                </a:spcBef>
                <a:spcAft>
                  <a:spcPts val="0"/>
                </a:spcAft>
                <a:defRPr/>
              </a:pPr>
              <a:t>‹#›</a:t>
            </a:fld>
            <a:endParaRPr lang="en-US" dirty="0"/>
          </a:p>
        </p:txBody>
      </p:sp>
      <p:sp>
        <p:nvSpPr>
          <p:cNvPr id="5" name="Footer Placeholder 4"/>
          <p:cNvSpPr>
            <a:spLocks noGrp="1"/>
          </p:cNvSpPr>
          <p:nvPr>
            <p:ph type="ftr" sz="quarter" idx="3"/>
          </p:nvPr>
        </p:nvSpPr>
        <p:spPr>
          <a:xfrm rot="16200000">
            <a:off x="7587456" y="4048919"/>
            <a:ext cx="2366963" cy="365125"/>
          </a:xfrm>
          <a:prstGeom prst="rect">
            <a:avLst/>
          </a:prstGeom>
        </p:spPr>
        <p:txBody>
          <a:bodyPr vert="horz" lIns="91440" tIns="45720" rIns="91440" bIns="45720" rtlCol="0" anchor="ctr"/>
          <a:lstStyle>
            <a:lvl1pPr algn="r" fontAlgn="auto">
              <a:spcBef>
                <a:spcPts val="0"/>
              </a:spcBef>
              <a:spcAft>
                <a:spcPts val="0"/>
              </a:spcAft>
              <a:defRPr sz="1200" dirty="0">
                <a:solidFill>
                  <a:schemeClr val="bg2"/>
                </a:solidFill>
                <a:latin typeface="+mn-lt"/>
                <a:cs typeface="+mn-cs"/>
              </a:defRPr>
            </a:lvl1pPr>
          </a:lstStyle>
          <a:p>
            <a:pPr>
              <a:defRPr/>
            </a:pPr>
            <a:endParaRPr lang="en-US" dirty="0"/>
          </a:p>
        </p:txBody>
      </p:sp>
      <p:sp>
        <p:nvSpPr>
          <p:cNvPr id="4" name="Date Placeholder 3"/>
          <p:cNvSpPr>
            <a:spLocks noGrp="1"/>
          </p:cNvSpPr>
          <p:nvPr>
            <p:ph type="dt" sz="half" idx="2"/>
          </p:nvPr>
        </p:nvSpPr>
        <p:spPr>
          <a:xfrm rot="16200000">
            <a:off x="7551738" y="1646237"/>
            <a:ext cx="24384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bg2"/>
                </a:solidFill>
                <a:latin typeface="+mn-lt"/>
                <a:cs typeface="+mn-cs"/>
              </a:defRPr>
            </a:lvl1pPr>
          </a:lstStyle>
          <a:p>
            <a:pPr>
              <a:defRPr/>
            </a:pPr>
            <a:fld id="{F4E2C239-3AB1-46C8-9411-0C23F0E144C6}" type="datetime1">
              <a:rPr lang="en-US" smtClean="0"/>
              <a:pPr>
                <a:defRPr/>
              </a:pPr>
              <a:t>12/14/2016</a:t>
            </a:fld>
            <a:endParaRPr lang="en-US" dirty="0"/>
          </a:p>
        </p:txBody>
      </p:sp>
      <p:sp>
        <p:nvSpPr>
          <p:cNvPr id="1034" name="TextBox 8"/>
          <p:cNvSpPr txBox="1">
            <a:spLocks noChangeArrowheads="1"/>
          </p:cNvSpPr>
          <p:nvPr/>
        </p:nvSpPr>
        <p:spPr bwMode="auto">
          <a:xfrm>
            <a:off x="3429000" y="6477000"/>
            <a:ext cx="1658938" cy="246063"/>
          </a:xfrm>
          <a:prstGeom prst="rect">
            <a:avLst/>
          </a:prstGeom>
          <a:noFill/>
          <a:ln w="9525">
            <a:noFill/>
            <a:miter lim="800000"/>
            <a:headEnd/>
            <a:tailEnd/>
          </a:ln>
        </p:spPr>
        <p:txBody>
          <a:bodyPr wrap="none">
            <a:spAutoFit/>
          </a:bodyPr>
          <a:lstStyle/>
          <a:p>
            <a:r>
              <a:rPr lang="en-US" sz="1000" dirty="0"/>
              <a:t>Proprietary and Confidential</a:t>
            </a:r>
          </a:p>
        </p:txBody>
      </p:sp>
      <p:pic>
        <p:nvPicPr>
          <p:cNvPr id="1035" name="Picture 5" descr="Description: Stephen-Group-Logo.jpg"/>
          <p:cNvPicPr>
            <a:picLocks noChangeAspect="1" noChangeArrowheads="1"/>
          </p:cNvPicPr>
          <p:nvPr/>
        </p:nvPicPr>
        <p:blipFill>
          <a:blip r:embed="rId13" cstate="print"/>
          <a:srcRect/>
          <a:stretch>
            <a:fillRect/>
          </a:stretch>
        </p:blipFill>
        <p:spPr bwMode="auto">
          <a:xfrm>
            <a:off x="5781675" y="6429375"/>
            <a:ext cx="2676525" cy="4286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27" r:id="rId1"/>
    <p:sldLayoutId id="2147483828"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hf hdr="0" ftr="0" dt="0"/>
  <p:txStyles>
    <p:titleStyle>
      <a:lvl1pPr algn="l" rtl="0" fontAlgn="base">
        <a:spcBef>
          <a:spcPct val="0"/>
        </a:spcBef>
        <a:spcAft>
          <a:spcPct val="0"/>
        </a:spcAft>
        <a:defRPr sz="4600" kern="1200" spc="-100">
          <a:solidFill>
            <a:schemeClr val="tx2"/>
          </a:solidFill>
          <a:latin typeface="+mj-lt"/>
          <a:ea typeface="+mj-ea"/>
          <a:cs typeface="+mj-cs"/>
        </a:defRPr>
      </a:lvl1pPr>
      <a:lvl2pPr algn="l" rtl="0" fontAlgn="base">
        <a:spcBef>
          <a:spcPct val="0"/>
        </a:spcBef>
        <a:spcAft>
          <a:spcPct val="0"/>
        </a:spcAft>
        <a:defRPr sz="4600">
          <a:solidFill>
            <a:schemeClr val="tx2"/>
          </a:solidFill>
          <a:latin typeface="Cambria" pitchFamily="18" charset="0"/>
        </a:defRPr>
      </a:lvl2pPr>
      <a:lvl3pPr algn="l" rtl="0" fontAlgn="base">
        <a:spcBef>
          <a:spcPct val="0"/>
        </a:spcBef>
        <a:spcAft>
          <a:spcPct val="0"/>
        </a:spcAft>
        <a:defRPr sz="4600">
          <a:solidFill>
            <a:schemeClr val="tx2"/>
          </a:solidFill>
          <a:latin typeface="Cambria" pitchFamily="18" charset="0"/>
        </a:defRPr>
      </a:lvl3pPr>
      <a:lvl4pPr algn="l" rtl="0" fontAlgn="base">
        <a:spcBef>
          <a:spcPct val="0"/>
        </a:spcBef>
        <a:spcAft>
          <a:spcPct val="0"/>
        </a:spcAft>
        <a:defRPr sz="4600">
          <a:solidFill>
            <a:schemeClr val="tx2"/>
          </a:solidFill>
          <a:latin typeface="Cambria" pitchFamily="18" charset="0"/>
        </a:defRPr>
      </a:lvl4pPr>
      <a:lvl5pPr algn="l" rtl="0" fontAlgn="base">
        <a:spcBef>
          <a:spcPct val="0"/>
        </a:spcBef>
        <a:spcAft>
          <a:spcPct val="0"/>
        </a:spcAft>
        <a:defRPr sz="4600">
          <a:solidFill>
            <a:schemeClr val="tx2"/>
          </a:solidFill>
          <a:latin typeface="Cambria" pitchFamily="18" charset="0"/>
        </a:defRPr>
      </a:lvl5pPr>
      <a:lvl6pPr marL="457200" algn="l" rtl="0" fontAlgn="base">
        <a:spcBef>
          <a:spcPct val="0"/>
        </a:spcBef>
        <a:spcAft>
          <a:spcPct val="0"/>
        </a:spcAft>
        <a:defRPr sz="4600">
          <a:solidFill>
            <a:schemeClr val="tx2"/>
          </a:solidFill>
          <a:latin typeface="Cambria" pitchFamily="18" charset="0"/>
        </a:defRPr>
      </a:lvl6pPr>
      <a:lvl7pPr marL="914400" algn="l" rtl="0" fontAlgn="base">
        <a:spcBef>
          <a:spcPct val="0"/>
        </a:spcBef>
        <a:spcAft>
          <a:spcPct val="0"/>
        </a:spcAft>
        <a:defRPr sz="4600">
          <a:solidFill>
            <a:schemeClr val="tx2"/>
          </a:solidFill>
          <a:latin typeface="Cambria" pitchFamily="18" charset="0"/>
        </a:defRPr>
      </a:lvl7pPr>
      <a:lvl8pPr marL="1371600" algn="l" rtl="0" fontAlgn="base">
        <a:spcBef>
          <a:spcPct val="0"/>
        </a:spcBef>
        <a:spcAft>
          <a:spcPct val="0"/>
        </a:spcAft>
        <a:defRPr sz="4600">
          <a:solidFill>
            <a:schemeClr val="tx2"/>
          </a:solidFill>
          <a:latin typeface="Cambria" pitchFamily="18" charset="0"/>
        </a:defRPr>
      </a:lvl8pPr>
      <a:lvl9pPr marL="1828800" algn="l" rtl="0" fontAlgn="base">
        <a:spcBef>
          <a:spcPct val="0"/>
        </a:spcBef>
        <a:spcAft>
          <a:spcPct val="0"/>
        </a:spcAft>
        <a:defRPr sz="4600">
          <a:solidFill>
            <a:schemeClr val="tx2"/>
          </a:solidFill>
          <a:latin typeface="Cambria" pitchFamily="18" charset="0"/>
        </a:defRPr>
      </a:lvl9pPr>
    </p:titleStyle>
    <p:bodyStyle>
      <a:lvl1pPr marL="342900" indent="-228600" algn="l" rtl="0" fontAlgn="base">
        <a:spcBef>
          <a:spcPct val="20000"/>
        </a:spcBef>
        <a:spcAft>
          <a:spcPct val="0"/>
        </a:spcAft>
        <a:buClr>
          <a:schemeClr val="accent1"/>
        </a:buClr>
        <a:buFont typeface="Arial" charset="0"/>
        <a:buChar char="•"/>
        <a:defRPr sz="2200" kern="1200">
          <a:solidFill>
            <a:schemeClr val="tx1"/>
          </a:solidFill>
          <a:latin typeface="+mn-lt"/>
          <a:ea typeface="+mn-ea"/>
          <a:cs typeface="+mn-cs"/>
        </a:defRPr>
      </a:lvl1pPr>
      <a:lvl2pPr marL="639763" indent="-228600" algn="l" rtl="0" fontAlgn="base">
        <a:spcBef>
          <a:spcPct val="20000"/>
        </a:spcBef>
        <a:spcAft>
          <a:spcPct val="0"/>
        </a:spcAft>
        <a:buClr>
          <a:schemeClr val="accent2"/>
        </a:buClr>
        <a:buFont typeface="Arial" charset="0"/>
        <a:buChar char="•"/>
        <a:defRPr sz="2000" kern="1200">
          <a:solidFill>
            <a:schemeClr val="tx1"/>
          </a:solidFill>
          <a:latin typeface="+mn-lt"/>
          <a:ea typeface="+mn-ea"/>
          <a:cs typeface="+mn-cs"/>
        </a:defRPr>
      </a:lvl2pPr>
      <a:lvl3pPr marL="1004888" indent="-228600" algn="l" rtl="0" fontAlgn="base">
        <a:spcBef>
          <a:spcPct val="20000"/>
        </a:spcBef>
        <a:spcAft>
          <a:spcPct val="0"/>
        </a:spcAft>
        <a:buClr>
          <a:srgbClr val="92D050"/>
        </a:buClr>
        <a:buFont typeface="Arial" charset="0"/>
        <a:buChar char="•"/>
        <a:defRPr kern="1200">
          <a:solidFill>
            <a:schemeClr val="tx1"/>
          </a:solidFill>
          <a:latin typeface="+mn-lt"/>
          <a:ea typeface="+mn-ea"/>
          <a:cs typeface="+mn-cs"/>
        </a:defRPr>
      </a:lvl3pPr>
      <a:lvl4pPr marL="1279525" indent="-228600" algn="l" rtl="0" fontAlgn="base">
        <a:spcBef>
          <a:spcPct val="20000"/>
        </a:spcBef>
        <a:spcAft>
          <a:spcPct val="0"/>
        </a:spcAft>
        <a:buClr>
          <a:srgbClr val="00B0F0"/>
        </a:buClr>
        <a:buFont typeface="Arial" charset="0"/>
        <a:buChar char="•"/>
        <a:defRPr sz="1600" kern="1200">
          <a:solidFill>
            <a:schemeClr val="tx1"/>
          </a:solidFill>
          <a:latin typeface="+mn-lt"/>
          <a:ea typeface="+mn-ea"/>
          <a:cs typeface="+mn-cs"/>
        </a:defRPr>
      </a:lvl4pPr>
      <a:lvl5pPr marL="1554163" indent="-228600" algn="l" rtl="0" fontAlgn="base">
        <a:spcBef>
          <a:spcPct val="20000"/>
        </a:spcBef>
        <a:spcAft>
          <a:spcPct val="0"/>
        </a:spcAft>
        <a:buClr>
          <a:srgbClr val="002060"/>
        </a:buClr>
        <a:buFont typeface="Arial" charset="0"/>
        <a:buChar char="•"/>
        <a:defRPr sz="1400" kern="120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graphicFrame>
        <p:nvGraphicFramePr>
          <p:cNvPr id="1248" name="Rectangle 224" hidden="1"/>
          <p:cNvGraphicFramePr>
            <a:graphicFrameLocks/>
          </p:cNvGraphicFramePr>
          <p:nvPr>
            <p:custDataLst>
              <p:tags r:id="rId14"/>
            </p:custDataLst>
            <p:extLst/>
          </p:nvPr>
        </p:nvGraphicFramePr>
        <p:xfrm>
          <a:off x="1" y="0"/>
          <a:ext cx="158750" cy="158750"/>
        </p:xfrm>
        <a:graphic>
          <a:graphicData uri="http://schemas.openxmlformats.org/presentationml/2006/ole">
            <mc:AlternateContent xmlns:mc="http://schemas.openxmlformats.org/markup-compatibility/2006">
              <mc:Choice xmlns:v="urn:schemas-microsoft-com:vml" Requires="v">
                <p:oleObj spid="_x0000_s1146" name="think-cell Slide" r:id="rId15" imgW="0" imgH="0" progId="TCLayout.ActiveDocument.1">
                  <p:embed/>
                </p:oleObj>
              </mc:Choice>
              <mc:Fallback>
                <p:oleObj name="think-cell Slide" r:id="rId15" imgW="0" imgH="0" progId="TCLayout.ActiveDocument.1">
                  <p:embed/>
                  <p:pic>
                    <p:nvPicPr>
                      <p:cNvPr id="0" name=""/>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36" name="Rectangle 12"/>
          <p:cNvSpPr>
            <a:spLocks noGrp="1" noChangeArrowheads="1"/>
          </p:cNvSpPr>
          <p:nvPr>
            <p:ph type="body" idx="1"/>
          </p:nvPr>
        </p:nvSpPr>
        <p:spPr bwMode="gray">
          <a:xfrm>
            <a:off x="482600" y="1263650"/>
            <a:ext cx="8221663" cy="4649788"/>
          </a:xfrm>
          <a:prstGeom prst="rect">
            <a:avLst/>
          </a:prstGeom>
          <a:noFill/>
          <a:ln w="9525">
            <a:noFill/>
            <a:miter lim="800000"/>
            <a:headEnd/>
            <a:tailEnd/>
          </a:ln>
          <a:effectLst/>
        </p:spPr>
        <p:txBody>
          <a:bodyPr vert="horz" wrap="square" lIns="45720" tIns="45720" rIns="4572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5" name="Rectangle 11"/>
          <p:cNvSpPr>
            <a:spLocks noGrp="1" noChangeArrowheads="1"/>
          </p:cNvSpPr>
          <p:nvPr>
            <p:ph type="title"/>
          </p:nvPr>
        </p:nvSpPr>
        <p:spPr bwMode="gray">
          <a:xfrm>
            <a:off x="477044" y="348253"/>
            <a:ext cx="8221662" cy="663575"/>
          </a:xfrm>
          <a:prstGeom prst="rect">
            <a:avLst/>
          </a:prstGeom>
          <a:noFill/>
          <a:ln w="9525">
            <a:noFill/>
            <a:miter lim="800000"/>
            <a:headEnd/>
            <a:tailEnd/>
          </a:ln>
          <a:effectLst/>
        </p:spPr>
        <p:txBody>
          <a:bodyPr vert="horz" wrap="square" lIns="0" tIns="45720" rIns="0" bIns="45720" numCol="1" anchor="b" anchorCtr="0" compatLnSpc="1">
            <a:prstTxWarp prst="textNoShape">
              <a:avLst/>
            </a:prstTxWarp>
          </a:bodyPr>
          <a:lstStyle/>
          <a:p>
            <a:pPr lvl="0"/>
            <a:r>
              <a:rPr lang="en-US"/>
              <a:t>Click to edit Master title style</a:t>
            </a:r>
            <a:endParaRPr lang="en-US" dirty="0"/>
          </a:p>
        </p:txBody>
      </p:sp>
      <p:sp>
        <p:nvSpPr>
          <p:cNvPr id="1254" name="Text Box 230"/>
          <p:cNvSpPr txBox="1">
            <a:spLocks noChangeArrowheads="1"/>
          </p:cNvSpPr>
          <p:nvPr/>
        </p:nvSpPr>
        <p:spPr bwMode="gray">
          <a:xfrm>
            <a:off x="5461000" y="6394597"/>
            <a:ext cx="3683000" cy="369332"/>
          </a:xfrm>
          <a:prstGeom prst="rect">
            <a:avLst/>
          </a:prstGeom>
          <a:noFill/>
          <a:ln w="9525">
            <a:noFill/>
            <a:miter lim="800000"/>
            <a:headEnd type="none" w="lg" len="lg"/>
            <a:tailEnd type="none" w="lg" len="lg"/>
          </a:ln>
          <a:effectLst/>
        </p:spPr>
        <p:txBody>
          <a:bodyPr wrap="square">
            <a:spAutoFit/>
          </a:bodyPr>
          <a:lstStyle/>
          <a:p>
            <a:pPr algn="r" eaLnBrk="0" fontAlgn="auto" hangingPunct="0">
              <a:spcAft>
                <a:spcPts val="0"/>
              </a:spcAft>
            </a:pPr>
            <a:r>
              <a:rPr lang="en-US" sz="600" dirty="0">
                <a:solidFill>
                  <a:srgbClr val="808080"/>
                </a:solidFill>
                <a:latin typeface="Arial"/>
                <a:cs typeface="Arial Unicode MS"/>
              </a:rPr>
              <a:t>For the Sole Use of State of Arkansas Department of Information Services</a:t>
            </a:r>
          </a:p>
          <a:p>
            <a:pPr algn="r" eaLnBrk="0" fontAlgn="auto" hangingPunct="0">
              <a:spcAft>
                <a:spcPts val="0"/>
              </a:spcAft>
            </a:pPr>
            <a:r>
              <a:rPr lang="en-US" sz="600" dirty="0">
                <a:solidFill>
                  <a:srgbClr val="808080"/>
                </a:solidFill>
                <a:latin typeface="Arial"/>
                <a:cs typeface="Arial Unicode MS"/>
              </a:rPr>
              <a:t>© 2015 Gartner, Inc. and/or its affiliates. All rights reserved. </a:t>
            </a:r>
          </a:p>
          <a:p>
            <a:pPr algn="r" eaLnBrk="0" fontAlgn="auto" hangingPunct="0">
              <a:spcAft>
                <a:spcPts val="0"/>
              </a:spcAft>
            </a:pPr>
            <a:r>
              <a:rPr lang="en-US" sz="600" dirty="0">
                <a:solidFill>
                  <a:srgbClr val="808080"/>
                </a:solidFill>
                <a:latin typeface="Arial"/>
                <a:cs typeface="Arial Unicode MS"/>
              </a:rPr>
              <a:t>Gartner is a registered trademark of Gartner, Inc. or its affiliates.</a:t>
            </a:r>
          </a:p>
        </p:txBody>
      </p:sp>
      <p:sp>
        <p:nvSpPr>
          <p:cNvPr id="9" name="Text Box 21"/>
          <p:cNvSpPr txBox="1">
            <a:spLocks noChangeArrowheads="1"/>
          </p:cNvSpPr>
          <p:nvPr/>
        </p:nvSpPr>
        <p:spPr bwMode="auto">
          <a:xfrm>
            <a:off x="3714750" y="6243766"/>
            <a:ext cx="1746250" cy="390525"/>
          </a:xfrm>
          <a:prstGeom prst="rect">
            <a:avLst/>
          </a:prstGeom>
          <a:noFill/>
          <a:ln w="9525">
            <a:noFill/>
            <a:miter lim="800000"/>
            <a:headEnd/>
            <a:tailEnd/>
          </a:ln>
          <a:effectLst/>
        </p:spPr>
        <p:txBody>
          <a:bodyPr lIns="0" tIns="0" rIns="0" bIns="0" anchor="b"/>
          <a:lstStyle/>
          <a:p>
            <a:pPr algn="ctr" fontAlgn="auto">
              <a:spcAft>
                <a:spcPts val="0"/>
              </a:spcAft>
              <a:defRPr/>
            </a:pPr>
            <a:fld id="{0DCACFB8-26F6-42D6-BECD-8F4C7C90C586}" type="slidenum">
              <a:rPr lang="en-US" sz="600" smtClean="0">
                <a:solidFill>
                  <a:srgbClr val="808080"/>
                </a:solidFill>
                <a:latin typeface="Arial" charset="0"/>
                <a:cs typeface="Arial Unicode MS" pitchFamily="34" charset="-128"/>
              </a:rPr>
              <a:pPr algn="ctr" fontAlgn="auto">
                <a:spcAft>
                  <a:spcPts val="0"/>
                </a:spcAft>
                <a:defRPr/>
              </a:pPr>
              <a:t>‹#›</a:t>
            </a:fld>
            <a:endParaRPr lang="en-US" altLang="en-US" sz="600" dirty="0">
              <a:solidFill>
                <a:srgbClr val="808080"/>
              </a:solidFill>
              <a:latin typeface="Arial" charset="0"/>
              <a:cs typeface="Arial Unicode MS" pitchFamily="34" charset="-128"/>
            </a:endParaRPr>
          </a:p>
        </p:txBody>
      </p:sp>
      <p:cxnSp>
        <p:nvCxnSpPr>
          <p:cNvPr id="19" name="Straight Connector 18"/>
          <p:cNvCxnSpPr/>
          <p:nvPr/>
        </p:nvCxnSpPr>
        <p:spPr bwMode="auto">
          <a:xfrm>
            <a:off x="482600" y="1006475"/>
            <a:ext cx="8229600" cy="1588"/>
          </a:xfrm>
          <a:prstGeom prst="line">
            <a:avLst/>
          </a:prstGeom>
          <a:solidFill>
            <a:srgbClr val="00529B"/>
          </a:solidFill>
          <a:ln w="12700" cap="flat" cmpd="sng" algn="ctr">
            <a:solidFill>
              <a:srgbClr val="808080"/>
            </a:solidFill>
            <a:prstDash val="solid"/>
            <a:round/>
            <a:headEnd type="none" w="med" len="med"/>
            <a:tailEnd type="none" w="med" len="med"/>
          </a:ln>
          <a:effectLst/>
        </p:spPr>
      </p:cxnSp>
      <p:cxnSp>
        <p:nvCxnSpPr>
          <p:cNvPr id="12" name="Straight Connector 11"/>
          <p:cNvCxnSpPr/>
          <p:nvPr/>
        </p:nvCxnSpPr>
        <p:spPr bwMode="auto">
          <a:xfrm>
            <a:off x="482600" y="6074054"/>
            <a:ext cx="8229600" cy="1588"/>
          </a:xfrm>
          <a:prstGeom prst="line">
            <a:avLst/>
          </a:prstGeom>
          <a:solidFill>
            <a:srgbClr val="00529B"/>
          </a:solidFill>
          <a:ln w="12700" cap="flat" cmpd="sng" algn="ctr">
            <a:solidFill>
              <a:srgbClr val="808080"/>
            </a:solidFill>
            <a:prstDash val="solid"/>
            <a:round/>
            <a:headEnd type="none" w="med" len="med"/>
            <a:tailEnd type="none" w="med" len="med"/>
          </a:ln>
          <a:effectLst/>
        </p:spPr>
      </p:cxnSp>
      <p:pic>
        <p:nvPicPr>
          <p:cNvPr id="11" name="Picture 10" descr="Gartner_Lg_Blu.png"/>
          <p:cNvPicPr>
            <a:picLocks noChangeAspect="1"/>
          </p:cNvPicPr>
          <p:nvPr/>
        </p:nvPicPr>
        <p:blipFill>
          <a:blip r:embed="rId16" cstate="print"/>
          <a:srcRect t="28264" b="31285"/>
          <a:stretch>
            <a:fillRect/>
          </a:stretch>
        </p:blipFill>
        <p:spPr>
          <a:xfrm>
            <a:off x="7296912" y="6074056"/>
            <a:ext cx="1684020" cy="322263"/>
          </a:xfrm>
          <a:prstGeom prst="rect">
            <a:avLst/>
          </a:prstGeom>
        </p:spPr>
      </p:pic>
      <p:grpSp>
        <p:nvGrpSpPr>
          <p:cNvPr id="3" name="Group 2"/>
          <p:cNvGrpSpPr/>
          <p:nvPr userDrawn="1"/>
        </p:nvGrpSpPr>
        <p:grpSpPr>
          <a:xfrm>
            <a:off x="1144" y="5976343"/>
            <a:ext cx="4208907" cy="874606"/>
            <a:chOff x="1143" y="5976343"/>
            <a:chExt cx="4208907" cy="874606"/>
          </a:xfrm>
        </p:grpSpPr>
        <p:pic>
          <p:nvPicPr>
            <p:cNvPr id="2" name="Picture 1"/>
            <p:cNvPicPr>
              <a:picLocks noChangeAspect="1"/>
            </p:cNvPicPr>
            <p:nvPr userDrawn="1"/>
          </p:nvPicPr>
          <p:blipFill>
            <a:blip r:embed="rId17"/>
            <a:stretch>
              <a:fillRect/>
            </a:stretch>
          </p:blipFill>
          <p:spPr>
            <a:xfrm>
              <a:off x="1012825" y="6258581"/>
              <a:ext cx="3197225" cy="589894"/>
            </a:xfrm>
            <a:prstGeom prst="rect">
              <a:avLst/>
            </a:prstGeom>
          </p:spPr>
        </p:pic>
        <p:pic>
          <p:nvPicPr>
            <p:cNvPr id="14" name="Picture 13" descr="https://s-media-cache-ak0.pinimg.com/originals/ee/63/65/ee63659288b0af713ec6ef286ab0dc6a.jpg"/>
            <p:cNvPicPr/>
            <p:nvPr userDrawn="1"/>
          </p:nvPicPr>
          <p:blipFill>
            <a:blip r:embed="rId18" cstate="print">
              <a:extLst>
                <a:ext uri="{28A0092B-C50C-407E-A947-70E740481C1C}">
                  <a14:useLocalDpi xmlns:a14="http://schemas.microsoft.com/office/drawing/2010/main" val="0"/>
                </a:ext>
              </a:extLst>
            </a:blip>
            <a:srcRect/>
            <a:stretch>
              <a:fillRect/>
            </a:stretch>
          </p:blipFill>
          <p:spPr bwMode="auto">
            <a:xfrm>
              <a:off x="1143" y="5976343"/>
              <a:ext cx="1000742" cy="874606"/>
            </a:xfrm>
            <a:prstGeom prst="rect">
              <a:avLst/>
            </a:prstGeom>
            <a:noFill/>
            <a:ln>
              <a:noFill/>
            </a:ln>
          </p:spPr>
        </p:pic>
      </p:grpSp>
    </p:spTree>
    <p:extLst>
      <p:ext uri="{BB962C8B-B14F-4D97-AF65-F5344CB8AC3E}">
        <p14:creationId xmlns:p14="http://schemas.microsoft.com/office/powerpoint/2010/main" val="2038828867"/>
      </p:ext>
    </p:extLst>
  </p:cSld>
  <p:clrMap bg1="lt1" tx1="dk1" bg2="lt2" tx2="dk2" accent1="accent1" accent2="accent2" accent3="accent3" accent4="accent4" accent5="accent5" accent6="accent6" hlink="hlink" folHlink="folHlink"/>
  <p:sldLayoutIdLst>
    <p:sldLayoutId id="2147483830" r:id="rId1"/>
    <p:sldLayoutId id="2147483831" r:id="rId2"/>
    <p:sldLayoutId id="2147483832" r:id="rId3"/>
    <p:sldLayoutId id="2147483833" r:id="rId4"/>
    <p:sldLayoutId id="2147483834" r:id="rId5"/>
    <p:sldLayoutId id="2147483835" r:id="rId6"/>
    <p:sldLayoutId id="2147483836" r:id="rId7"/>
    <p:sldLayoutId id="2147483837" r:id="rId8"/>
    <p:sldLayoutId id="2147483838" r:id="rId9"/>
    <p:sldLayoutId id="2147483839" r:id="rId10"/>
    <p:sldLayoutId id="2147483840" r:id="rId11"/>
  </p:sldLayoutIdLst>
  <p:hf sldNum="0" hdr="0" ftr="0" dt="0"/>
  <p:txStyles>
    <p:titleStyle>
      <a:lvl1pPr algn="l" rtl="0" eaLnBrk="1" fontAlgn="base" hangingPunct="1">
        <a:spcBef>
          <a:spcPct val="0"/>
        </a:spcBef>
        <a:spcAft>
          <a:spcPct val="0"/>
        </a:spcAft>
        <a:defRPr>
          <a:solidFill>
            <a:schemeClr val="accent1"/>
          </a:solidFill>
          <a:latin typeface="+mj-lt"/>
          <a:ea typeface="+mj-ea"/>
          <a:cs typeface="+mj-cs"/>
        </a:defRPr>
      </a:lvl1pPr>
      <a:lvl2pPr algn="l" rtl="0" eaLnBrk="1" fontAlgn="base" hangingPunct="1">
        <a:spcBef>
          <a:spcPct val="0"/>
        </a:spcBef>
        <a:spcAft>
          <a:spcPct val="0"/>
        </a:spcAft>
        <a:defRPr>
          <a:solidFill>
            <a:schemeClr val="accent1"/>
          </a:solidFill>
          <a:latin typeface="Arial" charset="0"/>
          <a:ea typeface="Arial Unicode MS" pitchFamily="34" charset="-128"/>
          <a:cs typeface="Arial Unicode MS" pitchFamily="34" charset="-128"/>
        </a:defRPr>
      </a:lvl2pPr>
      <a:lvl3pPr algn="l" rtl="0" eaLnBrk="1" fontAlgn="base" hangingPunct="1">
        <a:spcBef>
          <a:spcPct val="0"/>
        </a:spcBef>
        <a:spcAft>
          <a:spcPct val="0"/>
        </a:spcAft>
        <a:defRPr>
          <a:solidFill>
            <a:schemeClr val="accent1"/>
          </a:solidFill>
          <a:latin typeface="Arial" charset="0"/>
          <a:ea typeface="Arial Unicode MS" pitchFamily="34" charset="-128"/>
          <a:cs typeface="Arial Unicode MS" pitchFamily="34" charset="-128"/>
        </a:defRPr>
      </a:lvl3pPr>
      <a:lvl4pPr algn="l" rtl="0" eaLnBrk="1" fontAlgn="base" hangingPunct="1">
        <a:spcBef>
          <a:spcPct val="0"/>
        </a:spcBef>
        <a:spcAft>
          <a:spcPct val="0"/>
        </a:spcAft>
        <a:defRPr>
          <a:solidFill>
            <a:schemeClr val="accent1"/>
          </a:solidFill>
          <a:latin typeface="Arial" charset="0"/>
          <a:ea typeface="Arial Unicode MS" pitchFamily="34" charset="-128"/>
          <a:cs typeface="Arial Unicode MS" pitchFamily="34" charset="-128"/>
        </a:defRPr>
      </a:lvl4pPr>
      <a:lvl5pPr algn="l" rtl="0" eaLnBrk="1" fontAlgn="base" hangingPunct="1">
        <a:spcBef>
          <a:spcPct val="0"/>
        </a:spcBef>
        <a:spcAft>
          <a:spcPct val="0"/>
        </a:spcAft>
        <a:defRPr>
          <a:solidFill>
            <a:schemeClr val="accent1"/>
          </a:solidFill>
          <a:latin typeface="Arial" charset="0"/>
          <a:ea typeface="Arial Unicode MS" pitchFamily="34" charset="-128"/>
          <a:cs typeface="Arial Unicode MS" pitchFamily="34" charset="-128"/>
        </a:defRPr>
      </a:lvl5pPr>
      <a:lvl6pPr marL="342900" algn="l" rtl="0" eaLnBrk="1" fontAlgn="base" hangingPunct="1">
        <a:spcBef>
          <a:spcPct val="0"/>
        </a:spcBef>
        <a:spcAft>
          <a:spcPct val="0"/>
        </a:spcAft>
        <a:defRPr>
          <a:solidFill>
            <a:schemeClr val="accent1"/>
          </a:solidFill>
          <a:latin typeface="Arial" charset="0"/>
          <a:ea typeface="Arial Unicode MS" pitchFamily="34" charset="-128"/>
          <a:cs typeface="Arial Unicode MS" pitchFamily="34" charset="-128"/>
        </a:defRPr>
      </a:lvl6pPr>
      <a:lvl7pPr marL="685800" algn="l" rtl="0" eaLnBrk="1" fontAlgn="base" hangingPunct="1">
        <a:spcBef>
          <a:spcPct val="0"/>
        </a:spcBef>
        <a:spcAft>
          <a:spcPct val="0"/>
        </a:spcAft>
        <a:defRPr>
          <a:solidFill>
            <a:schemeClr val="accent1"/>
          </a:solidFill>
          <a:latin typeface="Arial" charset="0"/>
          <a:ea typeface="Arial Unicode MS" pitchFamily="34" charset="-128"/>
          <a:cs typeface="Arial Unicode MS" pitchFamily="34" charset="-128"/>
        </a:defRPr>
      </a:lvl7pPr>
      <a:lvl8pPr marL="1028700" algn="l" rtl="0" eaLnBrk="1" fontAlgn="base" hangingPunct="1">
        <a:spcBef>
          <a:spcPct val="0"/>
        </a:spcBef>
        <a:spcAft>
          <a:spcPct val="0"/>
        </a:spcAft>
        <a:defRPr>
          <a:solidFill>
            <a:schemeClr val="accent1"/>
          </a:solidFill>
          <a:latin typeface="Arial" charset="0"/>
          <a:ea typeface="Arial Unicode MS" pitchFamily="34" charset="-128"/>
          <a:cs typeface="Arial Unicode MS" pitchFamily="34" charset="-128"/>
        </a:defRPr>
      </a:lvl8pPr>
      <a:lvl9pPr marL="1371600" algn="l" rtl="0" eaLnBrk="1" fontAlgn="base" hangingPunct="1">
        <a:spcBef>
          <a:spcPct val="0"/>
        </a:spcBef>
        <a:spcAft>
          <a:spcPct val="0"/>
        </a:spcAft>
        <a:defRPr>
          <a:solidFill>
            <a:schemeClr val="accent1"/>
          </a:solidFill>
          <a:latin typeface="Arial" charset="0"/>
          <a:ea typeface="Arial Unicode MS" pitchFamily="34" charset="-128"/>
          <a:cs typeface="Arial Unicode MS" pitchFamily="34" charset="-128"/>
        </a:defRPr>
      </a:lvl9pPr>
    </p:titleStyle>
    <p:bodyStyle>
      <a:lvl1pPr marL="169069" indent="-169069" algn="l" rtl="0" eaLnBrk="1" fontAlgn="base" hangingPunct="1">
        <a:spcBef>
          <a:spcPct val="30000"/>
        </a:spcBef>
        <a:spcAft>
          <a:spcPct val="10000"/>
        </a:spcAft>
        <a:buClr>
          <a:schemeClr val="accent1"/>
        </a:buClr>
        <a:buFont typeface="Arial" charset="0"/>
        <a:buChar char="■"/>
        <a:defRPr sz="1200">
          <a:solidFill>
            <a:schemeClr val="tx1"/>
          </a:solidFill>
          <a:latin typeface="+mn-lt"/>
          <a:ea typeface="+mn-ea"/>
          <a:cs typeface="+mn-cs"/>
        </a:defRPr>
      </a:lvl1pPr>
      <a:lvl2pPr marL="347663" indent="-178594" algn="l" rtl="0" eaLnBrk="1" fontAlgn="base" hangingPunct="1">
        <a:spcBef>
          <a:spcPts val="324"/>
        </a:spcBef>
        <a:spcAft>
          <a:spcPct val="10000"/>
        </a:spcAft>
        <a:buClr>
          <a:schemeClr val="tx1"/>
        </a:buClr>
        <a:buFont typeface="Arial" charset="0"/>
        <a:buChar char="–"/>
        <a:defRPr sz="1050">
          <a:solidFill>
            <a:schemeClr val="tx1"/>
          </a:solidFill>
          <a:latin typeface="+mn-lt"/>
          <a:ea typeface="+mn-ea"/>
          <a:cs typeface="+mn-cs"/>
        </a:defRPr>
      </a:lvl2pPr>
      <a:lvl3pPr marL="471488" indent="-123825" algn="l" rtl="0" eaLnBrk="1" fontAlgn="base" hangingPunct="1">
        <a:spcBef>
          <a:spcPct val="30000"/>
        </a:spcBef>
        <a:spcAft>
          <a:spcPct val="10000"/>
        </a:spcAft>
        <a:buClr>
          <a:schemeClr val="tx1"/>
        </a:buClr>
        <a:buFont typeface="Times" pitchFamily="26" charset="0"/>
        <a:buChar char="•"/>
        <a:defRPr sz="900">
          <a:solidFill>
            <a:schemeClr val="tx1"/>
          </a:solidFill>
          <a:latin typeface="+mn-lt"/>
          <a:ea typeface="+mn-ea"/>
          <a:cs typeface="+mn-cs"/>
        </a:defRPr>
      </a:lvl3pPr>
      <a:lvl4pPr marL="646510" indent="-129779" algn="l" rtl="0" eaLnBrk="1" fontAlgn="base" hangingPunct="1">
        <a:spcBef>
          <a:spcPct val="30000"/>
        </a:spcBef>
        <a:spcAft>
          <a:spcPct val="10000"/>
        </a:spcAft>
        <a:buClr>
          <a:schemeClr val="tx1"/>
        </a:buClr>
        <a:buFont typeface="Arial" charset="0"/>
        <a:buChar char="-"/>
        <a:defRPr sz="900">
          <a:solidFill>
            <a:schemeClr val="tx1"/>
          </a:solidFill>
          <a:latin typeface="+mn-lt"/>
          <a:ea typeface="+mn-ea"/>
          <a:cs typeface="+mn-cs"/>
        </a:defRPr>
      </a:lvl4pPr>
      <a:lvl5pPr marL="813197" indent="-129779" algn="l" rtl="0" eaLnBrk="1" fontAlgn="base" hangingPunct="1">
        <a:spcBef>
          <a:spcPct val="30000"/>
        </a:spcBef>
        <a:spcAft>
          <a:spcPct val="10000"/>
        </a:spcAft>
        <a:buClr>
          <a:schemeClr val="tx1"/>
        </a:buClr>
        <a:buFont typeface="Times" pitchFamily="26" charset="0"/>
        <a:buChar char="•"/>
        <a:defRPr sz="900">
          <a:solidFill>
            <a:schemeClr val="tx1"/>
          </a:solidFill>
          <a:latin typeface="+mn-lt"/>
          <a:ea typeface="+mn-ea"/>
          <a:cs typeface="+mn-cs"/>
        </a:defRPr>
      </a:lvl5pPr>
      <a:lvl6pPr marL="1503760" indent="-129779" algn="l" rtl="0" eaLnBrk="1" fontAlgn="base" hangingPunct="1">
        <a:spcBef>
          <a:spcPct val="30000"/>
        </a:spcBef>
        <a:spcAft>
          <a:spcPct val="10000"/>
        </a:spcAft>
        <a:buClr>
          <a:schemeClr val="tx1"/>
        </a:buClr>
        <a:buFont typeface="Times" pitchFamily="26" charset="0"/>
        <a:buChar char="•"/>
        <a:defRPr sz="900">
          <a:solidFill>
            <a:schemeClr val="tx1"/>
          </a:solidFill>
          <a:latin typeface="+mn-lt"/>
          <a:ea typeface="+mn-ea"/>
          <a:cs typeface="+mn-cs"/>
        </a:defRPr>
      </a:lvl6pPr>
      <a:lvl7pPr marL="1846660" indent="-129779" algn="l" rtl="0" eaLnBrk="1" fontAlgn="base" hangingPunct="1">
        <a:spcBef>
          <a:spcPct val="30000"/>
        </a:spcBef>
        <a:spcAft>
          <a:spcPct val="10000"/>
        </a:spcAft>
        <a:buClr>
          <a:schemeClr val="tx1"/>
        </a:buClr>
        <a:buFont typeface="Times" pitchFamily="26" charset="0"/>
        <a:buChar char="•"/>
        <a:defRPr sz="900">
          <a:solidFill>
            <a:schemeClr val="tx1"/>
          </a:solidFill>
          <a:latin typeface="+mn-lt"/>
          <a:ea typeface="+mn-ea"/>
          <a:cs typeface="+mn-cs"/>
        </a:defRPr>
      </a:lvl7pPr>
      <a:lvl8pPr marL="2189560" indent="-129779" algn="l" rtl="0" eaLnBrk="1" fontAlgn="base" hangingPunct="1">
        <a:spcBef>
          <a:spcPct val="30000"/>
        </a:spcBef>
        <a:spcAft>
          <a:spcPct val="10000"/>
        </a:spcAft>
        <a:buClr>
          <a:schemeClr val="tx1"/>
        </a:buClr>
        <a:buFont typeface="Times" pitchFamily="26" charset="0"/>
        <a:buChar char="•"/>
        <a:defRPr sz="900">
          <a:solidFill>
            <a:schemeClr val="tx1"/>
          </a:solidFill>
          <a:latin typeface="+mn-lt"/>
          <a:ea typeface="+mn-ea"/>
          <a:cs typeface="+mn-cs"/>
        </a:defRPr>
      </a:lvl8pPr>
      <a:lvl9pPr marL="2532460" indent="-129779" algn="l" rtl="0" eaLnBrk="1" fontAlgn="base" hangingPunct="1">
        <a:spcBef>
          <a:spcPct val="30000"/>
        </a:spcBef>
        <a:spcAft>
          <a:spcPct val="10000"/>
        </a:spcAft>
        <a:buClr>
          <a:schemeClr val="tx1"/>
        </a:buClr>
        <a:buFont typeface="Times" pitchFamily="26" charset="0"/>
        <a:buChar char="•"/>
        <a:defRPr sz="9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1"/>
            <a:ext cx="7543800" cy="2209800"/>
          </a:xfrm>
        </p:spPr>
        <p:txBody>
          <a:bodyPr/>
          <a:lstStyle/>
          <a:p>
            <a:pPr fontAlgn="auto">
              <a:spcAft>
                <a:spcPts val="0"/>
              </a:spcAft>
              <a:defRPr/>
            </a:pPr>
            <a:r>
              <a:rPr lang="en-US" sz="3600" dirty="0"/>
              <a:t>Arkansas Health Care Reform </a:t>
            </a:r>
            <a:br>
              <a:rPr lang="en-US" sz="3600" dirty="0"/>
            </a:br>
            <a:r>
              <a:rPr lang="en-US" sz="3600" dirty="0"/>
              <a:t>Task Force – Final Draft </a:t>
            </a:r>
            <a:r>
              <a:rPr lang="en-US" sz="3600"/>
              <a:t>Report Savings </a:t>
            </a:r>
            <a:r>
              <a:rPr lang="en-US" sz="3600" dirty="0"/>
              <a:t>Model Review </a:t>
            </a:r>
          </a:p>
        </p:txBody>
      </p:sp>
      <p:sp>
        <p:nvSpPr>
          <p:cNvPr id="3" name="Subtitle 2"/>
          <p:cNvSpPr>
            <a:spLocks noGrp="1"/>
          </p:cNvSpPr>
          <p:nvPr>
            <p:ph type="subTitle" idx="1"/>
          </p:nvPr>
        </p:nvSpPr>
        <p:spPr>
          <a:xfrm>
            <a:off x="685800" y="4572000"/>
            <a:ext cx="7391400" cy="1428750"/>
          </a:xfrm>
        </p:spPr>
        <p:txBody>
          <a:bodyPr rtlCol="0">
            <a:normAutofit/>
          </a:bodyPr>
          <a:lstStyle/>
          <a:p>
            <a:pPr fontAlgn="auto">
              <a:spcAft>
                <a:spcPts val="0"/>
              </a:spcAft>
              <a:defRPr/>
            </a:pPr>
            <a:r>
              <a:rPr lang="en-US" sz="2600" dirty="0"/>
              <a:t>TSG </a:t>
            </a:r>
          </a:p>
          <a:p>
            <a:pPr fontAlgn="auto">
              <a:spcAft>
                <a:spcPts val="0"/>
              </a:spcAft>
              <a:defRPr/>
            </a:pPr>
            <a:r>
              <a:rPr lang="en-US" sz="2600" dirty="0"/>
              <a:t>December 14, 2016 </a:t>
            </a: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29834" y="19052"/>
            <a:ext cx="3609316" cy="1885949"/>
          </a:xfrm>
          <a:prstGeom prst="rect">
            <a:avLst/>
          </a:prstGeom>
        </p:spPr>
      </p:pic>
    </p:spTree>
    <p:extLst>
      <p:ext uri="{BB962C8B-B14F-4D97-AF65-F5344CB8AC3E}">
        <p14:creationId xmlns:p14="http://schemas.microsoft.com/office/powerpoint/2010/main" val="3622460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Alternative Care Delivery Models</a:t>
            </a:r>
            <a:br>
              <a:rPr lang="en-US" dirty="0"/>
            </a:br>
            <a:r>
              <a:rPr lang="en-US" sz="2800" i="1" dirty="0">
                <a:latin typeface="Franklin Gothic Book" panose="020B0503020102020204" pitchFamily="34" charset="0"/>
              </a:rPr>
              <a:t>Recommendations</a:t>
            </a:r>
          </a:p>
        </p:txBody>
      </p:sp>
      <p:graphicFrame>
        <p:nvGraphicFramePr>
          <p:cNvPr id="4" name="Table 3"/>
          <p:cNvGraphicFramePr>
            <a:graphicFrameLocks noGrp="1"/>
          </p:cNvGraphicFramePr>
          <p:nvPr>
            <p:extLst>
              <p:ext uri="{D42A27DB-BD31-4B8C-83A1-F6EECF244321}">
                <p14:modId xmlns:p14="http://schemas.microsoft.com/office/powerpoint/2010/main" val="1956698990"/>
              </p:ext>
            </p:extLst>
          </p:nvPr>
        </p:nvGraphicFramePr>
        <p:xfrm>
          <a:off x="457200" y="1600200"/>
          <a:ext cx="7620000" cy="4648200"/>
        </p:xfrm>
        <a:graphic>
          <a:graphicData uri="http://schemas.openxmlformats.org/drawingml/2006/table">
            <a:tbl>
              <a:tblPr firstRow="1" firstCol="1" bandRow="1">
                <a:tableStyleId>{5C22544A-7EE6-4342-B048-85BDC9FD1C3A}</a:tableStyleId>
              </a:tblPr>
              <a:tblGrid>
                <a:gridCol w="7620000">
                  <a:extLst>
                    <a:ext uri="{9D8B030D-6E8A-4147-A177-3AD203B41FA5}">
                      <a16:colId xmlns:a16="http://schemas.microsoft.com/office/drawing/2014/main" val="818526674"/>
                    </a:ext>
                  </a:extLst>
                </a:gridCol>
              </a:tblGrid>
              <a:tr h="4648200">
                <a:tc>
                  <a:txBody>
                    <a:bodyPr/>
                    <a:lstStyle/>
                    <a:p>
                      <a:pPr marL="0" marR="0">
                        <a:lnSpc>
                          <a:spcPct val="107000"/>
                        </a:lnSpc>
                        <a:spcBef>
                          <a:spcPts val="600"/>
                        </a:spcBef>
                        <a:spcAft>
                          <a:spcPts val="600"/>
                        </a:spcAft>
                      </a:pPr>
                      <a:r>
                        <a:rPr lang="en-US" sz="2000" b="0" i="1" dirty="0">
                          <a:solidFill>
                            <a:schemeClr val="tx1"/>
                          </a:solidFill>
                          <a:effectLst/>
                        </a:rPr>
                        <a:t>Recommendation K: The task force recommends and supports that the Arkansas Department of Human Services develop and implement a Five-Year Medicaid Program Savings Plan that is in excess of the $835 million in net savings to trend proposed by Governor Asa Hutchinson starting no later than July 1, 2017. Savings must be achieved through an increase in care management and coordination resulting in improved outcomes, quality, appropriate utilization based on need, reduction of duplication and unnecessary services, and the introduction of value based purchasing strategies and some degree of provider risk. The Department of Human Services will provide a Comprehensive Medicaid Budget Savings Dashboard Report tracking savings to trend to the Bureau of Legislative Research every quarter commencing September 1, 2017 and thereafter for five years.</a:t>
                      </a:r>
                      <a:endParaRPr lang="en-US" sz="2000" b="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extLst>
                  <a:ext uri="{0D108BD9-81ED-4DB2-BD59-A6C34878D82A}">
                    <a16:rowId xmlns:a16="http://schemas.microsoft.com/office/drawing/2014/main" val="2430826008"/>
                  </a:ext>
                </a:extLst>
              </a:tr>
            </a:tbl>
          </a:graphicData>
        </a:graphic>
      </p:graphicFrame>
    </p:spTree>
    <p:extLst>
      <p:ext uri="{BB962C8B-B14F-4D97-AF65-F5344CB8AC3E}">
        <p14:creationId xmlns:p14="http://schemas.microsoft.com/office/powerpoint/2010/main" val="615035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Baseline and Savings Models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31388249"/>
              </p:ext>
            </p:extLst>
          </p:nvPr>
        </p:nvGraphicFramePr>
        <p:xfrm>
          <a:off x="457201" y="1524000"/>
          <a:ext cx="7619998" cy="4852035"/>
        </p:xfrm>
        <a:graphic>
          <a:graphicData uri="http://schemas.openxmlformats.org/drawingml/2006/table">
            <a:tbl>
              <a:tblPr firstRow="1" firstCol="1" bandRow="1">
                <a:tableStyleId>{5C22544A-7EE6-4342-B048-85BDC9FD1C3A}</a:tableStyleId>
              </a:tblPr>
              <a:tblGrid>
                <a:gridCol w="1751983">
                  <a:extLst>
                    <a:ext uri="{9D8B030D-6E8A-4147-A177-3AD203B41FA5}">
                      <a16:colId xmlns:a16="http://schemas.microsoft.com/office/drawing/2014/main" val="1656797714"/>
                    </a:ext>
                  </a:extLst>
                </a:gridCol>
                <a:gridCol w="705927">
                  <a:extLst>
                    <a:ext uri="{9D8B030D-6E8A-4147-A177-3AD203B41FA5}">
                      <a16:colId xmlns:a16="http://schemas.microsoft.com/office/drawing/2014/main" val="36068205"/>
                    </a:ext>
                  </a:extLst>
                </a:gridCol>
                <a:gridCol w="705927">
                  <a:extLst>
                    <a:ext uri="{9D8B030D-6E8A-4147-A177-3AD203B41FA5}">
                      <a16:colId xmlns:a16="http://schemas.microsoft.com/office/drawing/2014/main" val="565089555"/>
                    </a:ext>
                  </a:extLst>
                </a:gridCol>
                <a:gridCol w="689882">
                  <a:extLst>
                    <a:ext uri="{9D8B030D-6E8A-4147-A177-3AD203B41FA5}">
                      <a16:colId xmlns:a16="http://schemas.microsoft.com/office/drawing/2014/main" val="1449075888"/>
                    </a:ext>
                  </a:extLst>
                </a:gridCol>
                <a:gridCol w="705927">
                  <a:extLst>
                    <a:ext uri="{9D8B030D-6E8A-4147-A177-3AD203B41FA5}">
                      <a16:colId xmlns:a16="http://schemas.microsoft.com/office/drawing/2014/main" val="4123275849"/>
                    </a:ext>
                  </a:extLst>
                </a:gridCol>
                <a:gridCol w="705927">
                  <a:extLst>
                    <a:ext uri="{9D8B030D-6E8A-4147-A177-3AD203B41FA5}">
                      <a16:colId xmlns:a16="http://schemas.microsoft.com/office/drawing/2014/main" val="3096376460"/>
                    </a:ext>
                  </a:extLst>
                </a:gridCol>
                <a:gridCol w="689882">
                  <a:extLst>
                    <a:ext uri="{9D8B030D-6E8A-4147-A177-3AD203B41FA5}">
                      <a16:colId xmlns:a16="http://schemas.microsoft.com/office/drawing/2014/main" val="411275022"/>
                    </a:ext>
                  </a:extLst>
                </a:gridCol>
                <a:gridCol w="802189">
                  <a:extLst>
                    <a:ext uri="{9D8B030D-6E8A-4147-A177-3AD203B41FA5}">
                      <a16:colId xmlns:a16="http://schemas.microsoft.com/office/drawing/2014/main" val="1712294399"/>
                    </a:ext>
                  </a:extLst>
                </a:gridCol>
                <a:gridCol w="862354">
                  <a:extLst>
                    <a:ext uri="{9D8B030D-6E8A-4147-A177-3AD203B41FA5}">
                      <a16:colId xmlns:a16="http://schemas.microsoft.com/office/drawing/2014/main" val="2783325213"/>
                    </a:ext>
                  </a:extLst>
                </a:gridCol>
              </a:tblGrid>
              <a:tr h="218186">
                <a:tc gridSpan="9">
                  <a:txBody>
                    <a:bodyPr/>
                    <a:lstStyle/>
                    <a:p>
                      <a:pPr marL="0" marR="0" algn="ctr">
                        <a:lnSpc>
                          <a:spcPct val="107000"/>
                        </a:lnSpc>
                        <a:spcBef>
                          <a:spcPts val="0"/>
                        </a:spcBef>
                        <a:spcAft>
                          <a:spcPts val="0"/>
                        </a:spcAft>
                      </a:pPr>
                      <a:r>
                        <a:rPr lang="en-US" sz="1200">
                          <a:effectLst/>
                        </a:rPr>
                        <a:t>All Figures in $Millions; Years are SFY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27167083"/>
                  </a:ext>
                </a:extLst>
              </a:tr>
              <a:tr h="391414">
                <a:tc>
                  <a:txBody>
                    <a:bodyPr/>
                    <a:lstStyle/>
                    <a:p>
                      <a:pPr marL="0" marR="0">
                        <a:lnSpc>
                          <a:spcPct val="107000"/>
                        </a:lnSpc>
                        <a:spcBef>
                          <a:spcPts val="0"/>
                        </a:spcBef>
                        <a:spcAft>
                          <a:spcPts val="0"/>
                        </a:spcAft>
                      </a:pPr>
                      <a:r>
                        <a:rPr lang="en-US" sz="1200">
                          <a:effectLst/>
                        </a:rPr>
                        <a:t>Model/ Program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ctr">
                        <a:lnSpc>
                          <a:spcPct val="107000"/>
                        </a:lnSpc>
                        <a:spcBef>
                          <a:spcPts val="0"/>
                        </a:spcBef>
                        <a:spcAft>
                          <a:spcPts val="0"/>
                        </a:spcAft>
                      </a:pPr>
                      <a:r>
                        <a:rPr lang="en-US" sz="1200">
                          <a:effectLst/>
                        </a:rPr>
                        <a:t>2017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ctr">
                        <a:lnSpc>
                          <a:spcPct val="107000"/>
                        </a:lnSpc>
                        <a:spcBef>
                          <a:spcPts val="0"/>
                        </a:spcBef>
                        <a:spcAft>
                          <a:spcPts val="0"/>
                        </a:spcAft>
                      </a:pPr>
                      <a:r>
                        <a:rPr lang="en-US" sz="1200">
                          <a:effectLst/>
                        </a:rPr>
                        <a:t>2018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ctr">
                        <a:lnSpc>
                          <a:spcPct val="107000"/>
                        </a:lnSpc>
                        <a:spcBef>
                          <a:spcPts val="0"/>
                        </a:spcBef>
                        <a:spcAft>
                          <a:spcPts val="0"/>
                        </a:spcAft>
                      </a:pPr>
                      <a:r>
                        <a:rPr lang="en-US" sz="1200">
                          <a:effectLst/>
                        </a:rPr>
                        <a:t>2019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ctr">
                        <a:lnSpc>
                          <a:spcPct val="107000"/>
                        </a:lnSpc>
                        <a:spcBef>
                          <a:spcPts val="0"/>
                        </a:spcBef>
                        <a:spcAft>
                          <a:spcPts val="0"/>
                        </a:spcAft>
                      </a:pPr>
                      <a:r>
                        <a:rPr lang="en-US" sz="1200">
                          <a:effectLst/>
                        </a:rPr>
                        <a:t>2020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ctr">
                        <a:lnSpc>
                          <a:spcPct val="107000"/>
                        </a:lnSpc>
                        <a:spcBef>
                          <a:spcPts val="0"/>
                        </a:spcBef>
                        <a:spcAft>
                          <a:spcPts val="0"/>
                        </a:spcAft>
                      </a:pPr>
                      <a:r>
                        <a:rPr lang="en-US" sz="1200">
                          <a:effectLst/>
                        </a:rPr>
                        <a:t>2021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ctr">
                        <a:lnSpc>
                          <a:spcPct val="107000"/>
                        </a:lnSpc>
                        <a:spcBef>
                          <a:spcPts val="0"/>
                        </a:spcBef>
                        <a:spcAft>
                          <a:spcPts val="0"/>
                        </a:spcAft>
                      </a:pPr>
                      <a:r>
                        <a:rPr lang="en-US" sz="1200">
                          <a:effectLst/>
                        </a:rPr>
                        <a:t>2022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ctr">
                        <a:lnSpc>
                          <a:spcPct val="107000"/>
                        </a:lnSpc>
                        <a:spcBef>
                          <a:spcPts val="0"/>
                        </a:spcBef>
                        <a:spcAft>
                          <a:spcPts val="0"/>
                        </a:spcAft>
                      </a:pPr>
                      <a:r>
                        <a:rPr lang="en-US" sz="1200">
                          <a:effectLst/>
                        </a:rPr>
                        <a:t>2017 –2021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ctr">
                        <a:lnSpc>
                          <a:spcPct val="107000"/>
                        </a:lnSpc>
                        <a:spcBef>
                          <a:spcPts val="0"/>
                        </a:spcBef>
                        <a:spcAft>
                          <a:spcPts val="0"/>
                        </a:spcAft>
                      </a:pPr>
                      <a:r>
                        <a:rPr lang="en-US" sz="1200">
                          <a:effectLst/>
                        </a:rPr>
                        <a:t>2018 –  2022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extLst>
                  <a:ext uri="{0D108BD9-81ED-4DB2-BD59-A6C34878D82A}">
                    <a16:rowId xmlns:a16="http://schemas.microsoft.com/office/drawing/2014/main" val="1177140465"/>
                  </a:ext>
                </a:extLst>
              </a:tr>
              <a:tr h="195707">
                <a:tc>
                  <a:txBody>
                    <a:bodyPr/>
                    <a:lstStyle/>
                    <a:p>
                      <a:pPr marL="0" marR="0">
                        <a:lnSpc>
                          <a:spcPct val="107000"/>
                        </a:lnSpc>
                        <a:spcBef>
                          <a:spcPts val="0"/>
                        </a:spcBef>
                        <a:spcAft>
                          <a:spcPts val="0"/>
                        </a:spcAft>
                      </a:pPr>
                      <a:r>
                        <a:rPr lang="en-US" sz="1200">
                          <a:effectLst/>
                        </a:rPr>
                        <a:t>Baseline, Traditional Only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$5,379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$5,648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$5,930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$6,227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$6,538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$6,865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$29,722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$31,208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extLst>
                  <a:ext uri="{0D108BD9-81ED-4DB2-BD59-A6C34878D82A}">
                    <a16:rowId xmlns:a16="http://schemas.microsoft.com/office/drawing/2014/main" val="888255318"/>
                  </a:ext>
                </a:extLst>
              </a:tr>
              <a:tr h="391414">
                <a:tc>
                  <a:txBody>
                    <a:bodyPr/>
                    <a:lstStyle/>
                    <a:p>
                      <a:pPr marL="0" marR="0">
                        <a:lnSpc>
                          <a:spcPct val="107000"/>
                        </a:lnSpc>
                        <a:spcBef>
                          <a:spcPts val="0"/>
                        </a:spcBef>
                        <a:spcAft>
                          <a:spcPts val="0"/>
                        </a:spcAft>
                      </a:pPr>
                      <a:r>
                        <a:rPr lang="en-US" sz="1200">
                          <a:effectLst/>
                        </a:rPr>
                        <a:t>"Current Model", Traditional Only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$5,299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$5,492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$5,755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$6,026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$6,322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$6,649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$28,894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$30,244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extLst>
                  <a:ext uri="{0D108BD9-81ED-4DB2-BD59-A6C34878D82A}">
                    <a16:rowId xmlns:a16="http://schemas.microsoft.com/office/drawing/2014/main" val="3579108767"/>
                  </a:ext>
                </a:extLst>
              </a:tr>
              <a:tr h="391414">
                <a:tc>
                  <a:txBody>
                    <a:bodyPr/>
                    <a:lstStyle/>
                    <a:p>
                      <a:pPr marL="0" marR="0">
                        <a:lnSpc>
                          <a:spcPct val="107000"/>
                        </a:lnSpc>
                        <a:spcBef>
                          <a:spcPts val="0"/>
                        </a:spcBef>
                        <a:spcAft>
                          <a:spcPts val="0"/>
                        </a:spcAft>
                      </a:pPr>
                      <a:r>
                        <a:rPr lang="en-US" sz="1200">
                          <a:effectLst/>
                        </a:rPr>
                        <a:t>Provider-Led CCO for BH and DD, Traditional Only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$5,299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$5,492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$5,755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$6,026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$6,227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$6,549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$28,799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$30,049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extLst>
                  <a:ext uri="{0D108BD9-81ED-4DB2-BD59-A6C34878D82A}">
                    <a16:rowId xmlns:a16="http://schemas.microsoft.com/office/drawing/2014/main" val="3531166445"/>
                  </a:ext>
                </a:extLst>
              </a:tr>
              <a:tr h="587121">
                <a:tc>
                  <a:txBody>
                    <a:bodyPr/>
                    <a:lstStyle/>
                    <a:p>
                      <a:pPr marL="0" marR="0">
                        <a:lnSpc>
                          <a:spcPct val="107000"/>
                        </a:lnSpc>
                        <a:spcBef>
                          <a:spcPts val="0"/>
                        </a:spcBef>
                        <a:spcAft>
                          <a:spcPts val="0"/>
                        </a:spcAft>
                      </a:pPr>
                      <a:r>
                        <a:rPr lang="en-US" sz="1200">
                          <a:effectLst/>
                        </a:rPr>
                        <a:t>Capitated Managed Care for BH and DD, Traditional Only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$5,299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$5,492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$5,755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$5,951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$6,202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$6,523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$28,699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$29,923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extLst>
                  <a:ext uri="{0D108BD9-81ED-4DB2-BD59-A6C34878D82A}">
                    <a16:rowId xmlns:a16="http://schemas.microsoft.com/office/drawing/2014/main" val="1889396697"/>
                  </a:ext>
                </a:extLst>
              </a:tr>
              <a:tr h="218186">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extLst>
                  <a:ext uri="{0D108BD9-81ED-4DB2-BD59-A6C34878D82A}">
                    <a16:rowId xmlns:a16="http://schemas.microsoft.com/office/drawing/2014/main" val="3956677545"/>
                  </a:ext>
                </a:extLst>
              </a:tr>
              <a:tr h="195707">
                <a:tc>
                  <a:txBody>
                    <a:bodyPr/>
                    <a:lstStyle/>
                    <a:p>
                      <a:pPr marL="0" marR="0">
                        <a:lnSpc>
                          <a:spcPct val="107000"/>
                        </a:lnSpc>
                        <a:spcBef>
                          <a:spcPts val="0"/>
                        </a:spcBef>
                        <a:spcAft>
                          <a:spcPts val="0"/>
                        </a:spcAft>
                      </a:pPr>
                      <a:r>
                        <a:rPr lang="en-US" sz="1200">
                          <a:effectLst/>
                        </a:rPr>
                        <a:t>Arkansas Works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$1,721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$1,820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$1,924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$2,035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$2,152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$2,276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$9,652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$10,207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extLst>
                  <a:ext uri="{0D108BD9-81ED-4DB2-BD59-A6C34878D82A}">
                    <a16:rowId xmlns:a16="http://schemas.microsoft.com/office/drawing/2014/main" val="1174784001"/>
                  </a:ext>
                </a:extLst>
              </a:tr>
              <a:tr h="218186">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extLst>
                  <a:ext uri="{0D108BD9-81ED-4DB2-BD59-A6C34878D82A}">
                    <a16:rowId xmlns:a16="http://schemas.microsoft.com/office/drawing/2014/main" val="2312560439"/>
                  </a:ext>
                </a:extLst>
              </a:tr>
              <a:tr h="391414">
                <a:tc>
                  <a:txBody>
                    <a:bodyPr/>
                    <a:lstStyle/>
                    <a:p>
                      <a:pPr marL="0" marR="0">
                        <a:lnSpc>
                          <a:spcPct val="107000"/>
                        </a:lnSpc>
                        <a:spcBef>
                          <a:spcPts val="0"/>
                        </a:spcBef>
                        <a:spcAft>
                          <a:spcPts val="0"/>
                        </a:spcAft>
                      </a:pPr>
                      <a:r>
                        <a:rPr lang="en-US" sz="1200">
                          <a:effectLst/>
                        </a:rPr>
                        <a:t>Baseline, Traditional and AW</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$7,100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$7,468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$7,855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$8,262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$8,690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$9,141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$39,374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$41,415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extLst>
                  <a:ext uri="{0D108BD9-81ED-4DB2-BD59-A6C34878D82A}">
                    <a16:rowId xmlns:a16="http://schemas.microsoft.com/office/drawing/2014/main" val="2609510610"/>
                  </a:ext>
                </a:extLst>
              </a:tr>
              <a:tr h="391414">
                <a:tc>
                  <a:txBody>
                    <a:bodyPr/>
                    <a:lstStyle/>
                    <a:p>
                      <a:pPr marL="0" marR="0">
                        <a:lnSpc>
                          <a:spcPct val="107000"/>
                        </a:lnSpc>
                        <a:spcBef>
                          <a:spcPts val="0"/>
                        </a:spcBef>
                        <a:spcAft>
                          <a:spcPts val="0"/>
                        </a:spcAft>
                      </a:pPr>
                      <a:r>
                        <a:rPr lang="en-US" sz="1200">
                          <a:effectLst/>
                        </a:rPr>
                        <a:t>"Current Model", Traditional and AW</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$7,020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$7,312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$7,679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$8,061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$8,474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$8,925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$38,546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$40,451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extLst>
                  <a:ext uri="{0D108BD9-81ED-4DB2-BD59-A6C34878D82A}">
                    <a16:rowId xmlns:a16="http://schemas.microsoft.com/office/drawing/2014/main" val="2979849992"/>
                  </a:ext>
                </a:extLst>
              </a:tr>
              <a:tr h="674751">
                <a:tc>
                  <a:txBody>
                    <a:bodyPr/>
                    <a:lstStyle/>
                    <a:p>
                      <a:pPr marL="0" marR="0">
                        <a:lnSpc>
                          <a:spcPct val="107000"/>
                        </a:lnSpc>
                        <a:spcBef>
                          <a:spcPts val="0"/>
                        </a:spcBef>
                        <a:spcAft>
                          <a:spcPts val="0"/>
                        </a:spcAft>
                      </a:pPr>
                      <a:r>
                        <a:rPr lang="en-US" sz="1200">
                          <a:effectLst/>
                        </a:rPr>
                        <a:t>Provider-Led CCO for BH and DD, Traditional and AW</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$7,020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$7,312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$7,679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$8,061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$8,379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$8,824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$38,451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$40,256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extLst>
                  <a:ext uri="{0D108BD9-81ED-4DB2-BD59-A6C34878D82A}">
                    <a16:rowId xmlns:a16="http://schemas.microsoft.com/office/drawing/2014/main" val="1850770047"/>
                  </a:ext>
                </a:extLst>
              </a:tr>
              <a:tr h="587121">
                <a:tc>
                  <a:txBody>
                    <a:bodyPr/>
                    <a:lstStyle/>
                    <a:p>
                      <a:pPr marL="0" marR="0">
                        <a:lnSpc>
                          <a:spcPct val="107000"/>
                        </a:lnSpc>
                        <a:spcBef>
                          <a:spcPts val="0"/>
                        </a:spcBef>
                        <a:spcAft>
                          <a:spcPts val="0"/>
                        </a:spcAft>
                      </a:pPr>
                      <a:r>
                        <a:rPr lang="en-US" sz="1200">
                          <a:effectLst/>
                        </a:rPr>
                        <a:t>Capitated Managed Care for BH and DD, Traditional and AW</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$7,020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$7,312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$7,679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$7,986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$8,354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$8,798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a:effectLst/>
                        </a:rPr>
                        <a:t>$38,351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tc>
                  <a:txBody>
                    <a:bodyPr/>
                    <a:lstStyle/>
                    <a:p>
                      <a:pPr marL="0" marR="0" algn="r">
                        <a:lnSpc>
                          <a:spcPct val="107000"/>
                        </a:lnSpc>
                        <a:spcBef>
                          <a:spcPts val="0"/>
                        </a:spcBef>
                        <a:spcAft>
                          <a:spcPts val="0"/>
                        </a:spcAft>
                      </a:pPr>
                      <a:r>
                        <a:rPr lang="en-US" sz="1200" dirty="0">
                          <a:effectLst/>
                        </a:rPr>
                        <a:t>$40,130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042" marR="63042" marT="0" marB="0" anchor="b"/>
                </a:tc>
                <a:extLst>
                  <a:ext uri="{0D108BD9-81ED-4DB2-BD59-A6C34878D82A}">
                    <a16:rowId xmlns:a16="http://schemas.microsoft.com/office/drawing/2014/main" val="3796030111"/>
                  </a:ext>
                </a:extLst>
              </a:tr>
            </a:tbl>
          </a:graphicData>
        </a:graphic>
      </p:graphicFrame>
    </p:spTree>
    <p:extLst>
      <p:ext uri="{BB962C8B-B14F-4D97-AF65-F5344CB8AC3E}">
        <p14:creationId xmlns:p14="http://schemas.microsoft.com/office/powerpoint/2010/main" val="4264978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Current Model</a:t>
            </a:r>
            <a:br>
              <a:rPr lang="en-US" dirty="0"/>
            </a:br>
            <a:r>
              <a:rPr lang="en-US" sz="3200" i="1" dirty="0">
                <a:latin typeface="Franklin Gothic Book" panose="020B0503020102020204" pitchFamily="34" charset="0"/>
              </a:rPr>
              <a:t>Description</a:t>
            </a:r>
            <a:endParaRPr lang="en-US" i="1" dirty="0">
              <a:latin typeface="Franklin Gothic Book" panose="020B05030201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94156054"/>
              </p:ext>
            </p:extLst>
          </p:nvPr>
        </p:nvGraphicFramePr>
        <p:xfrm>
          <a:off x="457200" y="1560955"/>
          <a:ext cx="7619999" cy="4793934"/>
        </p:xfrm>
        <a:graphic>
          <a:graphicData uri="http://schemas.openxmlformats.org/drawingml/2006/table">
            <a:tbl>
              <a:tblPr firstRow="1" firstCol="1" bandRow="1">
                <a:tableStyleId>{5C22544A-7EE6-4342-B048-85BDC9FD1C3A}</a:tableStyleId>
              </a:tblPr>
              <a:tblGrid>
                <a:gridCol w="914400">
                  <a:extLst>
                    <a:ext uri="{9D8B030D-6E8A-4147-A177-3AD203B41FA5}">
                      <a16:colId xmlns:a16="http://schemas.microsoft.com/office/drawing/2014/main" val="3416534816"/>
                    </a:ext>
                  </a:extLst>
                </a:gridCol>
                <a:gridCol w="2506330">
                  <a:extLst>
                    <a:ext uri="{9D8B030D-6E8A-4147-A177-3AD203B41FA5}">
                      <a16:colId xmlns:a16="http://schemas.microsoft.com/office/drawing/2014/main" val="1867664692"/>
                    </a:ext>
                  </a:extLst>
                </a:gridCol>
                <a:gridCol w="2370470">
                  <a:extLst>
                    <a:ext uri="{9D8B030D-6E8A-4147-A177-3AD203B41FA5}">
                      <a16:colId xmlns:a16="http://schemas.microsoft.com/office/drawing/2014/main" val="4200895169"/>
                    </a:ext>
                  </a:extLst>
                </a:gridCol>
                <a:gridCol w="1828799">
                  <a:extLst>
                    <a:ext uri="{9D8B030D-6E8A-4147-A177-3AD203B41FA5}">
                      <a16:colId xmlns:a16="http://schemas.microsoft.com/office/drawing/2014/main" val="4082388978"/>
                    </a:ext>
                  </a:extLst>
                </a:gridCol>
              </a:tblGrid>
              <a:tr h="456565">
                <a:tc>
                  <a:txBody>
                    <a:bodyPr/>
                    <a:lstStyle/>
                    <a:p>
                      <a:pPr marL="0" marR="0">
                        <a:lnSpc>
                          <a:spcPct val="107000"/>
                        </a:lnSpc>
                        <a:spcBef>
                          <a:spcPts val="0"/>
                        </a:spcBef>
                        <a:spcAft>
                          <a:spcPts val="0"/>
                        </a:spcAft>
                      </a:pPr>
                      <a:r>
                        <a:rPr lang="en-US" sz="1400">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a:effectLst/>
                        </a:rPr>
                        <a:t>Savings Strategy</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a:effectLst/>
                        </a:rPr>
                        <a:t>Savings Timing</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a:effectLst/>
                        </a:rPr>
                        <a:t>Admin Considerations and Costs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255346320"/>
                  </a:ext>
                </a:extLst>
              </a:tr>
              <a:tr h="1141413">
                <a:tc>
                  <a:txBody>
                    <a:bodyPr/>
                    <a:lstStyle/>
                    <a:p>
                      <a:pPr marL="0" marR="0">
                        <a:lnSpc>
                          <a:spcPct val="107000"/>
                        </a:lnSpc>
                        <a:spcBef>
                          <a:spcPts val="0"/>
                        </a:spcBef>
                        <a:spcAft>
                          <a:spcPts val="0"/>
                        </a:spcAft>
                      </a:pPr>
                      <a:r>
                        <a:rPr lang="en-US" sz="1400">
                          <a:effectLst/>
                        </a:rPr>
                        <a:t>DD</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a:effectLst/>
                        </a:rPr>
                        <a:t>$18M per year in therapy caps; $14M/yr. from screenings for children; $17M/yr. from independent assessment and tiers for waiver services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a:effectLst/>
                        </a:rPr>
                        <a:t>therapy caps and screenings for children begin July 1, 2017 (savings over 5 years); independent assessment and tiers start July 1, 2019</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a:effectLst/>
                        </a:rPr>
                        <a:t>$2M per year for independent assessments starting July 1, 2019</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190983686"/>
                  </a:ext>
                </a:extLst>
              </a:tr>
              <a:tr h="1141413">
                <a:tc>
                  <a:txBody>
                    <a:bodyPr/>
                    <a:lstStyle/>
                    <a:p>
                      <a:pPr marL="0" marR="0">
                        <a:lnSpc>
                          <a:spcPct val="107000"/>
                        </a:lnSpc>
                        <a:spcBef>
                          <a:spcPts val="0"/>
                        </a:spcBef>
                        <a:spcAft>
                          <a:spcPts val="0"/>
                        </a:spcAft>
                      </a:pPr>
                      <a:r>
                        <a:rPr lang="en-US" sz="1400">
                          <a:effectLst/>
                        </a:rPr>
                        <a:t>BH</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a:effectLst/>
                        </a:rPr>
                        <a:t>Updated outpatient policy, reduction in inpatient from independent assessment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a:effectLst/>
                        </a:rPr>
                        <a:t>Begins July 1, 2017; savings over 5 years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a:effectLst/>
                        </a:rPr>
                        <a:t>$108M investment over 5 years for independent assessment and care coordination</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926004737"/>
                  </a:ext>
                </a:extLst>
              </a:tr>
              <a:tr h="456565">
                <a:tc>
                  <a:txBody>
                    <a:bodyPr/>
                    <a:lstStyle/>
                    <a:p>
                      <a:pPr marL="0" marR="0">
                        <a:lnSpc>
                          <a:spcPct val="107000"/>
                        </a:lnSpc>
                        <a:spcBef>
                          <a:spcPts val="0"/>
                        </a:spcBef>
                        <a:spcAft>
                          <a:spcPts val="0"/>
                        </a:spcAft>
                      </a:pPr>
                      <a:r>
                        <a:rPr lang="en-US" sz="1400">
                          <a:effectLst/>
                        </a:rPr>
                        <a:t>Dental</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a:effectLst/>
                        </a:rPr>
                        <a:t>$5M per year in savings from capitated managed care</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a:effectLst/>
                        </a:rPr>
                        <a:t>Begins July 1, 2017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375735115"/>
                  </a:ext>
                </a:extLst>
              </a:tr>
              <a:tr h="913130">
                <a:tc>
                  <a:txBody>
                    <a:bodyPr/>
                    <a:lstStyle/>
                    <a:p>
                      <a:pPr marL="0" marR="0">
                        <a:lnSpc>
                          <a:spcPct val="107000"/>
                        </a:lnSpc>
                        <a:spcBef>
                          <a:spcPts val="0"/>
                        </a:spcBef>
                        <a:spcAft>
                          <a:spcPts val="0"/>
                        </a:spcAft>
                      </a:pPr>
                      <a:r>
                        <a:rPr lang="en-US" sz="1400">
                          <a:effectLst/>
                        </a:rPr>
                        <a:t>Elder</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a:effectLst/>
                        </a:rPr>
                        <a:t>Industry MOU to save $250M over 5 years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a:effectLst/>
                        </a:rPr>
                        <a:t>Begins July 1, 2016; savings evenly spread across 5 years; assume $50M/yr. savings continues into SFY2022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a:effectLst/>
                        </a:rPr>
                        <a:t>None</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868881117"/>
                  </a:ext>
                </a:extLst>
              </a:tr>
              <a:tr h="228283">
                <a:tc>
                  <a:txBody>
                    <a:bodyPr/>
                    <a:lstStyle/>
                    <a:p>
                      <a:pPr marL="0" marR="0">
                        <a:lnSpc>
                          <a:spcPct val="107000"/>
                        </a:lnSpc>
                        <a:spcBef>
                          <a:spcPts val="0"/>
                        </a:spcBef>
                        <a:spcAft>
                          <a:spcPts val="0"/>
                        </a:spcAft>
                      </a:pPr>
                      <a:r>
                        <a:rPr lang="en-US" sz="1400">
                          <a:effectLst/>
                        </a:rPr>
                        <a:t>Low-cost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a:effectLst/>
                        </a:rPr>
                        <a:t>No program changes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820403492"/>
                  </a:ext>
                </a:extLst>
              </a:tr>
              <a:tr h="456565">
                <a:tc>
                  <a:txBody>
                    <a:bodyPr/>
                    <a:lstStyle/>
                    <a:p>
                      <a:pPr marL="0" marR="0">
                        <a:lnSpc>
                          <a:spcPct val="107000"/>
                        </a:lnSpc>
                        <a:spcBef>
                          <a:spcPts val="0"/>
                        </a:spcBef>
                        <a:spcAft>
                          <a:spcPts val="0"/>
                        </a:spcAft>
                      </a:pPr>
                      <a:r>
                        <a:rPr lang="en-US" sz="1400">
                          <a:effectLst/>
                        </a:rPr>
                        <a:t>Pharmacy</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a:effectLst/>
                        </a:rPr>
                        <a:t>$250M in savings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a:effectLst/>
                        </a:rPr>
                        <a:t>Begins July 1, 2016; savings evenly spread across 5 years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407559141"/>
                  </a:ext>
                </a:extLst>
              </a:tr>
            </a:tbl>
          </a:graphicData>
        </a:graphic>
      </p:graphicFrame>
    </p:spTree>
    <p:extLst>
      <p:ext uri="{BB962C8B-B14F-4D97-AF65-F5344CB8AC3E}">
        <p14:creationId xmlns:p14="http://schemas.microsoft.com/office/powerpoint/2010/main" val="12506218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Current Model</a:t>
            </a:r>
            <a:br>
              <a:rPr lang="en-US" dirty="0"/>
            </a:br>
            <a:r>
              <a:rPr lang="en-US" sz="3200" i="1" dirty="0">
                <a:latin typeface="Franklin Gothic Book" panose="020B0503020102020204" pitchFamily="34" charset="0"/>
              </a:rPr>
              <a:t>Projection</a:t>
            </a:r>
            <a:endParaRPr lang="en-US" i="1" dirty="0">
              <a:latin typeface="Franklin Gothic Book" panose="020B05030201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24509766"/>
              </p:ext>
            </p:extLst>
          </p:nvPr>
        </p:nvGraphicFramePr>
        <p:xfrm>
          <a:off x="457202" y="1518574"/>
          <a:ext cx="7619995" cy="4896899"/>
        </p:xfrm>
        <a:graphic>
          <a:graphicData uri="http://schemas.openxmlformats.org/drawingml/2006/table">
            <a:tbl>
              <a:tblPr firstRow="1" firstCol="1" bandRow="1">
                <a:tableStyleId>{5C22544A-7EE6-4342-B048-85BDC9FD1C3A}</a:tableStyleId>
              </a:tblPr>
              <a:tblGrid>
                <a:gridCol w="2895598">
                  <a:extLst>
                    <a:ext uri="{9D8B030D-6E8A-4147-A177-3AD203B41FA5}">
                      <a16:colId xmlns:a16="http://schemas.microsoft.com/office/drawing/2014/main" val="2988445589"/>
                    </a:ext>
                  </a:extLst>
                </a:gridCol>
                <a:gridCol w="533400">
                  <a:extLst>
                    <a:ext uri="{9D8B030D-6E8A-4147-A177-3AD203B41FA5}">
                      <a16:colId xmlns:a16="http://schemas.microsoft.com/office/drawing/2014/main" val="1532021147"/>
                    </a:ext>
                  </a:extLst>
                </a:gridCol>
                <a:gridCol w="533400">
                  <a:extLst>
                    <a:ext uri="{9D8B030D-6E8A-4147-A177-3AD203B41FA5}">
                      <a16:colId xmlns:a16="http://schemas.microsoft.com/office/drawing/2014/main" val="3280553674"/>
                    </a:ext>
                  </a:extLst>
                </a:gridCol>
                <a:gridCol w="533400">
                  <a:extLst>
                    <a:ext uri="{9D8B030D-6E8A-4147-A177-3AD203B41FA5}">
                      <a16:colId xmlns:a16="http://schemas.microsoft.com/office/drawing/2014/main" val="2856353397"/>
                    </a:ext>
                  </a:extLst>
                </a:gridCol>
                <a:gridCol w="533400">
                  <a:extLst>
                    <a:ext uri="{9D8B030D-6E8A-4147-A177-3AD203B41FA5}">
                      <a16:colId xmlns:a16="http://schemas.microsoft.com/office/drawing/2014/main" val="755062926"/>
                    </a:ext>
                  </a:extLst>
                </a:gridCol>
                <a:gridCol w="533400">
                  <a:extLst>
                    <a:ext uri="{9D8B030D-6E8A-4147-A177-3AD203B41FA5}">
                      <a16:colId xmlns:a16="http://schemas.microsoft.com/office/drawing/2014/main" val="1222860019"/>
                    </a:ext>
                  </a:extLst>
                </a:gridCol>
                <a:gridCol w="533400">
                  <a:extLst>
                    <a:ext uri="{9D8B030D-6E8A-4147-A177-3AD203B41FA5}">
                      <a16:colId xmlns:a16="http://schemas.microsoft.com/office/drawing/2014/main" val="1708147996"/>
                    </a:ext>
                  </a:extLst>
                </a:gridCol>
                <a:gridCol w="762000">
                  <a:extLst>
                    <a:ext uri="{9D8B030D-6E8A-4147-A177-3AD203B41FA5}">
                      <a16:colId xmlns:a16="http://schemas.microsoft.com/office/drawing/2014/main" val="3163631569"/>
                    </a:ext>
                  </a:extLst>
                </a:gridCol>
                <a:gridCol w="761997">
                  <a:extLst>
                    <a:ext uri="{9D8B030D-6E8A-4147-A177-3AD203B41FA5}">
                      <a16:colId xmlns:a16="http://schemas.microsoft.com/office/drawing/2014/main" val="3547270517"/>
                    </a:ext>
                  </a:extLst>
                </a:gridCol>
              </a:tblGrid>
              <a:tr h="331242">
                <a:tc>
                  <a:txBody>
                    <a:bodyPr/>
                    <a:lstStyle/>
                    <a:p>
                      <a:pPr marL="0" marR="0">
                        <a:lnSpc>
                          <a:spcPct val="107000"/>
                        </a:lnSpc>
                        <a:spcBef>
                          <a:spcPts val="0"/>
                        </a:spcBef>
                        <a:spcAft>
                          <a:spcPts val="0"/>
                        </a:spcAft>
                      </a:pPr>
                      <a:r>
                        <a:rPr lang="en-US" sz="1400">
                          <a:effectLst/>
                        </a:rPr>
                        <a:t>Savings by year and program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dirty="0">
                          <a:effectLst/>
                        </a:rPr>
                        <a:t>SFY17</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SFY18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SFY19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SFY20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SFY21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SFY22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SFY17-21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SFY18-22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extLst>
                  <a:ext uri="{0D108BD9-81ED-4DB2-BD59-A6C34878D82A}">
                    <a16:rowId xmlns:a16="http://schemas.microsoft.com/office/drawing/2014/main" val="4155830098"/>
                  </a:ext>
                </a:extLst>
              </a:tr>
              <a:tr h="228283">
                <a:tc>
                  <a:txBody>
                    <a:bodyPr/>
                    <a:lstStyle/>
                    <a:p>
                      <a:pPr marL="0" marR="0">
                        <a:lnSpc>
                          <a:spcPct val="107000"/>
                        </a:lnSpc>
                        <a:spcBef>
                          <a:spcPts val="0"/>
                        </a:spcBef>
                        <a:spcAft>
                          <a:spcPts val="0"/>
                        </a:spcAft>
                      </a:pPr>
                      <a:r>
                        <a:rPr lang="en-US" sz="1400">
                          <a:effectLst/>
                        </a:rPr>
                        <a:t>DD Savings - Therapy Caps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dirty="0">
                          <a:effectLst/>
                        </a:rPr>
                        <a:t>$0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$18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$18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$18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$18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$18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$72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$90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extLst>
                  <a:ext uri="{0D108BD9-81ED-4DB2-BD59-A6C34878D82A}">
                    <a16:rowId xmlns:a16="http://schemas.microsoft.com/office/drawing/2014/main" val="4038836746"/>
                  </a:ext>
                </a:extLst>
              </a:tr>
              <a:tr h="228283">
                <a:tc>
                  <a:txBody>
                    <a:bodyPr/>
                    <a:lstStyle/>
                    <a:p>
                      <a:pPr marL="0" marR="0">
                        <a:lnSpc>
                          <a:spcPct val="107000"/>
                        </a:lnSpc>
                        <a:spcBef>
                          <a:spcPts val="0"/>
                        </a:spcBef>
                        <a:spcAft>
                          <a:spcPts val="0"/>
                        </a:spcAft>
                      </a:pPr>
                      <a:r>
                        <a:rPr lang="en-US" sz="1400">
                          <a:effectLst/>
                        </a:rPr>
                        <a:t>DD Savings - Screenings for Children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$14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$14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$14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$14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$14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$56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$70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extLst>
                  <a:ext uri="{0D108BD9-81ED-4DB2-BD59-A6C34878D82A}">
                    <a16:rowId xmlns:a16="http://schemas.microsoft.com/office/drawing/2014/main" val="1472186508"/>
                  </a:ext>
                </a:extLst>
              </a:tr>
              <a:tr h="456565">
                <a:tc>
                  <a:txBody>
                    <a:bodyPr/>
                    <a:lstStyle/>
                    <a:p>
                      <a:pPr marL="0" marR="0">
                        <a:lnSpc>
                          <a:spcPct val="107000"/>
                        </a:lnSpc>
                        <a:spcBef>
                          <a:spcPts val="0"/>
                        </a:spcBef>
                        <a:spcAft>
                          <a:spcPts val="0"/>
                        </a:spcAft>
                      </a:pPr>
                      <a:r>
                        <a:rPr lang="en-US" sz="1400" dirty="0">
                          <a:effectLst/>
                        </a:rPr>
                        <a:t>DD Savings - Independent Assessment and Tiers/Waiver Changes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$17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$17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$17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$34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$51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extLst>
                  <a:ext uri="{0D108BD9-81ED-4DB2-BD59-A6C34878D82A}">
                    <a16:rowId xmlns:a16="http://schemas.microsoft.com/office/drawing/2014/main" val="2908711030"/>
                  </a:ext>
                </a:extLst>
              </a:tr>
              <a:tr h="228283">
                <a:tc>
                  <a:txBody>
                    <a:bodyPr/>
                    <a:lstStyle/>
                    <a:p>
                      <a:pPr marL="0" marR="0">
                        <a:lnSpc>
                          <a:spcPct val="107000"/>
                        </a:lnSpc>
                        <a:spcBef>
                          <a:spcPts val="0"/>
                        </a:spcBef>
                        <a:spcAft>
                          <a:spcPts val="0"/>
                        </a:spcAft>
                      </a:pPr>
                      <a:r>
                        <a:rPr lang="en-US" sz="1400">
                          <a:effectLst/>
                        </a:rPr>
                        <a:t>DD Cost - Independent Assessment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extLst>
                  <a:ext uri="{0D108BD9-81ED-4DB2-BD59-A6C34878D82A}">
                    <a16:rowId xmlns:a16="http://schemas.microsoft.com/office/drawing/2014/main" val="1982091522"/>
                  </a:ext>
                </a:extLst>
              </a:tr>
              <a:tr h="228283">
                <a:tc>
                  <a:txBody>
                    <a:bodyPr/>
                    <a:lstStyle/>
                    <a:p>
                      <a:pPr marL="0" marR="0">
                        <a:lnSpc>
                          <a:spcPct val="107000"/>
                        </a:lnSpc>
                        <a:spcBef>
                          <a:spcPts val="0"/>
                        </a:spcBef>
                        <a:spcAft>
                          <a:spcPts val="0"/>
                        </a:spcAft>
                      </a:pPr>
                      <a:r>
                        <a:rPr lang="en-US" sz="1400">
                          <a:effectLst/>
                        </a:rPr>
                        <a:t>Net DD Savings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$32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$32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$47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$47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$47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$158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$205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extLst>
                  <a:ext uri="{0D108BD9-81ED-4DB2-BD59-A6C34878D82A}">
                    <a16:rowId xmlns:a16="http://schemas.microsoft.com/office/drawing/2014/main" val="2566495000"/>
                  </a:ext>
                </a:extLst>
              </a:tr>
              <a:tr h="456565">
                <a:tc>
                  <a:txBody>
                    <a:bodyPr/>
                    <a:lstStyle/>
                    <a:p>
                      <a:pPr marL="0" marR="0">
                        <a:lnSpc>
                          <a:spcPct val="107000"/>
                        </a:lnSpc>
                        <a:spcBef>
                          <a:spcPts val="0"/>
                        </a:spcBef>
                        <a:spcAft>
                          <a:spcPts val="0"/>
                        </a:spcAft>
                      </a:pPr>
                      <a:r>
                        <a:rPr lang="en-US" sz="1400">
                          <a:effectLst/>
                        </a:rPr>
                        <a:t>BH Savings - Updated Outpatient Benefits Policy</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$15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$16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$33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$33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$33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$33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$130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$148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extLst>
                  <a:ext uri="{0D108BD9-81ED-4DB2-BD59-A6C34878D82A}">
                    <a16:rowId xmlns:a16="http://schemas.microsoft.com/office/drawing/2014/main" val="3757960150"/>
                  </a:ext>
                </a:extLst>
              </a:tr>
              <a:tr h="228283">
                <a:tc>
                  <a:txBody>
                    <a:bodyPr/>
                    <a:lstStyle/>
                    <a:p>
                      <a:pPr marL="0" marR="0">
                        <a:lnSpc>
                          <a:spcPct val="107000"/>
                        </a:lnSpc>
                        <a:spcBef>
                          <a:spcPts val="0"/>
                        </a:spcBef>
                        <a:spcAft>
                          <a:spcPts val="0"/>
                        </a:spcAft>
                      </a:pPr>
                      <a:r>
                        <a:rPr lang="en-US" sz="1400" dirty="0">
                          <a:effectLst/>
                        </a:rPr>
                        <a:t>BH Savings - Inpatient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$15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$25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$35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$50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$50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$125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$175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extLst>
                  <a:ext uri="{0D108BD9-81ED-4DB2-BD59-A6C34878D82A}">
                    <a16:rowId xmlns:a16="http://schemas.microsoft.com/office/drawing/2014/main" val="1683484227"/>
                  </a:ext>
                </a:extLst>
              </a:tr>
              <a:tr h="228283">
                <a:tc>
                  <a:txBody>
                    <a:bodyPr/>
                    <a:lstStyle/>
                    <a:p>
                      <a:pPr marL="0" marR="0">
                        <a:lnSpc>
                          <a:spcPct val="107000"/>
                        </a:lnSpc>
                        <a:spcBef>
                          <a:spcPts val="0"/>
                        </a:spcBef>
                        <a:spcAft>
                          <a:spcPts val="0"/>
                        </a:spcAft>
                      </a:pPr>
                      <a:r>
                        <a:rPr lang="en-US" sz="1400" dirty="0">
                          <a:effectLst/>
                        </a:rPr>
                        <a:t>BH Cost - Independent Assessment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extLst>
                  <a:ext uri="{0D108BD9-81ED-4DB2-BD59-A6C34878D82A}">
                    <a16:rowId xmlns:a16="http://schemas.microsoft.com/office/drawing/2014/main" val="1346963914"/>
                  </a:ext>
                </a:extLst>
              </a:tr>
              <a:tr h="228283">
                <a:tc>
                  <a:txBody>
                    <a:bodyPr/>
                    <a:lstStyle/>
                    <a:p>
                      <a:pPr marL="0" marR="0">
                        <a:lnSpc>
                          <a:spcPct val="107000"/>
                        </a:lnSpc>
                        <a:spcBef>
                          <a:spcPts val="0"/>
                        </a:spcBef>
                        <a:spcAft>
                          <a:spcPts val="0"/>
                        </a:spcAft>
                      </a:pPr>
                      <a:r>
                        <a:rPr lang="en-US" sz="1400" dirty="0">
                          <a:effectLst/>
                        </a:rPr>
                        <a:t>BH Cost - Care Coordination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$15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$21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$21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$21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$21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$78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$99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extLst>
                  <a:ext uri="{0D108BD9-81ED-4DB2-BD59-A6C34878D82A}">
                    <a16:rowId xmlns:a16="http://schemas.microsoft.com/office/drawing/2014/main" val="3542424888"/>
                  </a:ext>
                </a:extLst>
              </a:tr>
              <a:tr h="228283">
                <a:tc>
                  <a:txBody>
                    <a:bodyPr/>
                    <a:lstStyle/>
                    <a:p>
                      <a:pPr marL="0" marR="0">
                        <a:lnSpc>
                          <a:spcPct val="107000"/>
                        </a:lnSpc>
                        <a:spcBef>
                          <a:spcPts val="0"/>
                        </a:spcBef>
                        <a:spcAft>
                          <a:spcPts val="0"/>
                        </a:spcAft>
                      </a:pPr>
                      <a:r>
                        <a:rPr lang="en-US" sz="1400" dirty="0">
                          <a:effectLst/>
                        </a:rPr>
                        <a:t>Net BH Savings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$15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$15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$35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$45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$60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$60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$170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$215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extLst>
                  <a:ext uri="{0D108BD9-81ED-4DB2-BD59-A6C34878D82A}">
                    <a16:rowId xmlns:a16="http://schemas.microsoft.com/office/drawing/2014/main" val="3351237249"/>
                  </a:ext>
                </a:extLst>
              </a:tr>
              <a:tr h="456565">
                <a:tc>
                  <a:txBody>
                    <a:bodyPr/>
                    <a:lstStyle/>
                    <a:p>
                      <a:pPr marL="0" marR="0">
                        <a:lnSpc>
                          <a:spcPct val="107000"/>
                        </a:lnSpc>
                        <a:spcBef>
                          <a:spcPts val="0"/>
                        </a:spcBef>
                        <a:spcAft>
                          <a:spcPts val="0"/>
                        </a:spcAft>
                      </a:pPr>
                      <a:r>
                        <a:rPr lang="en-US" sz="1400">
                          <a:effectLst/>
                        </a:rPr>
                        <a:t>Dental Savings - Capitated Managed </a:t>
                      </a:r>
                      <a:br>
                        <a:rPr lang="en-US" sz="1400">
                          <a:effectLst/>
                        </a:rPr>
                      </a:br>
                      <a:r>
                        <a:rPr lang="en-US" sz="1400">
                          <a:effectLst/>
                        </a:rPr>
                        <a:t>Care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$20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$25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extLst>
                  <a:ext uri="{0D108BD9-81ED-4DB2-BD59-A6C34878D82A}">
                    <a16:rowId xmlns:a16="http://schemas.microsoft.com/office/drawing/2014/main" val="2611595153"/>
                  </a:ext>
                </a:extLst>
              </a:tr>
              <a:tr h="228283">
                <a:tc>
                  <a:txBody>
                    <a:bodyPr/>
                    <a:lstStyle/>
                    <a:p>
                      <a:pPr marL="0" marR="0">
                        <a:lnSpc>
                          <a:spcPct val="107000"/>
                        </a:lnSpc>
                        <a:spcBef>
                          <a:spcPts val="0"/>
                        </a:spcBef>
                        <a:spcAft>
                          <a:spcPts val="0"/>
                        </a:spcAft>
                      </a:pPr>
                      <a:r>
                        <a:rPr lang="en-US" sz="1400">
                          <a:effectLst/>
                        </a:rPr>
                        <a:t>Dental Premium Tax</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$14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$18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extLst>
                  <a:ext uri="{0D108BD9-81ED-4DB2-BD59-A6C34878D82A}">
                    <a16:rowId xmlns:a16="http://schemas.microsoft.com/office/drawing/2014/main" val="2250574403"/>
                  </a:ext>
                </a:extLst>
              </a:tr>
              <a:tr h="228283">
                <a:tc>
                  <a:txBody>
                    <a:bodyPr/>
                    <a:lstStyle/>
                    <a:p>
                      <a:pPr marL="0" marR="0">
                        <a:lnSpc>
                          <a:spcPct val="107000"/>
                        </a:lnSpc>
                        <a:spcBef>
                          <a:spcPts val="0"/>
                        </a:spcBef>
                        <a:spcAft>
                          <a:spcPts val="0"/>
                        </a:spcAft>
                      </a:pPr>
                      <a:r>
                        <a:rPr lang="en-US" sz="1400">
                          <a:effectLst/>
                        </a:rPr>
                        <a:t>Net Dental All-Funds Impact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$34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$43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extLst>
                  <a:ext uri="{0D108BD9-81ED-4DB2-BD59-A6C34878D82A}">
                    <a16:rowId xmlns:a16="http://schemas.microsoft.com/office/drawing/2014/main" val="1464535210"/>
                  </a:ext>
                </a:extLst>
              </a:tr>
              <a:tr h="228283">
                <a:tc>
                  <a:txBody>
                    <a:bodyPr/>
                    <a:lstStyle/>
                    <a:p>
                      <a:pPr marL="0" marR="0">
                        <a:lnSpc>
                          <a:spcPct val="107000"/>
                        </a:lnSpc>
                        <a:spcBef>
                          <a:spcPts val="0"/>
                        </a:spcBef>
                        <a:spcAft>
                          <a:spcPts val="0"/>
                        </a:spcAft>
                      </a:pPr>
                      <a:r>
                        <a:rPr lang="en-US" sz="1400">
                          <a:effectLst/>
                        </a:rPr>
                        <a:t>Elder Savings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$15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$50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$50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$50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$50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$50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$215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$250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extLst>
                  <a:ext uri="{0D108BD9-81ED-4DB2-BD59-A6C34878D82A}">
                    <a16:rowId xmlns:a16="http://schemas.microsoft.com/office/drawing/2014/main" val="1058776697"/>
                  </a:ext>
                </a:extLst>
              </a:tr>
              <a:tr h="228283">
                <a:tc>
                  <a:txBody>
                    <a:bodyPr/>
                    <a:lstStyle/>
                    <a:p>
                      <a:pPr marL="0" marR="0">
                        <a:lnSpc>
                          <a:spcPct val="107000"/>
                        </a:lnSpc>
                        <a:spcBef>
                          <a:spcPts val="0"/>
                        </a:spcBef>
                        <a:spcAft>
                          <a:spcPts val="0"/>
                        </a:spcAft>
                      </a:pPr>
                      <a:r>
                        <a:rPr lang="en-US" sz="1400">
                          <a:effectLst/>
                        </a:rPr>
                        <a:t>Low-Cost Populations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extLst>
                  <a:ext uri="{0D108BD9-81ED-4DB2-BD59-A6C34878D82A}">
                    <a16:rowId xmlns:a16="http://schemas.microsoft.com/office/drawing/2014/main" val="3627163176"/>
                  </a:ext>
                </a:extLst>
              </a:tr>
              <a:tr h="228283">
                <a:tc>
                  <a:txBody>
                    <a:bodyPr/>
                    <a:lstStyle/>
                    <a:p>
                      <a:pPr marL="0" marR="0">
                        <a:lnSpc>
                          <a:spcPct val="107000"/>
                        </a:lnSpc>
                        <a:spcBef>
                          <a:spcPts val="0"/>
                        </a:spcBef>
                        <a:spcAft>
                          <a:spcPts val="0"/>
                        </a:spcAft>
                      </a:pPr>
                      <a:r>
                        <a:rPr lang="en-US" sz="1400" dirty="0">
                          <a:effectLst/>
                        </a:rPr>
                        <a:t>Pharmacy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$50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$50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$50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$50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$50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$50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$250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$250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extLst>
                  <a:ext uri="{0D108BD9-81ED-4DB2-BD59-A6C34878D82A}">
                    <a16:rowId xmlns:a16="http://schemas.microsoft.com/office/drawing/2014/main" val="3377045650"/>
                  </a:ext>
                </a:extLst>
              </a:tr>
              <a:tr h="228283">
                <a:tc>
                  <a:txBody>
                    <a:bodyPr/>
                    <a:lstStyle/>
                    <a:p>
                      <a:pPr marL="0" marR="0">
                        <a:lnSpc>
                          <a:spcPct val="107000"/>
                        </a:lnSpc>
                        <a:spcBef>
                          <a:spcPts val="0"/>
                        </a:spcBef>
                        <a:spcAft>
                          <a:spcPts val="0"/>
                        </a:spcAft>
                      </a:pPr>
                      <a:r>
                        <a:rPr lang="en-US" sz="1400" dirty="0">
                          <a:effectLst/>
                        </a:rPr>
                        <a:t>Net Fiscal Impact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$80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$155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$175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$201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$216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$216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a:effectLst/>
                        </a:rPr>
                        <a:t>$827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tc>
                  <a:txBody>
                    <a:bodyPr/>
                    <a:lstStyle/>
                    <a:p>
                      <a:pPr marL="0" marR="0" algn="r">
                        <a:lnSpc>
                          <a:spcPct val="107000"/>
                        </a:lnSpc>
                        <a:spcBef>
                          <a:spcPts val="0"/>
                        </a:spcBef>
                        <a:spcAft>
                          <a:spcPts val="0"/>
                        </a:spcAft>
                      </a:pPr>
                      <a:r>
                        <a:rPr lang="en-US" sz="1400" dirty="0">
                          <a:effectLst/>
                        </a:rPr>
                        <a:t>$963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0690" marR="40690" marT="0" marB="0" anchor="b"/>
                </a:tc>
                <a:extLst>
                  <a:ext uri="{0D108BD9-81ED-4DB2-BD59-A6C34878D82A}">
                    <a16:rowId xmlns:a16="http://schemas.microsoft.com/office/drawing/2014/main" val="3437926479"/>
                  </a:ext>
                </a:extLst>
              </a:tr>
            </a:tbl>
          </a:graphicData>
        </a:graphic>
      </p:graphicFrame>
    </p:spTree>
    <p:extLst>
      <p:ext uri="{BB962C8B-B14F-4D97-AF65-F5344CB8AC3E}">
        <p14:creationId xmlns:p14="http://schemas.microsoft.com/office/powerpoint/2010/main" val="547092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Provider-Led CCO Model</a:t>
            </a:r>
            <a:br>
              <a:rPr lang="en-US" dirty="0"/>
            </a:br>
            <a:r>
              <a:rPr lang="en-US" sz="3200" i="1" dirty="0">
                <a:latin typeface="Franklin Gothic Book" panose="020B0503020102020204" pitchFamily="34" charset="0"/>
              </a:rPr>
              <a:t>Description</a:t>
            </a:r>
            <a:endParaRPr lang="en-US" i="1" dirty="0">
              <a:latin typeface="Franklin Gothic Book" panose="020B05030201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65323825"/>
              </p:ext>
            </p:extLst>
          </p:nvPr>
        </p:nvGraphicFramePr>
        <p:xfrm>
          <a:off x="457200" y="2057400"/>
          <a:ext cx="7619999" cy="3176399"/>
        </p:xfrm>
        <a:graphic>
          <a:graphicData uri="http://schemas.openxmlformats.org/drawingml/2006/table">
            <a:tbl>
              <a:tblPr firstRow="1" firstCol="1" bandRow="1">
                <a:tableStyleId>{5C22544A-7EE6-4342-B048-85BDC9FD1C3A}</a:tableStyleId>
              </a:tblPr>
              <a:tblGrid>
                <a:gridCol w="1362569">
                  <a:extLst>
                    <a:ext uri="{9D8B030D-6E8A-4147-A177-3AD203B41FA5}">
                      <a16:colId xmlns:a16="http://schemas.microsoft.com/office/drawing/2014/main" val="3060948874"/>
                    </a:ext>
                  </a:extLst>
                </a:gridCol>
                <a:gridCol w="1870036">
                  <a:extLst>
                    <a:ext uri="{9D8B030D-6E8A-4147-A177-3AD203B41FA5}">
                      <a16:colId xmlns:a16="http://schemas.microsoft.com/office/drawing/2014/main" val="3896509710"/>
                    </a:ext>
                  </a:extLst>
                </a:gridCol>
                <a:gridCol w="1726188">
                  <a:extLst>
                    <a:ext uri="{9D8B030D-6E8A-4147-A177-3AD203B41FA5}">
                      <a16:colId xmlns:a16="http://schemas.microsoft.com/office/drawing/2014/main" val="1588325958"/>
                    </a:ext>
                  </a:extLst>
                </a:gridCol>
                <a:gridCol w="2661206">
                  <a:extLst>
                    <a:ext uri="{9D8B030D-6E8A-4147-A177-3AD203B41FA5}">
                      <a16:colId xmlns:a16="http://schemas.microsoft.com/office/drawing/2014/main" val="933258049"/>
                    </a:ext>
                  </a:extLst>
                </a:gridCol>
              </a:tblGrid>
              <a:tr h="573977">
                <a:tc>
                  <a:txBody>
                    <a:bodyPr/>
                    <a:lstStyle/>
                    <a:p>
                      <a:pPr marL="0" marR="0">
                        <a:lnSpc>
                          <a:spcPct val="107000"/>
                        </a:lnSpc>
                        <a:spcBef>
                          <a:spcPts val="0"/>
                        </a:spcBef>
                        <a:spcAft>
                          <a:spcPts val="0"/>
                        </a:spcAft>
                      </a:pPr>
                      <a:r>
                        <a:rPr lang="en-US"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effectLst/>
                        </a:rPr>
                        <a:t>Savings Strategy</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effectLst/>
                        </a:rPr>
                        <a:t>Savings Timing</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effectLst/>
                        </a:rPr>
                        <a:t>Admin Considerations and Costs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222575475"/>
                  </a:ext>
                </a:extLst>
              </a:tr>
              <a:tr h="867474">
                <a:tc>
                  <a:txBody>
                    <a:bodyPr/>
                    <a:lstStyle/>
                    <a:p>
                      <a:pPr marL="0" marR="0">
                        <a:lnSpc>
                          <a:spcPct val="107000"/>
                        </a:lnSpc>
                        <a:spcBef>
                          <a:spcPts val="0"/>
                        </a:spcBef>
                        <a:spcAft>
                          <a:spcPts val="0"/>
                        </a:spcAft>
                      </a:pPr>
                      <a:r>
                        <a:rPr lang="en-US" sz="1600">
                          <a:effectLst/>
                        </a:rPr>
                        <a:t>Current strategy</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effectLst/>
                        </a:rPr>
                        <a:t>All savings from current strategy as above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effectLst/>
                        </a:rPr>
                        <a:t>As above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effectLst/>
                        </a:rPr>
                        <a:t>As above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083904661"/>
                  </a:ext>
                </a:extLst>
              </a:tr>
              <a:tr h="867474">
                <a:tc>
                  <a:txBody>
                    <a:bodyPr/>
                    <a:lstStyle/>
                    <a:p>
                      <a:pPr marL="0" marR="0">
                        <a:lnSpc>
                          <a:spcPct val="107000"/>
                        </a:lnSpc>
                        <a:spcBef>
                          <a:spcPts val="0"/>
                        </a:spcBef>
                        <a:spcAft>
                          <a:spcPts val="0"/>
                        </a:spcAft>
                      </a:pPr>
                      <a:r>
                        <a:rPr lang="en-US" sz="1600">
                          <a:effectLst/>
                        </a:rPr>
                        <a:t>DD Provider-led CCO model</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effectLst/>
                        </a:rPr>
                        <a:t>Care coordination for DD halo services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effectLst/>
                        </a:rPr>
                        <a:t>5% savings off of halo spend starting year 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effectLst/>
                        </a:rPr>
                        <a:t>Savings net of admin costs (admin under APCCO/RCCO payment)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435027810"/>
                  </a:ext>
                </a:extLst>
              </a:tr>
              <a:tr h="867474">
                <a:tc>
                  <a:txBody>
                    <a:bodyPr/>
                    <a:lstStyle/>
                    <a:p>
                      <a:pPr marL="0" marR="0">
                        <a:lnSpc>
                          <a:spcPct val="107000"/>
                        </a:lnSpc>
                        <a:spcBef>
                          <a:spcPts val="0"/>
                        </a:spcBef>
                        <a:spcAft>
                          <a:spcPts val="0"/>
                        </a:spcAft>
                      </a:pPr>
                      <a:r>
                        <a:rPr lang="en-US" sz="1600">
                          <a:effectLst/>
                        </a:rPr>
                        <a:t>BH Provider-led CCO model</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effectLst/>
                        </a:rPr>
                        <a:t>Care coordination for BH halo services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a:effectLst/>
                        </a:rPr>
                        <a:t>5% savings off of halo spend starting year 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600" dirty="0">
                          <a:effectLst/>
                        </a:rPr>
                        <a:t>Savings net of admin costs (admin under APCCO/RCCO payment)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950241828"/>
                  </a:ext>
                </a:extLst>
              </a:tr>
            </a:tbl>
          </a:graphicData>
        </a:graphic>
      </p:graphicFrame>
    </p:spTree>
    <p:extLst>
      <p:ext uri="{BB962C8B-B14F-4D97-AF65-F5344CB8AC3E}">
        <p14:creationId xmlns:p14="http://schemas.microsoft.com/office/powerpoint/2010/main" val="1842768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Provider-Led CCO Model</a:t>
            </a:r>
            <a:br>
              <a:rPr lang="en-US" dirty="0"/>
            </a:br>
            <a:r>
              <a:rPr lang="en-US" sz="3200" i="1" dirty="0">
                <a:latin typeface="Franklin Gothic Book" panose="020B0503020102020204" pitchFamily="34" charset="0"/>
              </a:rPr>
              <a:t>Projection</a:t>
            </a:r>
            <a:endParaRPr lang="en-US" i="1" dirty="0">
              <a:latin typeface="Franklin Gothic Book" panose="020B05030201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3203954"/>
              </p:ext>
            </p:extLst>
          </p:nvPr>
        </p:nvGraphicFramePr>
        <p:xfrm>
          <a:off x="457202" y="1981200"/>
          <a:ext cx="7619997" cy="3823457"/>
        </p:xfrm>
        <a:graphic>
          <a:graphicData uri="http://schemas.openxmlformats.org/drawingml/2006/table">
            <a:tbl>
              <a:tblPr firstRow="1" firstCol="1" bandRow="1">
                <a:tableStyleId>{5C22544A-7EE6-4342-B048-85BDC9FD1C3A}</a:tableStyleId>
              </a:tblPr>
              <a:tblGrid>
                <a:gridCol w="2285998">
                  <a:extLst>
                    <a:ext uri="{9D8B030D-6E8A-4147-A177-3AD203B41FA5}">
                      <a16:colId xmlns:a16="http://schemas.microsoft.com/office/drawing/2014/main" val="1620051945"/>
                    </a:ext>
                  </a:extLst>
                </a:gridCol>
                <a:gridCol w="609600">
                  <a:extLst>
                    <a:ext uri="{9D8B030D-6E8A-4147-A177-3AD203B41FA5}">
                      <a16:colId xmlns:a16="http://schemas.microsoft.com/office/drawing/2014/main" val="3713170644"/>
                    </a:ext>
                  </a:extLst>
                </a:gridCol>
                <a:gridCol w="609600">
                  <a:extLst>
                    <a:ext uri="{9D8B030D-6E8A-4147-A177-3AD203B41FA5}">
                      <a16:colId xmlns:a16="http://schemas.microsoft.com/office/drawing/2014/main" val="3448285651"/>
                    </a:ext>
                  </a:extLst>
                </a:gridCol>
                <a:gridCol w="609600">
                  <a:extLst>
                    <a:ext uri="{9D8B030D-6E8A-4147-A177-3AD203B41FA5}">
                      <a16:colId xmlns:a16="http://schemas.microsoft.com/office/drawing/2014/main" val="3717927828"/>
                    </a:ext>
                  </a:extLst>
                </a:gridCol>
                <a:gridCol w="609600">
                  <a:extLst>
                    <a:ext uri="{9D8B030D-6E8A-4147-A177-3AD203B41FA5}">
                      <a16:colId xmlns:a16="http://schemas.microsoft.com/office/drawing/2014/main" val="1197896132"/>
                    </a:ext>
                  </a:extLst>
                </a:gridCol>
                <a:gridCol w="609600">
                  <a:extLst>
                    <a:ext uri="{9D8B030D-6E8A-4147-A177-3AD203B41FA5}">
                      <a16:colId xmlns:a16="http://schemas.microsoft.com/office/drawing/2014/main" val="3494004043"/>
                    </a:ext>
                  </a:extLst>
                </a:gridCol>
                <a:gridCol w="609600">
                  <a:extLst>
                    <a:ext uri="{9D8B030D-6E8A-4147-A177-3AD203B41FA5}">
                      <a16:colId xmlns:a16="http://schemas.microsoft.com/office/drawing/2014/main" val="2987227079"/>
                    </a:ext>
                  </a:extLst>
                </a:gridCol>
                <a:gridCol w="838200">
                  <a:extLst>
                    <a:ext uri="{9D8B030D-6E8A-4147-A177-3AD203B41FA5}">
                      <a16:colId xmlns:a16="http://schemas.microsoft.com/office/drawing/2014/main" val="628542163"/>
                    </a:ext>
                  </a:extLst>
                </a:gridCol>
                <a:gridCol w="838199">
                  <a:extLst>
                    <a:ext uri="{9D8B030D-6E8A-4147-A177-3AD203B41FA5}">
                      <a16:colId xmlns:a16="http://schemas.microsoft.com/office/drawing/2014/main" val="743083644"/>
                    </a:ext>
                  </a:extLst>
                </a:gridCol>
              </a:tblGrid>
              <a:tr h="387853">
                <a:tc>
                  <a:txBody>
                    <a:bodyPr/>
                    <a:lstStyle/>
                    <a:p>
                      <a:pPr marL="0" marR="0">
                        <a:lnSpc>
                          <a:spcPct val="107000"/>
                        </a:lnSpc>
                        <a:spcBef>
                          <a:spcPts val="0"/>
                        </a:spcBef>
                        <a:spcAft>
                          <a:spcPts val="0"/>
                        </a:spcAft>
                      </a:pPr>
                      <a:r>
                        <a:rPr lang="en-US" sz="1400">
                          <a:effectLst/>
                        </a:rPr>
                        <a:t>Savings by year and program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SFY17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SFY18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SFY19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SFY20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SFY21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SFY22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SFY17-21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SFY18-22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extLst>
                  <a:ext uri="{0D108BD9-81ED-4DB2-BD59-A6C34878D82A}">
                    <a16:rowId xmlns:a16="http://schemas.microsoft.com/office/drawing/2014/main" val="3937944752"/>
                  </a:ext>
                </a:extLst>
              </a:tr>
              <a:tr h="456565">
                <a:tc>
                  <a:txBody>
                    <a:bodyPr/>
                    <a:lstStyle/>
                    <a:p>
                      <a:pPr marL="0" marR="0">
                        <a:lnSpc>
                          <a:spcPct val="107000"/>
                        </a:lnSpc>
                        <a:spcBef>
                          <a:spcPts val="0"/>
                        </a:spcBef>
                        <a:spcAft>
                          <a:spcPts val="0"/>
                        </a:spcAft>
                      </a:pPr>
                      <a:r>
                        <a:rPr lang="en-US" sz="1400">
                          <a:effectLst/>
                        </a:rPr>
                        <a:t>All cost savings from current model</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$80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$155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$175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$201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$216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$216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$827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$963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extLst>
                  <a:ext uri="{0D108BD9-81ED-4DB2-BD59-A6C34878D82A}">
                    <a16:rowId xmlns:a16="http://schemas.microsoft.com/office/drawing/2014/main" val="3784498341"/>
                  </a:ext>
                </a:extLst>
              </a:tr>
              <a:tr h="467931">
                <a:tc>
                  <a:txBody>
                    <a:bodyPr/>
                    <a:lstStyle/>
                    <a:p>
                      <a:pPr marL="0" marR="0">
                        <a:lnSpc>
                          <a:spcPct val="107000"/>
                        </a:lnSpc>
                        <a:spcBef>
                          <a:spcPts val="0"/>
                        </a:spcBef>
                        <a:spcAft>
                          <a:spcPts val="0"/>
                        </a:spcAft>
                      </a:pPr>
                      <a:r>
                        <a:rPr lang="en-US" sz="1400">
                          <a:effectLst/>
                        </a:rPr>
                        <a:t>DD Provider-Led CCO Model Savings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$12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$13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$12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$25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extLst>
                  <a:ext uri="{0D108BD9-81ED-4DB2-BD59-A6C34878D82A}">
                    <a16:rowId xmlns:a16="http://schemas.microsoft.com/office/drawing/2014/main" val="3320140789"/>
                  </a:ext>
                </a:extLst>
              </a:tr>
              <a:tr h="456565">
                <a:tc>
                  <a:txBody>
                    <a:bodyPr/>
                    <a:lstStyle/>
                    <a:p>
                      <a:pPr marL="0" marR="0">
                        <a:lnSpc>
                          <a:spcPct val="107000"/>
                        </a:lnSpc>
                        <a:spcBef>
                          <a:spcPts val="0"/>
                        </a:spcBef>
                        <a:spcAft>
                          <a:spcPts val="0"/>
                        </a:spcAft>
                      </a:pPr>
                      <a:r>
                        <a:rPr lang="en-US" sz="1400">
                          <a:effectLst/>
                        </a:rPr>
                        <a:t>DD Provider-Led CCO Model Premium Tax</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$26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$27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$26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$52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extLst>
                  <a:ext uri="{0D108BD9-81ED-4DB2-BD59-A6C34878D82A}">
                    <a16:rowId xmlns:a16="http://schemas.microsoft.com/office/drawing/2014/main" val="3596789577"/>
                  </a:ext>
                </a:extLst>
              </a:tr>
              <a:tr h="456565">
                <a:tc>
                  <a:txBody>
                    <a:bodyPr/>
                    <a:lstStyle/>
                    <a:p>
                      <a:pPr marL="0" marR="0">
                        <a:lnSpc>
                          <a:spcPct val="107000"/>
                        </a:lnSpc>
                        <a:spcBef>
                          <a:spcPts val="0"/>
                        </a:spcBef>
                        <a:spcAft>
                          <a:spcPts val="0"/>
                        </a:spcAft>
                      </a:pPr>
                      <a:r>
                        <a:rPr lang="en-US" sz="1400">
                          <a:effectLst/>
                        </a:rPr>
                        <a:t>Net additional DD all funds impact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$38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$40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$38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$77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extLst>
                  <a:ext uri="{0D108BD9-81ED-4DB2-BD59-A6C34878D82A}">
                    <a16:rowId xmlns:a16="http://schemas.microsoft.com/office/drawing/2014/main" val="1011047728"/>
                  </a:ext>
                </a:extLst>
              </a:tr>
              <a:tr h="456565">
                <a:tc>
                  <a:txBody>
                    <a:bodyPr/>
                    <a:lstStyle/>
                    <a:p>
                      <a:pPr marL="0" marR="0">
                        <a:lnSpc>
                          <a:spcPct val="107000"/>
                        </a:lnSpc>
                        <a:spcBef>
                          <a:spcPts val="0"/>
                        </a:spcBef>
                        <a:spcAft>
                          <a:spcPts val="0"/>
                        </a:spcAft>
                      </a:pPr>
                      <a:r>
                        <a:rPr lang="en-US" sz="1400">
                          <a:effectLst/>
                        </a:rPr>
                        <a:t>BH Provider-Led CCO Model Savings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$28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$29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$28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$57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extLst>
                  <a:ext uri="{0D108BD9-81ED-4DB2-BD59-A6C34878D82A}">
                    <a16:rowId xmlns:a16="http://schemas.microsoft.com/office/drawing/2014/main" val="3318924992"/>
                  </a:ext>
                </a:extLst>
              </a:tr>
              <a:tr h="456565">
                <a:tc>
                  <a:txBody>
                    <a:bodyPr/>
                    <a:lstStyle/>
                    <a:p>
                      <a:pPr marL="0" marR="0">
                        <a:lnSpc>
                          <a:spcPct val="107000"/>
                        </a:lnSpc>
                        <a:spcBef>
                          <a:spcPts val="0"/>
                        </a:spcBef>
                        <a:spcAft>
                          <a:spcPts val="0"/>
                        </a:spcAft>
                      </a:pPr>
                      <a:r>
                        <a:rPr lang="en-US" sz="1400">
                          <a:effectLst/>
                        </a:rPr>
                        <a:t>BH Provider-Led CCO Model Premium Tax</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$30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$31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$30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$61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extLst>
                  <a:ext uri="{0D108BD9-81ED-4DB2-BD59-A6C34878D82A}">
                    <a16:rowId xmlns:a16="http://schemas.microsoft.com/office/drawing/2014/main" val="965031646"/>
                  </a:ext>
                </a:extLst>
              </a:tr>
              <a:tr h="456565">
                <a:tc>
                  <a:txBody>
                    <a:bodyPr/>
                    <a:lstStyle/>
                    <a:p>
                      <a:pPr marL="0" marR="0">
                        <a:lnSpc>
                          <a:spcPct val="107000"/>
                        </a:lnSpc>
                        <a:spcBef>
                          <a:spcPts val="0"/>
                        </a:spcBef>
                        <a:spcAft>
                          <a:spcPts val="0"/>
                        </a:spcAft>
                      </a:pPr>
                      <a:r>
                        <a:rPr lang="en-US" sz="1400">
                          <a:effectLst/>
                        </a:rPr>
                        <a:t>Net additional BH all funds impact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$58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$61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$58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$118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extLst>
                  <a:ext uri="{0D108BD9-81ED-4DB2-BD59-A6C34878D82A}">
                    <a16:rowId xmlns:a16="http://schemas.microsoft.com/office/drawing/2014/main" val="659798075"/>
                  </a:ext>
                </a:extLst>
              </a:tr>
              <a:tr h="228283">
                <a:tc>
                  <a:txBody>
                    <a:bodyPr/>
                    <a:lstStyle/>
                    <a:p>
                      <a:pPr marL="0" marR="0">
                        <a:lnSpc>
                          <a:spcPct val="107000"/>
                        </a:lnSpc>
                        <a:spcBef>
                          <a:spcPts val="0"/>
                        </a:spcBef>
                        <a:spcAft>
                          <a:spcPts val="0"/>
                        </a:spcAft>
                      </a:pPr>
                      <a:r>
                        <a:rPr lang="en-US" sz="1400">
                          <a:effectLst/>
                        </a:rPr>
                        <a:t>Net Fiscal Impact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$80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$155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$175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$201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$311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$316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a:effectLst/>
                        </a:rPr>
                        <a:t>$923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tc>
                  <a:txBody>
                    <a:bodyPr/>
                    <a:lstStyle/>
                    <a:p>
                      <a:pPr marL="0" marR="0" algn="r">
                        <a:lnSpc>
                          <a:spcPct val="107000"/>
                        </a:lnSpc>
                        <a:spcBef>
                          <a:spcPts val="0"/>
                        </a:spcBef>
                        <a:spcAft>
                          <a:spcPts val="0"/>
                        </a:spcAft>
                      </a:pPr>
                      <a:r>
                        <a:rPr lang="en-US" sz="1400" dirty="0">
                          <a:effectLst/>
                        </a:rPr>
                        <a:t>$1,159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272" marR="68272" marT="0" marB="0" anchor="b"/>
                </a:tc>
                <a:extLst>
                  <a:ext uri="{0D108BD9-81ED-4DB2-BD59-A6C34878D82A}">
                    <a16:rowId xmlns:a16="http://schemas.microsoft.com/office/drawing/2014/main" val="1923714684"/>
                  </a:ext>
                </a:extLst>
              </a:tr>
            </a:tbl>
          </a:graphicData>
        </a:graphic>
      </p:graphicFrame>
    </p:spTree>
    <p:extLst>
      <p:ext uri="{BB962C8B-B14F-4D97-AF65-F5344CB8AC3E}">
        <p14:creationId xmlns:p14="http://schemas.microsoft.com/office/powerpoint/2010/main" val="35648709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Capitated Managed Care Model</a:t>
            </a:r>
            <a:br>
              <a:rPr lang="en-US" dirty="0"/>
            </a:br>
            <a:r>
              <a:rPr lang="en-US" sz="3200" i="1" dirty="0">
                <a:latin typeface="Franklin Gothic Book" panose="020B0503020102020204" pitchFamily="34" charset="0"/>
              </a:rPr>
              <a:t>Description</a:t>
            </a:r>
            <a:endParaRPr lang="en-US" i="1" dirty="0">
              <a:latin typeface="Franklin Gothic Book" panose="020B05030201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02780850"/>
              </p:ext>
            </p:extLst>
          </p:nvPr>
        </p:nvGraphicFramePr>
        <p:xfrm>
          <a:off x="457200" y="2430653"/>
          <a:ext cx="7619999" cy="2390142"/>
        </p:xfrm>
        <a:graphic>
          <a:graphicData uri="http://schemas.openxmlformats.org/drawingml/2006/table">
            <a:tbl>
              <a:tblPr firstRow="1" firstCol="1" bandRow="1">
                <a:tableStyleId>{5C22544A-7EE6-4342-B048-85BDC9FD1C3A}</a:tableStyleId>
              </a:tblPr>
              <a:tblGrid>
                <a:gridCol w="1182758">
                  <a:extLst>
                    <a:ext uri="{9D8B030D-6E8A-4147-A177-3AD203B41FA5}">
                      <a16:colId xmlns:a16="http://schemas.microsoft.com/office/drawing/2014/main" val="1952470272"/>
                    </a:ext>
                  </a:extLst>
                </a:gridCol>
                <a:gridCol w="2205684">
                  <a:extLst>
                    <a:ext uri="{9D8B030D-6E8A-4147-A177-3AD203B41FA5}">
                      <a16:colId xmlns:a16="http://schemas.microsoft.com/office/drawing/2014/main" val="2163153521"/>
                    </a:ext>
                  </a:extLst>
                </a:gridCol>
                <a:gridCol w="1858049">
                  <a:extLst>
                    <a:ext uri="{9D8B030D-6E8A-4147-A177-3AD203B41FA5}">
                      <a16:colId xmlns:a16="http://schemas.microsoft.com/office/drawing/2014/main" val="4229162750"/>
                    </a:ext>
                  </a:extLst>
                </a:gridCol>
                <a:gridCol w="2373508">
                  <a:extLst>
                    <a:ext uri="{9D8B030D-6E8A-4147-A177-3AD203B41FA5}">
                      <a16:colId xmlns:a16="http://schemas.microsoft.com/office/drawing/2014/main" val="349174643"/>
                    </a:ext>
                  </a:extLst>
                </a:gridCol>
              </a:tblGrid>
              <a:tr h="510223">
                <a:tc>
                  <a:txBody>
                    <a:bodyPr/>
                    <a:lstStyle/>
                    <a:p>
                      <a:pPr marL="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a:effectLst/>
                        </a:rPr>
                        <a:t>Savings Strategy</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a:effectLst/>
                        </a:rPr>
                        <a:t>Savings Timing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a:effectLst/>
                        </a:rPr>
                        <a:t>Admin Considerations and Costs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83762432"/>
                  </a:ext>
                </a:extLst>
              </a:tr>
              <a:tr h="510223">
                <a:tc>
                  <a:txBody>
                    <a:bodyPr/>
                    <a:lstStyle/>
                    <a:p>
                      <a:pPr marL="0" marR="0">
                        <a:lnSpc>
                          <a:spcPct val="107000"/>
                        </a:lnSpc>
                        <a:spcBef>
                          <a:spcPts val="0"/>
                        </a:spcBef>
                        <a:spcAft>
                          <a:spcPts val="0"/>
                        </a:spcAft>
                      </a:pPr>
                      <a:r>
                        <a:rPr lang="en-US" sz="1400">
                          <a:effectLst/>
                        </a:rPr>
                        <a:t>Current strategy</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a:effectLst/>
                        </a:rPr>
                        <a:t>All savings from current strategy as above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a:effectLst/>
                        </a:rPr>
                        <a:t>As above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a:effectLst/>
                        </a:rPr>
                        <a:t>As above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818001772"/>
                  </a:ext>
                </a:extLst>
              </a:tr>
              <a:tr h="684848">
                <a:tc>
                  <a:txBody>
                    <a:bodyPr/>
                    <a:lstStyle/>
                    <a:p>
                      <a:pPr marL="0" marR="0">
                        <a:lnSpc>
                          <a:spcPct val="107000"/>
                        </a:lnSpc>
                        <a:spcBef>
                          <a:spcPts val="0"/>
                        </a:spcBef>
                        <a:spcAft>
                          <a:spcPts val="0"/>
                        </a:spcAft>
                      </a:pPr>
                      <a:r>
                        <a:rPr lang="en-US" sz="1400">
                          <a:effectLst/>
                        </a:rPr>
                        <a:t>DD Capitated Managed Care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a:effectLst/>
                        </a:rPr>
                        <a:t>Care coordination for DD halo services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a:effectLst/>
                        </a:rPr>
                        <a:t>8.07% savings off of halo spend starting year 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a:effectLst/>
                        </a:rPr>
                        <a:t>Savings net of admin costs (admin under MCO payment)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572796149"/>
                  </a:ext>
                </a:extLst>
              </a:tr>
              <a:tr h="684848">
                <a:tc>
                  <a:txBody>
                    <a:bodyPr/>
                    <a:lstStyle/>
                    <a:p>
                      <a:pPr marL="0" marR="0">
                        <a:lnSpc>
                          <a:spcPct val="107000"/>
                        </a:lnSpc>
                        <a:spcBef>
                          <a:spcPts val="0"/>
                        </a:spcBef>
                        <a:spcAft>
                          <a:spcPts val="0"/>
                        </a:spcAft>
                      </a:pPr>
                      <a:r>
                        <a:rPr lang="en-US" sz="1400">
                          <a:effectLst/>
                        </a:rPr>
                        <a:t>BH Capitated Managed Care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a:effectLst/>
                        </a:rPr>
                        <a:t>Care coordination for BH halo services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a:effectLst/>
                        </a:rPr>
                        <a:t>8.07% savings off of halo spend starting year 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400" dirty="0">
                          <a:effectLst/>
                        </a:rPr>
                        <a:t>Savings net of admin costs (admin under MCO payment)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732222256"/>
                  </a:ext>
                </a:extLst>
              </a:tr>
            </a:tbl>
          </a:graphicData>
        </a:graphic>
      </p:graphicFrame>
    </p:spTree>
    <p:extLst>
      <p:ext uri="{BB962C8B-B14F-4D97-AF65-F5344CB8AC3E}">
        <p14:creationId xmlns:p14="http://schemas.microsoft.com/office/powerpoint/2010/main" val="4197211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Capitated Managed Care Model</a:t>
            </a:r>
            <a:br>
              <a:rPr lang="en-US"/>
            </a:br>
            <a:r>
              <a:rPr lang="en-US" sz="3200" i="1">
                <a:latin typeface="Franklin Gothic Book" panose="020B0503020102020204" pitchFamily="34" charset="0"/>
              </a:rPr>
              <a:t>Projection</a:t>
            </a:r>
            <a:endParaRPr lang="en-US" i="1" dirty="0">
              <a:latin typeface="Franklin Gothic Book" panose="020B05030201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27345959"/>
              </p:ext>
            </p:extLst>
          </p:nvPr>
        </p:nvGraphicFramePr>
        <p:xfrm>
          <a:off x="457194" y="1524000"/>
          <a:ext cx="7620005" cy="4793935"/>
        </p:xfrm>
        <a:graphic>
          <a:graphicData uri="http://schemas.openxmlformats.org/drawingml/2006/table">
            <a:tbl>
              <a:tblPr firstRow="1" firstCol="1" bandRow="1">
                <a:tableStyleId>{5C22544A-7EE6-4342-B048-85BDC9FD1C3A}</a:tableStyleId>
              </a:tblPr>
              <a:tblGrid>
                <a:gridCol w="1680515">
                  <a:extLst>
                    <a:ext uri="{9D8B030D-6E8A-4147-A177-3AD203B41FA5}">
                      <a16:colId xmlns:a16="http://schemas.microsoft.com/office/drawing/2014/main" val="4029043343"/>
                    </a:ext>
                  </a:extLst>
                </a:gridCol>
                <a:gridCol w="687374">
                  <a:extLst>
                    <a:ext uri="{9D8B030D-6E8A-4147-A177-3AD203B41FA5}">
                      <a16:colId xmlns:a16="http://schemas.microsoft.com/office/drawing/2014/main" val="2496392136"/>
                    </a:ext>
                  </a:extLst>
                </a:gridCol>
                <a:gridCol w="687374">
                  <a:extLst>
                    <a:ext uri="{9D8B030D-6E8A-4147-A177-3AD203B41FA5}">
                      <a16:colId xmlns:a16="http://schemas.microsoft.com/office/drawing/2014/main" val="3052495782"/>
                    </a:ext>
                  </a:extLst>
                </a:gridCol>
                <a:gridCol w="687374">
                  <a:extLst>
                    <a:ext uri="{9D8B030D-6E8A-4147-A177-3AD203B41FA5}">
                      <a16:colId xmlns:a16="http://schemas.microsoft.com/office/drawing/2014/main" val="757716054"/>
                    </a:ext>
                  </a:extLst>
                </a:gridCol>
                <a:gridCol w="687374">
                  <a:extLst>
                    <a:ext uri="{9D8B030D-6E8A-4147-A177-3AD203B41FA5}">
                      <a16:colId xmlns:a16="http://schemas.microsoft.com/office/drawing/2014/main" val="2776913267"/>
                    </a:ext>
                  </a:extLst>
                </a:gridCol>
                <a:gridCol w="687374">
                  <a:extLst>
                    <a:ext uri="{9D8B030D-6E8A-4147-A177-3AD203B41FA5}">
                      <a16:colId xmlns:a16="http://schemas.microsoft.com/office/drawing/2014/main" val="660778499"/>
                    </a:ext>
                  </a:extLst>
                </a:gridCol>
                <a:gridCol w="614764">
                  <a:extLst>
                    <a:ext uri="{9D8B030D-6E8A-4147-A177-3AD203B41FA5}">
                      <a16:colId xmlns:a16="http://schemas.microsoft.com/office/drawing/2014/main" val="844384567"/>
                    </a:ext>
                  </a:extLst>
                </a:gridCol>
                <a:gridCol w="943928">
                  <a:extLst>
                    <a:ext uri="{9D8B030D-6E8A-4147-A177-3AD203B41FA5}">
                      <a16:colId xmlns:a16="http://schemas.microsoft.com/office/drawing/2014/main" val="2033753958"/>
                    </a:ext>
                  </a:extLst>
                </a:gridCol>
                <a:gridCol w="943928">
                  <a:extLst>
                    <a:ext uri="{9D8B030D-6E8A-4147-A177-3AD203B41FA5}">
                      <a16:colId xmlns:a16="http://schemas.microsoft.com/office/drawing/2014/main" val="4041583676"/>
                    </a:ext>
                  </a:extLst>
                </a:gridCol>
              </a:tblGrid>
              <a:tr h="456565">
                <a:tc>
                  <a:txBody>
                    <a:bodyPr/>
                    <a:lstStyle/>
                    <a:p>
                      <a:pPr marL="0" marR="0">
                        <a:lnSpc>
                          <a:spcPct val="107000"/>
                        </a:lnSpc>
                        <a:spcBef>
                          <a:spcPts val="0"/>
                        </a:spcBef>
                        <a:spcAft>
                          <a:spcPts val="0"/>
                        </a:spcAft>
                      </a:pPr>
                      <a:r>
                        <a:rPr lang="en-US" sz="1400">
                          <a:effectLst/>
                        </a:rPr>
                        <a:t>Savings by year and program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SFY17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SFY18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SFY19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SFY20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SFY21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SFY22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SFY17-21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SFY18-22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201735753"/>
                  </a:ext>
                </a:extLst>
              </a:tr>
              <a:tr h="456565">
                <a:tc>
                  <a:txBody>
                    <a:bodyPr/>
                    <a:lstStyle/>
                    <a:p>
                      <a:pPr marL="0" marR="0">
                        <a:lnSpc>
                          <a:spcPct val="107000"/>
                        </a:lnSpc>
                        <a:spcBef>
                          <a:spcPts val="0"/>
                        </a:spcBef>
                        <a:spcAft>
                          <a:spcPts val="0"/>
                        </a:spcAft>
                      </a:pPr>
                      <a:r>
                        <a:rPr lang="en-US" sz="1400">
                          <a:effectLst/>
                        </a:rPr>
                        <a:t>All cost savings from current model</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$80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$155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$175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$201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$216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$216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$827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$963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180856162"/>
                  </a:ext>
                </a:extLst>
              </a:tr>
              <a:tr h="684848">
                <a:tc>
                  <a:txBody>
                    <a:bodyPr/>
                    <a:lstStyle/>
                    <a:p>
                      <a:pPr marL="0" marR="0">
                        <a:lnSpc>
                          <a:spcPct val="107000"/>
                        </a:lnSpc>
                        <a:spcBef>
                          <a:spcPts val="0"/>
                        </a:spcBef>
                        <a:spcAft>
                          <a:spcPts val="0"/>
                        </a:spcAft>
                      </a:pPr>
                      <a:r>
                        <a:rPr lang="en-US" sz="1400">
                          <a:effectLst/>
                        </a:rPr>
                        <a:t> DD Capitated Managed Care Savings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$19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$20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$21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$39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$59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92718198"/>
                  </a:ext>
                </a:extLst>
              </a:tr>
              <a:tr h="684848">
                <a:tc>
                  <a:txBody>
                    <a:bodyPr/>
                    <a:lstStyle/>
                    <a:p>
                      <a:pPr marL="0" marR="0">
                        <a:lnSpc>
                          <a:spcPct val="107000"/>
                        </a:lnSpc>
                        <a:spcBef>
                          <a:spcPts val="0"/>
                        </a:spcBef>
                        <a:spcAft>
                          <a:spcPts val="0"/>
                        </a:spcAft>
                      </a:pPr>
                      <a:r>
                        <a:rPr lang="en-US" sz="1400">
                          <a:effectLst/>
                        </a:rPr>
                        <a:t>    DD Capitated Managed Care </a:t>
                      </a:r>
                      <a:br>
                        <a:rPr lang="en-US" sz="1400">
                          <a:effectLst/>
                        </a:rPr>
                      </a:br>
                      <a:r>
                        <a:rPr lang="en-US" sz="1400">
                          <a:effectLst/>
                        </a:rPr>
                        <a:t>    Premium Tax</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$24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$26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$27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$50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$77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421764346"/>
                  </a:ext>
                </a:extLst>
              </a:tr>
              <a:tr h="456565">
                <a:tc>
                  <a:txBody>
                    <a:bodyPr/>
                    <a:lstStyle/>
                    <a:p>
                      <a:pPr marL="0" marR="0">
                        <a:lnSpc>
                          <a:spcPct val="107000"/>
                        </a:lnSpc>
                        <a:spcBef>
                          <a:spcPts val="0"/>
                        </a:spcBef>
                        <a:spcAft>
                          <a:spcPts val="0"/>
                        </a:spcAft>
                      </a:pPr>
                      <a:r>
                        <a:rPr lang="en-US" sz="1400">
                          <a:effectLst/>
                        </a:rPr>
                        <a:t>Net DD additional all funds impact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$43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$45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$48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$88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$136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65501528"/>
                  </a:ext>
                </a:extLst>
              </a:tr>
              <a:tr h="684848">
                <a:tc>
                  <a:txBody>
                    <a:bodyPr/>
                    <a:lstStyle/>
                    <a:p>
                      <a:pPr marL="0" marR="0">
                        <a:lnSpc>
                          <a:spcPct val="107000"/>
                        </a:lnSpc>
                        <a:spcBef>
                          <a:spcPts val="0"/>
                        </a:spcBef>
                        <a:spcAft>
                          <a:spcPts val="0"/>
                        </a:spcAft>
                      </a:pPr>
                      <a:r>
                        <a:rPr lang="en-US" sz="1400">
                          <a:effectLst/>
                        </a:rPr>
                        <a:t>    BH Capitated Managed Care Savings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$45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$47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$48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$96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9327823"/>
                  </a:ext>
                </a:extLst>
              </a:tr>
              <a:tr h="684848">
                <a:tc>
                  <a:txBody>
                    <a:bodyPr/>
                    <a:lstStyle/>
                    <a:p>
                      <a:pPr marL="0" marR="0">
                        <a:lnSpc>
                          <a:spcPct val="107000"/>
                        </a:lnSpc>
                        <a:spcBef>
                          <a:spcPts val="0"/>
                        </a:spcBef>
                        <a:spcAft>
                          <a:spcPts val="0"/>
                        </a:spcAft>
                      </a:pPr>
                      <a:r>
                        <a:rPr lang="en-US" sz="1400">
                          <a:effectLst/>
                        </a:rPr>
                        <a:t>    BH Capitated Managed Care </a:t>
                      </a:r>
                      <a:br>
                        <a:rPr lang="en-US" sz="1400">
                          <a:effectLst/>
                        </a:rPr>
                      </a:br>
                      <a:r>
                        <a:rPr lang="en-US" sz="1400">
                          <a:effectLst/>
                        </a:rPr>
                        <a:t>    Premium Tax</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$28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$30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$31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$58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$89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684901074"/>
                  </a:ext>
                </a:extLst>
              </a:tr>
              <a:tr h="456565">
                <a:tc>
                  <a:txBody>
                    <a:bodyPr/>
                    <a:lstStyle/>
                    <a:p>
                      <a:pPr marL="0" marR="0">
                        <a:lnSpc>
                          <a:spcPct val="107000"/>
                        </a:lnSpc>
                        <a:spcBef>
                          <a:spcPts val="0"/>
                        </a:spcBef>
                        <a:spcAft>
                          <a:spcPts val="0"/>
                        </a:spcAft>
                      </a:pPr>
                      <a:r>
                        <a:rPr lang="en-US" sz="1400">
                          <a:effectLst/>
                        </a:rPr>
                        <a:t>Net additional BH all funds impact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$32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$75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$78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$107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$185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960522245"/>
                  </a:ext>
                </a:extLst>
              </a:tr>
              <a:tr h="228283">
                <a:tc>
                  <a:txBody>
                    <a:bodyPr/>
                    <a:lstStyle/>
                    <a:p>
                      <a:pPr marL="0" marR="0">
                        <a:lnSpc>
                          <a:spcPct val="107000"/>
                        </a:lnSpc>
                        <a:spcBef>
                          <a:spcPts val="0"/>
                        </a:spcBef>
                        <a:spcAft>
                          <a:spcPts val="0"/>
                        </a:spcAft>
                      </a:pPr>
                      <a:r>
                        <a:rPr lang="en-US" sz="1400">
                          <a:effectLst/>
                        </a:rPr>
                        <a:t>Net Fiscal Impact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$80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$155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$175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$276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$336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$342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a:effectLst/>
                        </a:rPr>
                        <a:t>$1,022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400" dirty="0">
                          <a:effectLst/>
                        </a:rPr>
                        <a:t>$1,284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883286589"/>
                  </a:ext>
                </a:extLst>
              </a:tr>
            </a:tbl>
          </a:graphicData>
        </a:graphic>
      </p:graphicFrame>
    </p:spTree>
    <p:extLst>
      <p:ext uri="{BB962C8B-B14F-4D97-AF65-F5344CB8AC3E}">
        <p14:creationId xmlns:p14="http://schemas.microsoft.com/office/powerpoint/2010/main" val="327662237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ed, white and black">
  <a:themeElements>
    <a:clrScheme name="InnoNights">
      <a:dk1>
        <a:sysClr val="windowText" lastClr="000000"/>
      </a:dk1>
      <a:lt1>
        <a:sysClr val="window" lastClr="FFFFFF"/>
      </a:lt1>
      <a:dk2>
        <a:srgbClr val="313131"/>
      </a:dk2>
      <a:lt2>
        <a:srgbClr val="C90000"/>
      </a:lt2>
      <a:accent1>
        <a:srgbClr val="C90000"/>
      </a:accent1>
      <a:accent2>
        <a:srgbClr val="FFDD4D"/>
      </a:accent2>
      <a:accent3>
        <a:srgbClr val="92D050"/>
      </a:accent3>
      <a:accent4>
        <a:srgbClr val="00B0F0"/>
      </a:accent4>
      <a:accent5>
        <a:srgbClr val="002060"/>
      </a:accent5>
      <a:accent6>
        <a:srgbClr val="CC9BFF"/>
      </a:accent6>
      <a:hlink>
        <a:srgbClr val="FFEA94"/>
      </a:hlink>
      <a:folHlink>
        <a:srgbClr val="FFDD4D"/>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blank">
  <a:themeElements>
    <a:clrScheme name="Gartner">
      <a:dk1>
        <a:srgbClr val="000000"/>
      </a:dk1>
      <a:lt1>
        <a:srgbClr val="FFFFFF"/>
      </a:lt1>
      <a:dk2>
        <a:srgbClr val="00529B"/>
      </a:dk2>
      <a:lt2>
        <a:srgbClr val="EAEAEA"/>
      </a:lt2>
      <a:accent1>
        <a:srgbClr val="00529B"/>
      </a:accent1>
      <a:accent2>
        <a:srgbClr val="6E96D5"/>
      </a:accent2>
      <a:accent3>
        <a:srgbClr val="5B97B1"/>
      </a:accent3>
      <a:accent4>
        <a:srgbClr val="85B0C6"/>
      </a:accent4>
      <a:accent5>
        <a:srgbClr val="B9D0DC"/>
      </a:accent5>
      <a:accent6>
        <a:srgbClr val="99CC00"/>
      </a:accent6>
      <a:hlink>
        <a:srgbClr val="336600"/>
      </a:hlink>
      <a:folHlink>
        <a:srgbClr val="660066"/>
      </a:folHlink>
    </a:clrScheme>
    <a:fontScheme name="blank">
      <a:majorFont>
        <a:latin typeface="Arial"/>
        <a:ea typeface="Arial Unicode MS"/>
        <a:cs typeface="Arial Unicode MS"/>
      </a:majorFont>
      <a:minorFont>
        <a:latin typeface="Arial"/>
        <a:ea typeface="Arial Unicode MS"/>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blackWhite">
        <a:noFill/>
        <a:ln w="19050" algn="ctr">
          <a:solidFill>
            <a:schemeClr val="accent1"/>
          </a:solidFill>
          <a:round/>
          <a:headEnd/>
          <a:tailEnd/>
        </a:ln>
      </a:spPr>
      <a:bodyPr wrap="square" lIns="45720" rIns="45720" rtlCol="0" anchor="ctr"/>
      <a:lstStyle>
        <a:defPPr algn="ctr">
          <a:spcBef>
            <a:spcPct val="0"/>
          </a:spcBef>
          <a:buSzTx/>
          <a:defRPr sz="1200" dirty="0" err="1" smtClean="0">
            <a:solidFill>
              <a:schemeClr val="tx1"/>
            </a:solidFill>
          </a:defRPr>
        </a:defPPr>
      </a:lstStyle>
    </a:spDef>
    <a:lnDef>
      <a:spPr bwMode="auto">
        <a:solidFill>
          <a:srgbClr val="00529B"/>
        </a:solidFill>
        <a:ln w="19050" cap="flat" cmpd="sng" algn="ctr">
          <a:solidFill>
            <a:schemeClr val="accent1"/>
          </a:solidFill>
          <a:prstDash val="solid"/>
          <a:round/>
          <a:headEnd type="none" w="med" len="med"/>
          <a:tailEnd type="triangle" w="med" len="med"/>
        </a:ln>
        <a:effectLst/>
      </a:spPr>
      <a:bodyPr/>
      <a:lstStyle/>
    </a:lnDef>
    <a:txDef>
      <a:spPr>
        <a:noFill/>
      </a:spPr>
      <a:bodyPr wrap="none" rtlCol="0">
        <a:noAutofit/>
      </a:bodyPr>
      <a:lstStyle>
        <a:defPPr>
          <a:defRPr sz="1400" dirty="0" smtClean="0"/>
        </a:defPPr>
      </a:lstStyle>
    </a:tx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13">
        <a:dk1>
          <a:srgbClr val="000000"/>
        </a:dk1>
        <a:lt1>
          <a:srgbClr val="FFFFFF"/>
        </a:lt1>
        <a:dk2>
          <a:srgbClr val="FFFFFF"/>
        </a:dk2>
        <a:lt2>
          <a:srgbClr val="808080"/>
        </a:lt2>
        <a:accent1>
          <a:srgbClr val="00529B"/>
        </a:accent1>
        <a:accent2>
          <a:srgbClr val="CCB899"/>
        </a:accent2>
        <a:accent3>
          <a:srgbClr val="FFFFFF"/>
        </a:accent3>
        <a:accent4>
          <a:srgbClr val="000000"/>
        </a:accent4>
        <a:accent5>
          <a:srgbClr val="AAB3CB"/>
        </a:accent5>
        <a:accent6>
          <a:srgbClr val="B9A68A"/>
        </a:accent6>
        <a:hlink>
          <a:srgbClr val="DAC0BA"/>
        </a:hlink>
        <a:folHlink>
          <a:srgbClr val="A4B96B"/>
        </a:folHlink>
      </a:clrScheme>
      <a:clrMap bg1="lt1" tx1="dk1" bg2="lt2" tx2="dk2" accent1="accent1" accent2="accent2" accent3="accent3" accent4="accent4" accent5="accent5" accent6="accent6" hlink="hlink" folHlink="folHlink"/>
    </a:extraClrScheme>
    <a:extraClrScheme>
      <a:clrScheme name="blank 14">
        <a:dk1>
          <a:srgbClr val="000000"/>
        </a:dk1>
        <a:lt1>
          <a:srgbClr val="FFFFFF"/>
        </a:lt1>
        <a:dk2>
          <a:srgbClr val="FFFFFF"/>
        </a:dk2>
        <a:lt2>
          <a:srgbClr val="808080"/>
        </a:lt2>
        <a:accent1>
          <a:srgbClr val="00529B"/>
        </a:accent1>
        <a:accent2>
          <a:srgbClr val="E2A63A"/>
        </a:accent2>
        <a:accent3>
          <a:srgbClr val="FFFFFF"/>
        </a:accent3>
        <a:accent4>
          <a:srgbClr val="000000"/>
        </a:accent4>
        <a:accent5>
          <a:srgbClr val="AAB3CB"/>
        </a:accent5>
        <a:accent6>
          <a:srgbClr val="CD9634"/>
        </a:accent6>
        <a:hlink>
          <a:srgbClr val="B52525"/>
        </a:hlink>
        <a:folHlink>
          <a:srgbClr val="CCEF75"/>
        </a:folHlink>
      </a:clrScheme>
      <a:clrMap bg1="lt1" tx1="dk1" bg2="lt2" tx2="dk2" accent1="accent1" accent2="accent2" accent3="accent3" accent4="accent4" accent5="accent5" accent6="accent6" hlink="hlink" folHlink="folHlink"/>
    </a:extraClrScheme>
    <a:extraClrScheme>
      <a:clrScheme name="blank 15">
        <a:dk1>
          <a:srgbClr val="000000"/>
        </a:dk1>
        <a:lt1>
          <a:srgbClr val="FFFFFF"/>
        </a:lt1>
        <a:dk2>
          <a:srgbClr val="FFFFFF"/>
        </a:dk2>
        <a:lt2>
          <a:srgbClr val="715977"/>
        </a:lt2>
        <a:accent1>
          <a:srgbClr val="00529B"/>
        </a:accent1>
        <a:accent2>
          <a:srgbClr val="E2A63A"/>
        </a:accent2>
        <a:accent3>
          <a:srgbClr val="FFFFFF"/>
        </a:accent3>
        <a:accent4>
          <a:srgbClr val="000000"/>
        </a:accent4>
        <a:accent5>
          <a:srgbClr val="AAB3CB"/>
        </a:accent5>
        <a:accent6>
          <a:srgbClr val="CD9634"/>
        </a:accent6>
        <a:hlink>
          <a:srgbClr val="B52525"/>
        </a:hlink>
        <a:folHlink>
          <a:srgbClr val="CCEF75"/>
        </a:folHlink>
      </a:clrScheme>
      <a:clrMap bg1="lt1" tx1="dk1" bg2="lt2" tx2="dk2" accent1="accent1" accent2="accent2" accent3="accent3" accent4="accent4" accent5="accent5" accent6="accent6" hlink="hlink" folHlink="folHlink"/>
    </a:extraClrScheme>
    <a:extraClrScheme>
      <a:clrScheme name="blank 16">
        <a:dk1>
          <a:srgbClr val="000000"/>
        </a:dk1>
        <a:lt1>
          <a:srgbClr val="FFFFFF"/>
        </a:lt1>
        <a:dk2>
          <a:srgbClr val="000000"/>
        </a:dk2>
        <a:lt2>
          <a:srgbClr val="715977"/>
        </a:lt2>
        <a:accent1>
          <a:srgbClr val="00529B"/>
        </a:accent1>
        <a:accent2>
          <a:srgbClr val="6E96D5"/>
        </a:accent2>
        <a:accent3>
          <a:srgbClr val="FFFFFF"/>
        </a:accent3>
        <a:accent4>
          <a:srgbClr val="000000"/>
        </a:accent4>
        <a:accent5>
          <a:srgbClr val="AAB3CB"/>
        </a:accent5>
        <a:accent6>
          <a:srgbClr val="6387C1"/>
        </a:accent6>
        <a:hlink>
          <a:srgbClr val="5B97AB"/>
        </a:hlink>
        <a:folHlink>
          <a:srgbClr val="85B0C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2B2ED57DFC55F42BB00BB5B4AB0CA42" ma:contentTypeVersion="3" ma:contentTypeDescription="Create a new document." ma:contentTypeScope="" ma:versionID="e6ae07567a325d5b840d1ea135b70e9b">
  <xsd:schema xmlns:xsd="http://www.w3.org/2001/XMLSchema" xmlns:xs="http://www.w3.org/2001/XMLSchema" xmlns:p="http://schemas.microsoft.com/office/2006/metadata/properties" xmlns:ns2="http://schemas.microsoft.com/sharepoint/v4" xmlns:ns3="16de58f0-8742-410d-b579-165f1627d21d" targetNamespace="http://schemas.microsoft.com/office/2006/metadata/properties" ma:root="true" ma:fieldsID="ec41ebc4ede6e2456d8d9a1b6339c5cd" ns2:_="" ns3:_="">
    <xsd:import namespace="http://schemas.microsoft.com/sharepoint/v4"/>
    <xsd:import namespace="16de58f0-8742-410d-b579-165f1627d21d"/>
    <xsd:element name="properties">
      <xsd:complexType>
        <xsd:sequence>
          <xsd:element name="documentManagement">
            <xsd:complexType>
              <xsd:all>
                <xsd:element ref="ns2:IconOverla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8" nillable="true" ma:displayName="IconOverlay" ma:hidden="true" ma:internalName="IconOverlay">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de58f0-8742-410d-b579-165f1627d21d"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documentManagement>
</p:properties>
</file>

<file path=customXml/itemProps1.xml><?xml version="1.0" encoding="utf-8"?>
<ds:datastoreItem xmlns:ds="http://schemas.openxmlformats.org/officeDocument/2006/customXml" ds:itemID="{F66C0BF2-73F5-47A0-BC0A-E317C7C10F80}"/>
</file>

<file path=customXml/itemProps2.xml><?xml version="1.0" encoding="utf-8"?>
<ds:datastoreItem xmlns:ds="http://schemas.openxmlformats.org/officeDocument/2006/customXml" ds:itemID="{6E7637DC-0343-4BF3-BDC9-8C1BEC9186B7}"/>
</file>

<file path=customXml/itemProps3.xml><?xml version="1.0" encoding="utf-8"?>
<ds:datastoreItem xmlns:ds="http://schemas.openxmlformats.org/officeDocument/2006/customXml" ds:itemID="{99D8B1EA-6707-42DA-ACD7-E15D7B10C4FD}"/>
</file>

<file path=docProps/app.xml><?xml version="1.0" encoding="utf-8"?>
<Properties xmlns="http://schemas.openxmlformats.org/officeDocument/2006/extended-properties" xmlns:vt="http://schemas.openxmlformats.org/officeDocument/2006/docPropsVTypes">
  <Template>red, white and black</Template>
  <TotalTime>14943</TotalTime>
  <Words>1483</Words>
  <Application>Microsoft Office PowerPoint</Application>
  <PresentationFormat>On-screen Show (4:3)</PresentationFormat>
  <Paragraphs>506</Paragraphs>
  <Slides>9</Slides>
  <Notes>1</Notes>
  <HiddenSlides>0</HiddenSlides>
  <MMClips>0</MMClips>
  <ScaleCrop>false</ScaleCrop>
  <HeadingPairs>
    <vt:vector size="8" baseType="variant">
      <vt:variant>
        <vt:lpstr>Fonts Used</vt:lpstr>
      </vt:variant>
      <vt:variant>
        <vt:i4>8</vt:i4>
      </vt:variant>
      <vt:variant>
        <vt:lpstr>Theme</vt:lpstr>
      </vt:variant>
      <vt:variant>
        <vt:i4>2</vt:i4>
      </vt:variant>
      <vt:variant>
        <vt:lpstr>Embedded OLE Servers</vt:lpstr>
      </vt:variant>
      <vt:variant>
        <vt:i4>1</vt:i4>
      </vt:variant>
      <vt:variant>
        <vt:lpstr>Slide Titles</vt:lpstr>
      </vt:variant>
      <vt:variant>
        <vt:i4>9</vt:i4>
      </vt:variant>
    </vt:vector>
  </HeadingPairs>
  <TitlesOfParts>
    <vt:vector size="20" baseType="lpstr">
      <vt:lpstr>Arial</vt:lpstr>
      <vt:lpstr>Arial Unicode MS</vt:lpstr>
      <vt:lpstr>Calibri</vt:lpstr>
      <vt:lpstr>Cambria</vt:lpstr>
      <vt:lpstr>Franklin Gothic Book</vt:lpstr>
      <vt:lpstr>Franklin Gothic Demi</vt:lpstr>
      <vt:lpstr>Times</vt:lpstr>
      <vt:lpstr>Times New Roman</vt:lpstr>
      <vt:lpstr>red, white and black</vt:lpstr>
      <vt:lpstr>blank</vt:lpstr>
      <vt:lpstr>think-cell Slide</vt:lpstr>
      <vt:lpstr>Arkansas Health Care Reform  Task Force – Final Draft Report Savings Model Review </vt:lpstr>
      <vt:lpstr>Alternative Care Delivery Models Recommendations</vt:lpstr>
      <vt:lpstr>Baseline and Savings Models</vt:lpstr>
      <vt:lpstr>Current Model Description</vt:lpstr>
      <vt:lpstr>Current Model Projection</vt:lpstr>
      <vt:lpstr>Provider-Led CCO Model Description</vt:lpstr>
      <vt:lpstr>Provider-Led CCO Model Projection</vt:lpstr>
      <vt:lpstr>Capitated Managed Care Model Description</vt:lpstr>
      <vt:lpstr>Capitated Managed Care Model Projection</vt:lpstr>
    </vt:vector>
  </TitlesOfParts>
  <Company>The Lucas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EBT Cards –  State Customer Perspectives</dc:title>
  <dc:creator>Will Oliver</dc:creator>
  <cp:lastModifiedBy>John Stephen</cp:lastModifiedBy>
  <cp:revision>404</cp:revision>
  <cp:lastPrinted>2015-06-11T03:14:57Z</cp:lastPrinted>
  <dcterms:created xsi:type="dcterms:W3CDTF">2012-05-03T15:00:03Z</dcterms:created>
  <dcterms:modified xsi:type="dcterms:W3CDTF">2016-12-14T13:32:25Z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0x01010082B2ED57DFC55F42BB00BB5B4AB0CA42</vt:lpwstr>
  </property>
</Properties>
</file>