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33.xml" ContentType="application/vnd.openxmlformats-officedocument.presentationml.slide+xml"/>
  <Override PartName="/ppt/slides/slide15.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1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17.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26.xml" ContentType="application/vnd.openxmlformats-officedocument.presentationml.slide+xml"/>
  <Override PartName="/ppt/slides/slide28.xml" ContentType="application/vnd.openxmlformats-officedocument.presentationml.slide+xml"/>
  <Override PartName="/ppt/slides/slide24.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5.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4.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18.xml" ContentType="application/vnd.openxmlformats-officedocument.presentationml.notesSlide+xml"/>
  <Override PartName="/ppt/notesSlides/notesSlide15.xml" ContentType="application/vnd.openxmlformats-officedocument.presentationml.notesSlide+xml"/>
  <Override PartName="/ppt/notesSlides/notesSlide19.xml" ContentType="application/vnd.openxmlformats-officedocument.presentationml.notesSlide+xml"/>
  <Override PartName="/ppt/notesSlides/notesSlide27.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22.xml" ContentType="application/vnd.openxmlformats-officedocument.presentationml.notesSlide+xml"/>
  <Override PartName="/ppt/notesSlides/notesSlide26.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35"/>
  </p:notesMasterIdLst>
  <p:handoutMasterIdLst>
    <p:handoutMasterId r:id="rId36"/>
  </p:handoutMasterIdLst>
  <p:sldIdLst>
    <p:sldId id="256" r:id="rId2"/>
    <p:sldId id="257" r:id="rId3"/>
    <p:sldId id="281" r:id="rId4"/>
    <p:sldId id="282" r:id="rId5"/>
    <p:sldId id="283" r:id="rId6"/>
    <p:sldId id="284" r:id="rId7"/>
    <p:sldId id="285" r:id="rId8"/>
    <p:sldId id="286" r:id="rId9"/>
    <p:sldId id="258" r:id="rId10"/>
    <p:sldId id="267" r:id="rId11"/>
    <p:sldId id="259" r:id="rId12"/>
    <p:sldId id="260" r:id="rId13"/>
    <p:sldId id="262" r:id="rId14"/>
    <p:sldId id="261" r:id="rId15"/>
    <p:sldId id="264" r:id="rId16"/>
    <p:sldId id="266" r:id="rId17"/>
    <p:sldId id="263" r:id="rId18"/>
    <p:sldId id="268" r:id="rId19"/>
    <p:sldId id="269" r:id="rId20"/>
    <p:sldId id="265" r:id="rId21"/>
    <p:sldId id="270" r:id="rId22"/>
    <p:sldId id="273" r:id="rId23"/>
    <p:sldId id="274" r:id="rId24"/>
    <p:sldId id="275" r:id="rId25"/>
    <p:sldId id="279" r:id="rId26"/>
    <p:sldId id="278" r:id="rId27"/>
    <p:sldId id="280" r:id="rId28"/>
    <p:sldId id="277" r:id="rId29"/>
    <p:sldId id="276" r:id="rId30"/>
    <p:sldId id="272" r:id="rId31"/>
    <p:sldId id="287" r:id="rId32"/>
    <p:sldId id="288" r:id="rId33"/>
    <p:sldId id="289" r:id="rId34"/>
  </p:sldIdLst>
  <p:sldSz cx="9144000" cy="6858000" type="screen4x3"/>
  <p:notesSz cx="6858000" cy="9312275"/>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3" userDrawn="1">
          <p15:clr>
            <a:srgbClr val="A4A3A4"/>
          </p15:clr>
        </p15:guide>
        <p15:guide id="2" pos="216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35" autoAdjust="0"/>
    <p:restoredTop sz="94027" autoAdjust="0"/>
  </p:normalViewPr>
  <p:slideViewPr>
    <p:cSldViewPr>
      <p:cViewPr varScale="1">
        <p:scale>
          <a:sx n="67" d="100"/>
          <a:sy n="67" d="100"/>
        </p:scale>
        <p:origin x="1368" y="72"/>
      </p:cViewPr>
      <p:guideLst>
        <p:guide orient="horz" pos="2160"/>
        <p:guide pos="2880"/>
      </p:guideLst>
    </p:cSldViewPr>
  </p:slideViewPr>
  <p:outlineViewPr>
    <p:cViewPr>
      <p:scale>
        <a:sx n="33" d="100"/>
        <a:sy n="33" d="100"/>
      </p:scale>
      <p:origin x="48"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67" d="100"/>
          <a:sy n="67" d="100"/>
        </p:scale>
        <p:origin x="-2796" y="-108"/>
      </p:cViewPr>
      <p:guideLst>
        <p:guide orient="horz" pos="2933"/>
        <p:guide pos="216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65614"/>
          </a:xfrm>
          <a:prstGeom prst="rect">
            <a:avLst/>
          </a:prstGeom>
        </p:spPr>
        <p:txBody>
          <a:bodyPr vert="horz" lIns="92385" tIns="46193" rIns="92385" bIns="46193" rtlCol="0"/>
          <a:lstStyle>
            <a:lvl1pPr algn="l" fontAlgn="auto">
              <a:spcBef>
                <a:spcPts val="0"/>
              </a:spcBef>
              <a:spcAft>
                <a:spcPts val="0"/>
              </a:spcAft>
              <a:defRPr sz="1200" dirty="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5" y="0"/>
            <a:ext cx="2971800" cy="465614"/>
          </a:xfrm>
          <a:prstGeom prst="rect">
            <a:avLst/>
          </a:prstGeom>
        </p:spPr>
        <p:txBody>
          <a:bodyPr vert="horz" lIns="92385" tIns="46193" rIns="92385" bIns="46193" rtlCol="0"/>
          <a:lstStyle>
            <a:lvl1pPr algn="r" fontAlgn="auto">
              <a:spcBef>
                <a:spcPts val="0"/>
              </a:spcBef>
              <a:spcAft>
                <a:spcPts val="0"/>
              </a:spcAft>
              <a:defRPr sz="1200" smtClean="0">
                <a:latin typeface="+mn-lt"/>
                <a:cs typeface="+mn-cs"/>
              </a:defRPr>
            </a:lvl1pPr>
          </a:lstStyle>
          <a:p>
            <a:pPr>
              <a:defRPr/>
            </a:pPr>
            <a:fld id="{E492C05D-389E-4486-AAC7-263D89EE18D1}" type="datetimeFigureOut">
              <a:rPr lang="en-US"/>
              <a:pPr>
                <a:defRPr/>
              </a:pPr>
              <a:t>6/12/2015</a:t>
            </a:fld>
            <a:endParaRPr lang="en-US" dirty="0"/>
          </a:p>
        </p:txBody>
      </p:sp>
      <p:sp>
        <p:nvSpPr>
          <p:cNvPr id="4" name="Footer Placeholder 3"/>
          <p:cNvSpPr>
            <a:spLocks noGrp="1"/>
          </p:cNvSpPr>
          <p:nvPr>
            <p:ph type="ftr" sz="quarter" idx="2"/>
          </p:nvPr>
        </p:nvSpPr>
        <p:spPr>
          <a:xfrm>
            <a:off x="1" y="8845045"/>
            <a:ext cx="2971800" cy="465614"/>
          </a:xfrm>
          <a:prstGeom prst="rect">
            <a:avLst/>
          </a:prstGeom>
        </p:spPr>
        <p:txBody>
          <a:bodyPr vert="horz" lIns="92385" tIns="46193" rIns="92385" bIns="46193" rtlCol="0" anchor="b"/>
          <a:lstStyle>
            <a:lvl1pPr algn="l" fontAlgn="auto">
              <a:spcBef>
                <a:spcPts val="0"/>
              </a:spcBef>
              <a:spcAft>
                <a:spcPts val="0"/>
              </a:spcAft>
              <a:defRPr sz="1200" dirty="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3884615" y="8845045"/>
            <a:ext cx="2971800" cy="465614"/>
          </a:xfrm>
          <a:prstGeom prst="rect">
            <a:avLst/>
          </a:prstGeom>
        </p:spPr>
        <p:txBody>
          <a:bodyPr vert="horz" lIns="92385" tIns="46193" rIns="92385" bIns="46193" rtlCol="0" anchor="b"/>
          <a:lstStyle>
            <a:lvl1pPr algn="r" fontAlgn="auto">
              <a:spcBef>
                <a:spcPts val="0"/>
              </a:spcBef>
              <a:spcAft>
                <a:spcPts val="0"/>
              </a:spcAft>
              <a:defRPr sz="1200" smtClean="0">
                <a:latin typeface="+mn-lt"/>
                <a:cs typeface="+mn-cs"/>
              </a:defRPr>
            </a:lvl1pPr>
          </a:lstStyle>
          <a:p>
            <a:pPr>
              <a:defRPr/>
            </a:pPr>
            <a:fld id="{EE2BB51B-B29D-4450-A1F7-7F473312468C}" type="slidenum">
              <a:rPr lang="en-US"/>
              <a:pPr>
                <a:defRPr/>
              </a:pPr>
              <a:t>‹#›</a:t>
            </a:fld>
            <a:endParaRPr lang="en-US" dirty="0"/>
          </a:p>
        </p:txBody>
      </p:sp>
    </p:spTree>
    <p:extLst>
      <p:ext uri="{BB962C8B-B14F-4D97-AF65-F5344CB8AC3E}">
        <p14:creationId xmlns:p14="http://schemas.microsoft.com/office/powerpoint/2010/main" val="14479336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65614"/>
          </a:xfrm>
          <a:prstGeom prst="rect">
            <a:avLst/>
          </a:prstGeom>
        </p:spPr>
        <p:txBody>
          <a:bodyPr vert="horz" lIns="92385" tIns="46193" rIns="92385" bIns="46193" rtlCol="0"/>
          <a:lstStyle>
            <a:lvl1pPr algn="l" fontAlgn="auto">
              <a:spcBef>
                <a:spcPts val="0"/>
              </a:spcBef>
              <a:spcAft>
                <a:spcPts val="0"/>
              </a:spcAft>
              <a:defRPr sz="1200" dirty="0">
                <a:latin typeface="+mn-lt"/>
                <a:cs typeface="+mn-cs"/>
              </a:defRPr>
            </a:lvl1pPr>
          </a:lstStyle>
          <a:p>
            <a:pPr>
              <a:defRPr/>
            </a:pPr>
            <a:endParaRPr lang="en-US" dirty="0"/>
          </a:p>
        </p:txBody>
      </p:sp>
      <p:sp>
        <p:nvSpPr>
          <p:cNvPr id="3" name="Date Placeholder 2"/>
          <p:cNvSpPr>
            <a:spLocks noGrp="1"/>
          </p:cNvSpPr>
          <p:nvPr>
            <p:ph type="dt" idx="1"/>
          </p:nvPr>
        </p:nvSpPr>
        <p:spPr>
          <a:xfrm>
            <a:off x="3884615" y="0"/>
            <a:ext cx="2971800" cy="465614"/>
          </a:xfrm>
          <a:prstGeom prst="rect">
            <a:avLst/>
          </a:prstGeom>
        </p:spPr>
        <p:txBody>
          <a:bodyPr vert="horz" lIns="92385" tIns="46193" rIns="92385" bIns="46193" rtlCol="0"/>
          <a:lstStyle>
            <a:lvl1pPr algn="r" fontAlgn="auto">
              <a:spcBef>
                <a:spcPts val="0"/>
              </a:spcBef>
              <a:spcAft>
                <a:spcPts val="0"/>
              </a:spcAft>
              <a:defRPr sz="1200" smtClean="0">
                <a:latin typeface="+mn-lt"/>
                <a:cs typeface="+mn-cs"/>
              </a:defRPr>
            </a:lvl1pPr>
          </a:lstStyle>
          <a:p>
            <a:pPr>
              <a:defRPr/>
            </a:pPr>
            <a:fld id="{C6BB4B6D-30CB-445C-A95B-C003C1A0FBB0}" type="datetimeFigureOut">
              <a:rPr lang="en-US"/>
              <a:pPr>
                <a:defRPr/>
              </a:pPr>
              <a:t>6/12/2015</a:t>
            </a:fld>
            <a:endParaRPr lang="en-US" dirty="0"/>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2385" tIns="46193" rIns="92385" bIns="46193" rtlCol="0" anchor="ctr"/>
          <a:lstStyle/>
          <a:p>
            <a:pPr lvl="0"/>
            <a:endParaRPr lang="en-US" noProof="0" dirty="0"/>
          </a:p>
        </p:txBody>
      </p:sp>
      <p:sp>
        <p:nvSpPr>
          <p:cNvPr id="5" name="Notes Placeholder 4"/>
          <p:cNvSpPr>
            <a:spLocks noGrp="1"/>
          </p:cNvSpPr>
          <p:nvPr>
            <p:ph type="body" sz="quarter" idx="3"/>
          </p:nvPr>
        </p:nvSpPr>
        <p:spPr>
          <a:xfrm>
            <a:off x="685800" y="4423332"/>
            <a:ext cx="5486400" cy="4190524"/>
          </a:xfrm>
          <a:prstGeom prst="rect">
            <a:avLst/>
          </a:prstGeom>
        </p:spPr>
        <p:txBody>
          <a:bodyPr vert="horz" lIns="92385" tIns="46193" rIns="92385" bIns="46193"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1" y="8845045"/>
            <a:ext cx="2971800" cy="465614"/>
          </a:xfrm>
          <a:prstGeom prst="rect">
            <a:avLst/>
          </a:prstGeom>
        </p:spPr>
        <p:txBody>
          <a:bodyPr vert="horz" lIns="92385" tIns="46193" rIns="92385" bIns="46193" rtlCol="0" anchor="b"/>
          <a:lstStyle>
            <a:lvl1pPr algn="l" fontAlgn="auto">
              <a:spcBef>
                <a:spcPts val="0"/>
              </a:spcBef>
              <a:spcAft>
                <a:spcPts val="0"/>
              </a:spcAft>
              <a:defRPr sz="1200" dirty="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5" y="8845045"/>
            <a:ext cx="2971800" cy="465614"/>
          </a:xfrm>
          <a:prstGeom prst="rect">
            <a:avLst/>
          </a:prstGeom>
        </p:spPr>
        <p:txBody>
          <a:bodyPr vert="horz" lIns="92385" tIns="46193" rIns="92385" bIns="46193" rtlCol="0" anchor="b"/>
          <a:lstStyle>
            <a:lvl1pPr algn="r" fontAlgn="auto">
              <a:spcBef>
                <a:spcPts val="0"/>
              </a:spcBef>
              <a:spcAft>
                <a:spcPts val="0"/>
              </a:spcAft>
              <a:defRPr sz="1200" smtClean="0">
                <a:latin typeface="+mn-lt"/>
                <a:cs typeface="+mn-cs"/>
              </a:defRPr>
            </a:lvl1pPr>
          </a:lstStyle>
          <a:p>
            <a:pPr>
              <a:defRPr/>
            </a:pPr>
            <a:fld id="{729F98CF-A94C-44D0-AB0B-BB1D034FBD70}" type="slidenum">
              <a:rPr lang="en-US"/>
              <a:pPr>
                <a:defRPr/>
              </a:pPr>
              <a:t>‹#›</a:t>
            </a:fld>
            <a:endParaRPr lang="en-US" dirty="0"/>
          </a:p>
        </p:txBody>
      </p:sp>
    </p:spTree>
    <p:extLst>
      <p:ext uri="{BB962C8B-B14F-4D97-AF65-F5344CB8AC3E}">
        <p14:creationId xmlns:p14="http://schemas.microsoft.com/office/powerpoint/2010/main" val="392256028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63F717C-D8C1-4527-85F6-40CBBBD656AF}" type="slidenum">
              <a:rPr lang="en-US"/>
              <a:pPr fontAlgn="base">
                <a:spcBef>
                  <a:spcPct val="0"/>
                </a:spcBef>
                <a:spcAft>
                  <a:spcPct val="0"/>
                </a:spcAft>
              </a:pPr>
              <a:t>1</a:t>
            </a:fld>
            <a:endParaRPr lang="en-US" dirty="0"/>
          </a:p>
        </p:txBody>
      </p:sp>
    </p:spTree>
    <p:extLst>
      <p:ext uri="{BB962C8B-B14F-4D97-AF65-F5344CB8AC3E}">
        <p14:creationId xmlns:p14="http://schemas.microsoft.com/office/powerpoint/2010/main" val="42641408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10</a:t>
            </a:fld>
            <a:endParaRPr lang="en-US" dirty="0"/>
          </a:p>
        </p:txBody>
      </p:sp>
    </p:spTree>
    <p:extLst>
      <p:ext uri="{BB962C8B-B14F-4D97-AF65-F5344CB8AC3E}">
        <p14:creationId xmlns:p14="http://schemas.microsoft.com/office/powerpoint/2010/main" val="39306335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11</a:t>
            </a:fld>
            <a:endParaRPr lang="en-US" dirty="0"/>
          </a:p>
        </p:txBody>
      </p:sp>
    </p:spTree>
    <p:extLst>
      <p:ext uri="{BB962C8B-B14F-4D97-AF65-F5344CB8AC3E}">
        <p14:creationId xmlns:p14="http://schemas.microsoft.com/office/powerpoint/2010/main" val="26688982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12</a:t>
            </a:fld>
            <a:endParaRPr lang="en-US" dirty="0"/>
          </a:p>
        </p:txBody>
      </p:sp>
    </p:spTree>
    <p:extLst>
      <p:ext uri="{BB962C8B-B14F-4D97-AF65-F5344CB8AC3E}">
        <p14:creationId xmlns:p14="http://schemas.microsoft.com/office/powerpoint/2010/main" val="15846583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13</a:t>
            </a:fld>
            <a:endParaRPr lang="en-US" dirty="0"/>
          </a:p>
        </p:txBody>
      </p:sp>
    </p:spTree>
    <p:extLst>
      <p:ext uri="{BB962C8B-B14F-4D97-AF65-F5344CB8AC3E}">
        <p14:creationId xmlns:p14="http://schemas.microsoft.com/office/powerpoint/2010/main" val="34237188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14</a:t>
            </a:fld>
            <a:endParaRPr lang="en-US" dirty="0"/>
          </a:p>
        </p:txBody>
      </p:sp>
    </p:spTree>
    <p:extLst>
      <p:ext uri="{BB962C8B-B14F-4D97-AF65-F5344CB8AC3E}">
        <p14:creationId xmlns:p14="http://schemas.microsoft.com/office/powerpoint/2010/main" val="14245548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15</a:t>
            </a:fld>
            <a:endParaRPr lang="en-US" dirty="0"/>
          </a:p>
        </p:txBody>
      </p:sp>
    </p:spTree>
    <p:extLst>
      <p:ext uri="{BB962C8B-B14F-4D97-AF65-F5344CB8AC3E}">
        <p14:creationId xmlns:p14="http://schemas.microsoft.com/office/powerpoint/2010/main" val="1603135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16</a:t>
            </a:fld>
            <a:endParaRPr lang="en-US" dirty="0"/>
          </a:p>
        </p:txBody>
      </p:sp>
    </p:spTree>
    <p:extLst>
      <p:ext uri="{BB962C8B-B14F-4D97-AF65-F5344CB8AC3E}">
        <p14:creationId xmlns:p14="http://schemas.microsoft.com/office/powerpoint/2010/main" val="865586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17</a:t>
            </a:fld>
            <a:endParaRPr lang="en-US" dirty="0"/>
          </a:p>
        </p:txBody>
      </p:sp>
    </p:spTree>
    <p:extLst>
      <p:ext uri="{BB962C8B-B14F-4D97-AF65-F5344CB8AC3E}">
        <p14:creationId xmlns:p14="http://schemas.microsoft.com/office/powerpoint/2010/main" val="41820332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18</a:t>
            </a:fld>
            <a:endParaRPr lang="en-US" dirty="0"/>
          </a:p>
        </p:txBody>
      </p:sp>
    </p:spTree>
    <p:extLst>
      <p:ext uri="{BB962C8B-B14F-4D97-AF65-F5344CB8AC3E}">
        <p14:creationId xmlns:p14="http://schemas.microsoft.com/office/powerpoint/2010/main" val="16546599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19</a:t>
            </a:fld>
            <a:endParaRPr lang="en-US" dirty="0"/>
          </a:p>
        </p:txBody>
      </p:sp>
    </p:spTree>
    <p:extLst>
      <p:ext uri="{BB962C8B-B14F-4D97-AF65-F5344CB8AC3E}">
        <p14:creationId xmlns:p14="http://schemas.microsoft.com/office/powerpoint/2010/main" val="216795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2</a:t>
            </a:fld>
            <a:endParaRPr lang="en-US" dirty="0"/>
          </a:p>
        </p:txBody>
      </p:sp>
    </p:spTree>
    <p:extLst>
      <p:ext uri="{BB962C8B-B14F-4D97-AF65-F5344CB8AC3E}">
        <p14:creationId xmlns:p14="http://schemas.microsoft.com/office/powerpoint/2010/main" val="10080546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20</a:t>
            </a:fld>
            <a:endParaRPr lang="en-US" dirty="0"/>
          </a:p>
        </p:txBody>
      </p:sp>
    </p:spTree>
    <p:extLst>
      <p:ext uri="{BB962C8B-B14F-4D97-AF65-F5344CB8AC3E}">
        <p14:creationId xmlns:p14="http://schemas.microsoft.com/office/powerpoint/2010/main" val="23335067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21</a:t>
            </a:fld>
            <a:endParaRPr lang="en-US" dirty="0"/>
          </a:p>
        </p:txBody>
      </p:sp>
    </p:spTree>
    <p:extLst>
      <p:ext uri="{BB962C8B-B14F-4D97-AF65-F5344CB8AC3E}">
        <p14:creationId xmlns:p14="http://schemas.microsoft.com/office/powerpoint/2010/main" val="2010634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22</a:t>
            </a:fld>
            <a:endParaRPr lang="en-US" dirty="0"/>
          </a:p>
        </p:txBody>
      </p:sp>
    </p:spTree>
    <p:extLst>
      <p:ext uri="{BB962C8B-B14F-4D97-AF65-F5344CB8AC3E}">
        <p14:creationId xmlns:p14="http://schemas.microsoft.com/office/powerpoint/2010/main" val="14831238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23</a:t>
            </a:fld>
            <a:endParaRPr lang="en-US" dirty="0"/>
          </a:p>
        </p:txBody>
      </p:sp>
    </p:spTree>
    <p:extLst>
      <p:ext uri="{BB962C8B-B14F-4D97-AF65-F5344CB8AC3E}">
        <p14:creationId xmlns:p14="http://schemas.microsoft.com/office/powerpoint/2010/main" val="16915649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24</a:t>
            </a:fld>
            <a:endParaRPr lang="en-US" dirty="0"/>
          </a:p>
        </p:txBody>
      </p:sp>
    </p:spTree>
    <p:extLst>
      <p:ext uri="{BB962C8B-B14F-4D97-AF65-F5344CB8AC3E}">
        <p14:creationId xmlns:p14="http://schemas.microsoft.com/office/powerpoint/2010/main" val="42862672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25</a:t>
            </a:fld>
            <a:endParaRPr lang="en-US" dirty="0"/>
          </a:p>
        </p:txBody>
      </p:sp>
    </p:spTree>
    <p:extLst>
      <p:ext uri="{BB962C8B-B14F-4D97-AF65-F5344CB8AC3E}">
        <p14:creationId xmlns:p14="http://schemas.microsoft.com/office/powerpoint/2010/main" val="27481630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26</a:t>
            </a:fld>
            <a:endParaRPr lang="en-US" dirty="0"/>
          </a:p>
        </p:txBody>
      </p:sp>
    </p:spTree>
    <p:extLst>
      <p:ext uri="{BB962C8B-B14F-4D97-AF65-F5344CB8AC3E}">
        <p14:creationId xmlns:p14="http://schemas.microsoft.com/office/powerpoint/2010/main" val="9091889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27</a:t>
            </a:fld>
            <a:endParaRPr lang="en-US" dirty="0"/>
          </a:p>
        </p:txBody>
      </p:sp>
    </p:spTree>
    <p:extLst>
      <p:ext uri="{BB962C8B-B14F-4D97-AF65-F5344CB8AC3E}">
        <p14:creationId xmlns:p14="http://schemas.microsoft.com/office/powerpoint/2010/main" val="25324388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28</a:t>
            </a:fld>
            <a:endParaRPr lang="en-US" dirty="0"/>
          </a:p>
        </p:txBody>
      </p:sp>
    </p:spTree>
    <p:extLst>
      <p:ext uri="{BB962C8B-B14F-4D97-AF65-F5344CB8AC3E}">
        <p14:creationId xmlns:p14="http://schemas.microsoft.com/office/powerpoint/2010/main" val="2786851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29</a:t>
            </a:fld>
            <a:endParaRPr lang="en-US" dirty="0"/>
          </a:p>
        </p:txBody>
      </p:sp>
    </p:spTree>
    <p:extLst>
      <p:ext uri="{BB962C8B-B14F-4D97-AF65-F5344CB8AC3E}">
        <p14:creationId xmlns:p14="http://schemas.microsoft.com/office/powerpoint/2010/main" val="7319109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3</a:t>
            </a:fld>
            <a:endParaRPr lang="en-US" dirty="0"/>
          </a:p>
        </p:txBody>
      </p:sp>
    </p:spTree>
    <p:extLst>
      <p:ext uri="{BB962C8B-B14F-4D97-AF65-F5344CB8AC3E}">
        <p14:creationId xmlns:p14="http://schemas.microsoft.com/office/powerpoint/2010/main" val="21344958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30</a:t>
            </a:fld>
            <a:endParaRPr lang="en-US" dirty="0"/>
          </a:p>
        </p:txBody>
      </p:sp>
    </p:spTree>
    <p:extLst>
      <p:ext uri="{BB962C8B-B14F-4D97-AF65-F5344CB8AC3E}">
        <p14:creationId xmlns:p14="http://schemas.microsoft.com/office/powerpoint/2010/main" val="89108844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31</a:t>
            </a:fld>
            <a:endParaRPr lang="en-US" dirty="0"/>
          </a:p>
        </p:txBody>
      </p:sp>
    </p:spTree>
    <p:extLst>
      <p:ext uri="{BB962C8B-B14F-4D97-AF65-F5344CB8AC3E}">
        <p14:creationId xmlns:p14="http://schemas.microsoft.com/office/powerpoint/2010/main" val="7621996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32</a:t>
            </a:fld>
            <a:endParaRPr lang="en-US" dirty="0"/>
          </a:p>
        </p:txBody>
      </p:sp>
    </p:spTree>
    <p:extLst>
      <p:ext uri="{BB962C8B-B14F-4D97-AF65-F5344CB8AC3E}">
        <p14:creationId xmlns:p14="http://schemas.microsoft.com/office/powerpoint/2010/main" val="136331096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33</a:t>
            </a:fld>
            <a:endParaRPr lang="en-US" dirty="0"/>
          </a:p>
        </p:txBody>
      </p:sp>
    </p:spTree>
    <p:extLst>
      <p:ext uri="{BB962C8B-B14F-4D97-AF65-F5344CB8AC3E}">
        <p14:creationId xmlns:p14="http://schemas.microsoft.com/office/powerpoint/2010/main" val="973293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4</a:t>
            </a:fld>
            <a:endParaRPr lang="en-US" dirty="0"/>
          </a:p>
        </p:txBody>
      </p:sp>
    </p:spTree>
    <p:extLst>
      <p:ext uri="{BB962C8B-B14F-4D97-AF65-F5344CB8AC3E}">
        <p14:creationId xmlns:p14="http://schemas.microsoft.com/office/powerpoint/2010/main" val="3793342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5</a:t>
            </a:fld>
            <a:endParaRPr lang="en-US" dirty="0"/>
          </a:p>
        </p:txBody>
      </p:sp>
    </p:spTree>
    <p:extLst>
      <p:ext uri="{BB962C8B-B14F-4D97-AF65-F5344CB8AC3E}">
        <p14:creationId xmlns:p14="http://schemas.microsoft.com/office/powerpoint/2010/main" val="23230775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6</a:t>
            </a:fld>
            <a:endParaRPr lang="en-US" dirty="0"/>
          </a:p>
        </p:txBody>
      </p:sp>
    </p:spTree>
    <p:extLst>
      <p:ext uri="{BB962C8B-B14F-4D97-AF65-F5344CB8AC3E}">
        <p14:creationId xmlns:p14="http://schemas.microsoft.com/office/powerpoint/2010/main" val="19912422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7</a:t>
            </a:fld>
            <a:endParaRPr lang="en-US" dirty="0"/>
          </a:p>
        </p:txBody>
      </p:sp>
    </p:spTree>
    <p:extLst>
      <p:ext uri="{BB962C8B-B14F-4D97-AF65-F5344CB8AC3E}">
        <p14:creationId xmlns:p14="http://schemas.microsoft.com/office/powerpoint/2010/main" val="40264695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8</a:t>
            </a:fld>
            <a:endParaRPr lang="en-US" dirty="0"/>
          </a:p>
        </p:txBody>
      </p:sp>
    </p:spTree>
    <p:extLst>
      <p:ext uri="{BB962C8B-B14F-4D97-AF65-F5344CB8AC3E}">
        <p14:creationId xmlns:p14="http://schemas.microsoft.com/office/powerpoint/2010/main" val="1491018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9F98CF-A94C-44D0-AB0B-BB1D034FBD70}" type="slidenum">
              <a:rPr lang="en-US" smtClean="0"/>
              <a:pPr>
                <a:defRPr/>
              </a:pPr>
              <a:t>9</a:t>
            </a:fld>
            <a:endParaRPr lang="en-US" dirty="0"/>
          </a:p>
        </p:txBody>
      </p:sp>
    </p:spTree>
    <p:extLst>
      <p:ext uri="{BB962C8B-B14F-4D97-AF65-F5344CB8AC3E}">
        <p14:creationId xmlns:p14="http://schemas.microsoft.com/office/powerpoint/2010/main" val="667577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latin typeface="Franklin Gothic Demi"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smtClean="0">
                <a:solidFill>
                  <a:schemeClr val="bg1"/>
                </a:solidFill>
              </a:defRPr>
            </a:lvl1pPr>
          </a:lstStyle>
          <a:p>
            <a:pPr>
              <a:defRPr/>
            </a:pPr>
            <a:endParaRPr lang="en-US" dirty="0"/>
          </a:p>
        </p:txBody>
      </p:sp>
      <p:sp>
        <p:nvSpPr>
          <p:cNvPr id="5" name="Footer Placeholder 4"/>
          <p:cNvSpPr>
            <a:spLocks noGrp="1"/>
          </p:cNvSpPr>
          <p:nvPr>
            <p:ph type="ftr" sz="quarter" idx="11"/>
          </p:nvPr>
        </p:nvSpPr>
        <p:spPr/>
        <p:txBody>
          <a:bodyPr/>
          <a:lstStyle>
            <a:lvl1pPr algn="ctr">
              <a:defRPr sz="1200" dirty="0" smtClean="0">
                <a:solidFill>
                  <a:schemeClr val="bg1"/>
                </a:solidFill>
              </a:defRPr>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Date Placeholder 3"/>
          <p:cNvSpPr>
            <a:spLocks noGrp="1"/>
          </p:cNvSpPr>
          <p:nvPr>
            <p:ph type="dt" sz="half" idx="12"/>
          </p:nvPr>
        </p:nvSpPr>
        <p:spPr/>
        <p:txBody>
          <a:bodyPr/>
          <a:lstStyle>
            <a:lvl1pPr>
              <a:defRPr/>
            </a:lvl1pPr>
          </a:lstStyle>
          <a:p>
            <a:pPr>
              <a:defRPr/>
            </a:pPr>
            <a:fld id="{CAE504D5-FA4F-4C3B-AA39-EF0BD373BC7D}" type="datetime1">
              <a:rPr lang="en-US" smtClean="0"/>
              <a:pPr>
                <a:defRPr/>
              </a:pPr>
              <a:t>6/12/2015</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Date Placeholder 3"/>
          <p:cNvSpPr>
            <a:spLocks noGrp="1"/>
          </p:cNvSpPr>
          <p:nvPr>
            <p:ph type="dt" sz="half" idx="12"/>
          </p:nvPr>
        </p:nvSpPr>
        <p:spPr/>
        <p:txBody>
          <a:bodyPr/>
          <a:lstStyle>
            <a:lvl1pPr>
              <a:defRPr/>
            </a:lvl1pPr>
          </a:lstStyle>
          <a:p>
            <a:pPr>
              <a:defRPr/>
            </a:pPr>
            <a:fld id="{F2FF7794-9051-4982-9386-36ACA51B4741}" type="datetime1">
              <a:rPr lang="en-US" smtClean="0"/>
              <a:pPr>
                <a:defRPr/>
              </a:pPr>
              <a:t>6/12/2015</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5" name="TextBox 4"/>
          <p:cNvSpPr txBox="1"/>
          <p:nvPr userDrawn="1"/>
        </p:nvSpPr>
        <p:spPr>
          <a:xfrm>
            <a:off x="8581324" y="2133600"/>
            <a:ext cx="369332" cy="3124200"/>
          </a:xfrm>
          <a:prstGeom prst="rect">
            <a:avLst/>
          </a:prstGeom>
          <a:noFill/>
        </p:spPr>
        <p:txBody>
          <a:bodyPr vert="vert270" wrap="square">
            <a:spAutoFit/>
          </a:bodyPr>
          <a:lstStyle/>
          <a:p>
            <a:pPr fontAlgn="auto">
              <a:spcBef>
                <a:spcPts val="0"/>
              </a:spcBef>
              <a:spcAft>
                <a:spcPts val="0"/>
              </a:spcAft>
              <a:defRPr/>
            </a:pPr>
            <a:r>
              <a:rPr lang="en-US" sz="1200" b="1" kern="1200" dirty="0" smtClean="0">
                <a:solidFill>
                  <a:schemeClr val="bg1"/>
                </a:solidFill>
                <a:latin typeface="Calibri" pitchFamily="34" charset="0"/>
                <a:ea typeface="+mn-ea"/>
                <a:cs typeface="Arial" charset="0"/>
              </a:rPr>
              <a:t>Arkansas Bureau of Legislative Research </a:t>
            </a:r>
            <a:endParaRPr lang="en-US" sz="1200" b="1" kern="1200" dirty="0">
              <a:solidFill>
                <a:schemeClr val="bg1"/>
              </a:solidFill>
              <a:latin typeface="Calibri" pitchFamily="34" charset="0"/>
              <a:ea typeface="+mn-ea"/>
              <a:cs typeface="Arial" charset="0"/>
            </a:endParaRPr>
          </a:p>
        </p:txBody>
      </p:sp>
      <p:sp>
        <p:nvSpPr>
          <p:cNvPr id="6" name="TextBox 5"/>
          <p:cNvSpPr txBox="1"/>
          <p:nvPr userDrawn="1"/>
        </p:nvSpPr>
        <p:spPr>
          <a:xfrm>
            <a:off x="8610600" y="457200"/>
            <a:ext cx="369332" cy="1676400"/>
          </a:xfrm>
          <a:prstGeom prst="rect">
            <a:avLst/>
          </a:prstGeom>
          <a:noFill/>
        </p:spPr>
        <p:txBody>
          <a:bodyPr vert="vert270" wrap="square">
            <a:spAutoFit/>
          </a:bodyPr>
          <a:lstStyle/>
          <a:p>
            <a:pPr>
              <a:defRPr/>
            </a:pPr>
            <a:r>
              <a:rPr lang="en-US" sz="1200" b="1" dirty="0" smtClean="0">
                <a:solidFill>
                  <a:schemeClr val="bg1"/>
                </a:solidFill>
              </a:rPr>
              <a:t>June 2015</a:t>
            </a:r>
            <a:endParaRPr lang="en-US" sz="1200" b="1" dirty="0">
              <a:solidFill>
                <a:schemeClr val="bg1"/>
              </a:solidFill>
            </a:endParaRPr>
          </a:p>
        </p:txBody>
      </p:sp>
      <p:sp>
        <p:nvSpPr>
          <p:cNvPr id="2" name="Title 1"/>
          <p:cNvSpPr>
            <a:spLocks noGrp="1"/>
          </p:cNvSpPr>
          <p:nvPr>
            <p:ph type="title"/>
          </p:nvPr>
        </p:nvSpPr>
        <p:spPr>
          <a:xfrm>
            <a:off x="457200" y="274638"/>
            <a:ext cx="7620000" cy="1143000"/>
          </a:xfrm>
        </p:spPr>
        <p:txBody>
          <a:bodyPr/>
          <a:lstStyle>
            <a:lvl1pPr>
              <a:defRPr sz="3600">
                <a:latin typeface="Franklin Gothic Dem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524000"/>
            <a:ext cx="76200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Date Placeholder 3"/>
          <p:cNvSpPr>
            <a:spLocks noGrp="1"/>
          </p:cNvSpPr>
          <p:nvPr>
            <p:ph type="dt" sz="half" idx="12"/>
          </p:nvPr>
        </p:nvSpPr>
        <p:spPr/>
        <p:txBody>
          <a:bodyPr/>
          <a:lstStyle>
            <a:lvl1pPr>
              <a:defRPr/>
            </a:lvl1pPr>
          </a:lstStyle>
          <a:p>
            <a:pPr>
              <a:defRPr/>
            </a:pPr>
            <a:fld id="{E340B278-3AC9-4FD9-BBB1-811C967E59DB}" type="datetime1">
              <a:rPr lang="en-US" smtClean="0"/>
              <a:pPr>
                <a:defRPr/>
              </a:pPr>
              <a:t>6/12/2015</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Date Placeholder 3"/>
          <p:cNvSpPr>
            <a:spLocks noGrp="1"/>
          </p:cNvSpPr>
          <p:nvPr>
            <p:ph type="dt" sz="half" idx="12"/>
          </p:nvPr>
        </p:nvSpPr>
        <p:spPr/>
        <p:txBody>
          <a:bodyPr/>
          <a:lstStyle>
            <a:lvl1pPr>
              <a:defRPr/>
            </a:lvl1pPr>
          </a:lstStyle>
          <a:p>
            <a:pPr>
              <a:defRPr/>
            </a:pPr>
            <a:fld id="{14C331C8-2215-42B7-B6CF-2E86C10210FF}" type="datetime1">
              <a:rPr lang="en-US" smtClean="0"/>
              <a:pPr>
                <a:defRPr/>
              </a:pPr>
              <a:t>6/12/2015</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Date Placeholder 3"/>
          <p:cNvSpPr>
            <a:spLocks noGrp="1"/>
          </p:cNvSpPr>
          <p:nvPr>
            <p:ph type="dt" sz="half" idx="12"/>
          </p:nvPr>
        </p:nvSpPr>
        <p:spPr/>
        <p:txBody>
          <a:bodyPr/>
          <a:lstStyle>
            <a:lvl1pPr>
              <a:defRPr/>
            </a:lvl1pPr>
          </a:lstStyle>
          <a:p>
            <a:pPr>
              <a:defRPr/>
            </a:pPr>
            <a:fld id="{B108B74F-C7CB-4C86-82E7-BD04F79BAC95}" type="datetime1">
              <a:rPr lang="en-US" smtClean="0"/>
              <a:pPr>
                <a:defRPr/>
              </a:pPr>
              <a:t>6/12/2015</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Date Placeholder 3"/>
          <p:cNvSpPr>
            <a:spLocks noGrp="1"/>
          </p:cNvSpPr>
          <p:nvPr>
            <p:ph type="dt" sz="half" idx="12"/>
          </p:nvPr>
        </p:nvSpPr>
        <p:spPr/>
        <p:txBody>
          <a:bodyPr/>
          <a:lstStyle>
            <a:lvl1pPr>
              <a:defRPr/>
            </a:lvl1pPr>
          </a:lstStyle>
          <a:p>
            <a:pPr>
              <a:defRPr/>
            </a:pPr>
            <a:fld id="{FB22B24C-808A-4D7C-846E-4500149D5224}" type="datetime1">
              <a:rPr lang="en-US" smtClean="0"/>
              <a:pPr>
                <a:defRPr/>
              </a:pPr>
              <a:t>6/12/2015</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Date Placeholder 3"/>
          <p:cNvSpPr>
            <a:spLocks noGrp="1"/>
          </p:cNvSpPr>
          <p:nvPr>
            <p:ph type="dt" sz="half" idx="12"/>
          </p:nvPr>
        </p:nvSpPr>
        <p:spPr/>
        <p:txBody>
          <a:bodyPr/>
          <a:lstStyle>
            <a:lvl1pPr>
              <a:defRPr/>
            </a:lvl1pPr>
          </a:lstStyle>
          <a:p>
            <a:pPr>
              <a:defRPr/>
            </a:pPr>
            <a:fld id="{C648AFCE-ACE3-462B-8001-9505E950CEB5}" type="datetime1">
              <a:rPr lang="en-US" smtClean="0"/>
              <a:pPr>
                <a:defRPr/>
              </a:pPr>
              <a:t>6/12/2015</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4"/>
          <p:cNvSpPr>
            <a:spLocks noGrp="1"/>
          </p:cNvSpPr>
          <p:nvPr>
            <p:ph type="ftr" sz="quarter" idx="15"/>
          </p:nvPr>
        </p:nvSpPr>
        <p:spPr/>
        <p:txBody>
          <a:bodyPr/>
          <a:lstStyle>
            <a:lvl1pPr>
              <a:defRPr/>
            </a:lvl1pPr>
          </a:lstStyle>
          <a:p>
            <a:pPr>
              <a:defRPr/>
            </a:pPr>
            <a:endParaRPr lang="en-US" dirty="0"/>
          </a:p>
        </p:txBody>
      </p:sp>
      <p:sp>
        <p:nvSpPr>
          <p:cNvPr id="7" name="Date Placeholder 3"/>
          <p:cNvSpPr>
            <a:spLocks noGrp="1"/>
          </p:cNvSpPr>
          <p:nvPr>
            <p:ph type="dt" sz="half" idx="16"/>
          </p:nvPr>
        </p:nvSpPr>
        <p:spPr/>
        <p:txBody>
          <a:bodyPr/>
          <a:lstStyle>
            <a:lvl1pPr>
              <a:defRPr/>
            </a:lvl1pPr>
          </a:lstStyle>
          <a:p>
            <a:pPr>
              <a:defRPr/>
            </a:pPr>
            <a:fld id="{47B0D35F-6ACC-4ED1-B18C-B1D37D4C274C}" type="datetime1">
              <a:rPr lang="en-US" smtClean="0"/>
              <a:pPr>
                <a:defRPr/>
              </a:pPr>
              <a:t>6/12/2015</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Date Placeholder 3"/>
          <p:cNvSpPr>
            <a:spLocks noGrp="1"/>
          </p:cNvSpPr>
          <p:nvPr>
            <p:ph type="dt" sz="half" idx="12"/>
          </p:nvPr>
        </p:nvSpPr>
        <p:spPr/>
        <p:txBody>
          <a:bodyPr/>
          <a:lstStyle>
            <a:lvl1pPr>
              <a:defRPr/>
            </a:lvl1pPr>
          </a:lstStyle>
          <a:p>
            <a:pPr>
              <a:defRPr/>
            </a:pPr>
            <a:fld id="{15D2D1FE-87F4-4287-A623-70330A03BB7F}" type="datetime1">
              <a:rPr lang="en-US" smtClean="0"/>
              <a:pPr>
                <a:defRPr/>
              </a:pPr>
              <a:t>6/12/2015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2" name="Rectangle 11"/>
          <p:cNvSpPr/>
          <p:nvPr/>
        </p:nvSpPr>
        <p:spPr>
          <a:xfrm>
            <a:off x="0" y="4800600"/>
            <a:ext cx="8534400" cy="2057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8"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fld id="{086014B7-4008-48AB-9E4E-D8B67BF5C567}" type="slidenum">
              <a:rPr lang="en-US" smtClean="0"/>
              <a:pPr algn="ctr" fontAlgn="auto">
                <a:spcBef>
                  <a:spcPts val="0"/>
                </a:spcBef>
                <a:spcAft>
                  <a:spcPts val="0"/>
                </a:spcAft>
                <a:defRPr/>
              </a:pPr>
              <a:t>‹#›</a:t>
            </a:fld>
            <a:endParaRPr lang="en-US" dirty="0"/>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fontAlgn="auto">
              <a:spcBef>
                <a:spcPts val="0"/>
              </a:spcBef>
              <a:spcAft>
                <a:spcPts val="0"/>
              </a:spcAft>
              <a:defRPr sz="1200" dirty="0">
                <a:solidFill>
                  <a:schemeClr val="bg2"/>
                </a:solidFill>
                <a:latin typeface="+mn-lt"/>
                <a:cs typeface="+mn-cs"/>
              </a:defRPr>
            </a:lvl1pPr>
          </a:lstStyle>
          <a:p>
            <a:pPr>
              <a:defRPr/>
            </a:pPr>
            <a:endParaRPr lang="en-US" dirty="0"/>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bg2"/>
                </a:solidFill>
                <a:latin typeface="+mn-lt"/>
                <a:cs typeface="+mn-cs"/>
              </a:defRPr>
            </a:lvl1pPr>
          </a:lstStyle>
          <a:p>
            <a:pPr>
              <a:defRPr/>
            </a:pPr>
            <a:fld id="{F4E2C239-3AB1-46C8-9411-0C23F0E144C6}" type="datetime1">
              <a:rPr lang="en-US" smtClean="0"/>
              <a:pPr>
                <a:defRPr/>
              </a:pPr>
              <a:t>6/12/2015</a:t>
            </a:fld>
            <a:endParaRPr lang="en-US" dirty="0"/>
          </a:p>
        </p:txBody>
      </p:sp>
      <p:sp>
        <p:nvSpPr>
          <p:cNvPr id="1034" name="TextBox 8"/>
          <p:cNvSpPr txBox="1">
            <a:spLocks noChangeArrowheads="1"/>
          </p:cNvSpPr>
          <p:nvPr/>
        </p:nvSpPr>
        <p:spPr bwMode="auto">
          <a:xfrm>
            <a:off x="3429000" y="6477000"/>
            <a:ext cx="1658938" cy="246063"/>
          </a:xfrm>
          <a:prstGeom prst="rect">
            <a:avLst/>
          </a:prstGeom>
          <a:noFill/>
          <a:ln w="9525">
            <a:noFill/>
            <a:miter lim="800000"/>
            <a:headEnd/>
            <a:tailEnd/>
          </a:ln>
        </p:spPr>
        <p:txBody>
          <a:bodyPr wrap="none">
            <a:spAutoFit/>
          </a:bodyPr>
          <a:lstStyle/>
          <a:p>
            <a:r>
              <a:rPr lang="en-US" sz="1000" dirty="0"/>
              <a:t>Proprietary and Confidential</a:t>
            </a:r>
          </a:p>
        </p:txBody>
      </p:sp>
      <p:pic>
        <p:nvPicPr>
          <p:cNvPr id="1035" name="Picture 5" descr="Description: Stephen-Group-Logo.jpg"/>
          <p:cNvPicPr>
            <a:picLocks noChangeAspect="1" noChangeArrowheads="1"/>
          </p:cNvPicPr>
          <p:nvPr/>
        </p:nvPicPr>
        <p:blipFill>
          <a:blip r:embed="rId13" cstate="print"/>
          <a:srcRect/>
          <a:stretch>
            <a:fillRect/>
          </a:stretch>
        </p:blipFill>
        <p:spPr bwMode="auto">
          <a:xfrm>
            <a:off x="5781675" y="6429375"/>
            <a:ext cx="2676525" cy="4286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27" r:id="rId1"/>
    <p:sldLayoutId id="2147483828"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ftr="0" dt="0"/>
  <p:txStyles>
    <p:titleStyle>
      <a:lvl1pPr algn="l" rtl="0" fontAlgn="base">
        <a:spcBef>
          <a:spcPct val="0"/>
        </a:spcBef>
        <a:spcAft>
          <a:spcPct val="0"/>
        </a:spcAft>
        <a:defRPr sz="4600" kern="1200" spc="-100">
          <a:solidFill>
            <a:schemeClr val="tx2"/>
          </a:solidFill>
          <a:latin typeface="+mj-lt"/>
          <a:ea typeface="+mj-ea"/>
          <a:cs typeface="+mj-cs"/>
        </a:defRPr>
      </a:lvl1pPr>
      <a:lvl2pPr algn="l" rtl="0" fontAlgn="base">
        <a:spcBef>
          <a:spcPct val="0"/>
        </a:spcBef>
        <a:spcAft>
          <a:spcPct val="0"/>
        </a:spcAft>
        <a:defRPr sz="4600">
          <a:solidFill>
            <a:schemeClr val="tx2"/>
          </a:solidFill>
          <a:latin typeface="Cambria" pitchFamily="18" charset="0"/>
        </a:defRPr>
      </a:lvl2pPr>
      <a:lvl3pPr algn="l" rtl="0" fontAlgn="base">
        <a:spcBef>
          <a:spcPct val="0"/>
        </a:spcBef>
        <a:spcAft>
          <a:spcPct val="0"/>
        </a:spcAft>
        <a:defRPr sz="4600">
          <a:solidFill>
            <a:schemeClr val="tx2"/>
          </a:solidFill>
          <a:latin typeface="Cambria" pitchFamily="18" charset="0"/>
        </a:defRPr>
      </a:lvl3pPr>
      <a:lvl4pPr algn="l" rtl="0" fontAlgn="base">
        <a:spcBef>
          <a:spcPct val="0"/>
        </a:spcBef>
        <a:spcAft>
          <a:spcPct val="0"/>
        </a:spcAft>
        <a:defRPr sz="4600">
          <a:solidFill>
            <a:schemeClr val="tx2"/>
          </a:solidFill>
          <a:latin typeface="Cambria" pitchFamily="18" charset="0"/>
        </a:defRPr>
      </a:lvl4pPr>
      <a:lvl5pPr algn="l" rtl="0" fontAlgn="base">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fontAlgn="base">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fontAlgn="base">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fontAlgn="base">
        <a:spcBef>
          <a:spcPct val="20000"/>
        </a:spcBef>
        <a:spcAft>
          <a:spcPct val="0"/>
        </a:spcAft>
        <a:buClr>
          <a:srgbClr val="92D050"/>
        </a:buClr>
        <a:buFont typeface="Arial" charset="0"/>
        <a:buChar char="•"/>
        <a:defRPr kern="1200">
          <a:solidFill>
            <a:schemeClr val="tx1"/>
          </a:solidFill>
          <a:latin typeface="+mn-lt"/>
          <a:ea typeface="+mn-ea"/>
          <a:cs typeface="+mn-cs"/>
        </a:defRPr>
      </a:lvl3pPr>
      <a:lvl4pPr marL="1279525" indent="-228600" algn="l" rtl="0" fontAlgn="base">
        <a:spcBef>
          <a:spcPct val="20000"/>
        </a:spcBef>
        <a:spcAft>
          <a:spcPct val="0"/>
        </a:spcAft>
        <a:buClr>
          <a:srgbClr val="00B0F0"/>
        </a:buClr>
        <a:buFont typeface="Arial" charset="0"/>
        <a:buChar char="•"/>
        <a:defRPr sz="1600" kern="1200">
          <a:solidFill>
            <a:schemeClr val="tx1"/>
          </a:solidFill>
          <a:latin typeface="+mn-lt"/>
          <a:ea typeface="+mn-ea"/>
          <a:cs typeface="+mn-cs"/>
        </a:defRPr>
      </a:lvl4pPr>
      <a:lvl5pPr marL="1554163" indent="-228600" algn="l" rtl="0" fontAlgn="base">
        <a:spcBef>
          <a:spcPct val="20000"/>
        </a:spcBef>
        <a:spcAft>
          <a:spcPct val="0"/>
        </a:spcAft>
        <a:buClr>
          <a:srgbClr val="002060"/>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1"/>
            <a:ext cx="7543800" cy="2209800"/>
          </a:xfrm>
        </p:spPr>
        <p:txBody>
          <a:bodyPr/>
          <a:lstStyle/>
          <a:p>
            <a:pPr fontAlgn="auto">
              <a:spcAft>
                <a:spcPts val="0"/>
              </a:spcAft>
              <a:defRPr/>
            </a:pPr>
            <a:r>
              <a:rPr lang="en-US" sz="3600" dirty="0" smtClean="0"/>
              <a:t>Arkansas Health </a:t>
            </a:r>
            <a:r>
              <a:rPr lang="en-US" sz="3600" dirty="0"/>
              <a:t>Care </a:t>
            </a:r>
            <a:r>
              <a:rPr lang="en-US" sz="3600" dirty="0" smtClean="0"/>
              <a:t>Reform </a:t>
            </a:r>
            <a:br>
              <a:rPr lang="en-US" sz="3600" dirty="0" smtClean="0"/>
            </a:br>
            <a:r>
              <a:rPr lang="en-US" sz="3600" dirty="0" smtClean="0"/>
              <a:t>Task Force</a:t>
            </a:r>
            <a:endParaRPr lang="en-US" sz="3600" dirty="0"/>
          </a:p>
        </p:txBody>
      </p:sp>
      <p:sp>
        <p:nvSpPr>
          <p:cNvPr id="3" name="Subtitle 2"/>
          <p:cNvSpPr>
            <a:spLocks noGrp="1"/>
          </p:cNvSpPr>
          <p:nvPr>
            <p:ph type="subTitle" idx="1"/>
          </p:nvPr>
        </p:nvSpPr>
        <p:spPr>
          <a:xfrm>
            <a:off x="685800" y="4572000"/>
            <a:ext cx="6461125" cy="1066800"/>
          </a:xfrm>
        </p:spPr>
        <p:txBody>
          <a:bodyPr rtlCol="0"/>
          <a:lstStyle/>
          <a:p>
            <a:pPr fontAlgn="auto">
              <a:spcAft>
                <a:spcPts val="0"/>
              </a:spcAft>
              <a:buFont typeface="Arial" pitchFamily="34" charset="0"/>
              <a:buNone/>
              <a:defRPr/>
            </a:pPr>
            <a:r>
              <a:rPr lang="en-US" smtClean="0"/>
              <a:t>TSG </a:t>
            </a:r>
            <a:r>
              <a:rPr lang="en-US" dirty="0" smtClean="0"/>
              <a:t>Update Report #1</a:t>
            </a:r>
          </a:p>
          <a:p>
            <a:pPr fontAlgn="auto">
              <a:spcAft>
                <a:spcPts val="0"/>
              </a:spcAft>
              <a:buFont typeface="Arial" pitchFamily="34" charset="0"/>
              <a:buNone/>
              <a:defRPr/>
            </a:pPr>
            <a:r>
              <a:rPr lang="en-US" dirty="0" smtClean="0"/>
              <a:t>June 2015, revised 6/11 12:30PM</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29834" y="19052"/>
            <a:ext cx="3609316" cy="1885949"/>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and State Share of Medicaid</a:t>
            </a:r>
            <a:br>
              <a:rPr lang="en-US" dirty="0" smtClean="0"/>
            </a:br>
            <a:r>
              <a:rPr lang="en-US" dirty="0" smtClean="0"/>
              <a:t>SFY 2014</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49576955"/>
              </p:ext>
            </p:extLst>
          </p:nvPr>
        </p:nvGraphicFramePr>
        <p:xfrm>
          <a:off x="439057" y="1828800"/>
          <a:ext cx="7620000" cy="1483360"/>
        </p:xfrm>
        <a:graphic>
          <a:graphicData uri="http://schemas.openxmlformats.org/drawingml/2006/table">
            <a:tbl>
              <a:tblPr firstRow="1" bandRow="1">
                <a:tableStyleId>{5C22544A-7EE6-4342-B048-85BDC9FD1C3A}</a:tableStyleId>
              </a:tblPr>
              <a:tblGrid>
                <a:gridCol w="2438400"/>
                <a:gridCol w="1981200"/>
                <a:gridCol w="1600200"/>
                <a:gridCol w="1600200"/>
              </a:tblGrid>
              <a:tr h="370840">
                <a:tc>
                  <a:txBody>
                    <a:bodyPr/>
                    <a:lstStyle/>
                    <a:p>
                      <a:pPr algn="l" fontAlgn="b"/>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b="1" i="0" u="none" strike="noStrike" dirty="0">
                          <a:solidFill>
                            <a:schemeClr val="bg1"/>
                          </a:solidFill>
                          <a:effectLst/>
                          <a:latin typeface="Calibri" panose="020F0502020204030204" pitchFamily="34" charset="0"/>
                        </a:rPr>
                        <a:t>Federal</a:t>
                      </a:r>
                    </a:p>
                  </a:txBody>
                  <a:tcPr marL="9525" marR="9525" marT="9525" marB="0" anchor="b"/>
                </a:tc>
                <a:tc>
                  <a:txBody>
                    <a:bodyPr/>
                    <a:lstStyle/>
                    <a:p>
                      <a:pPr algn="ctr" fontAlgn="b"/>
                      <a:r>
                        <a:rPr lang="en-US" sz="1800" b="1" i="0" u="none" strike="noStrike" dirty="0">
                          <a:solidFill>
                            <a:schemeClr val="bg1"/>
                          </a:solidFill>
                          <a:effectLst/>
                          <a:latin typeface="Calibri" panose="020F0502020204030204" pitchFamily="34" charset="0"/>
                        </a:rPr>
                        <a:t>State</a:t>
                      </a:r>
                    </a:p>
                  </a:txBody>
                  <a:tcPr marL="9525" marR="9525" marT="9525" marB="0" anchor="b"/>
                </a:tc>
                <a:tc>
                  <a:txBody>
                    <a:bodyPr/>
                    <a:lstStyle/>
                    <a:p>
                      <a:pPr algn="ctr" fontAlgn="b"/>
                      <a:r>
                        <a:rPr lang="en-US" sz="1800" b="1" i="0" u="none" strike="noStrike" dirty="0">
                          <a:solidFill>
                            <a:schemeClr val="bg1"/>
                          </a:solidFill>
                          <a:effectLst/>
                          <a:latin typeface="Calibri" panose="020F0502020204030204" pitchFamily="34" charset="0"/>
                        </a:rPr>
                        <a:t>Total</a:t>
                      </a:r>
                    </a:p>
                  </a:txBody>
                  <a:tcPr marL="9525" marR="9525" marT="9525" marB="0" anchor="b"/>
                </a:tc>
              </a:tr>
              <a:tr h="370840">
                <a:tc>
                  <a:txBody>
                    <a:bodyPr/>
                    <a:lstStyle/>
                    <a:p>
                      <a:pPr algn="l" fontAlgn="b"/>
                      <a:r>
                        <a:rPr lang="en-US" sz="1800" b="0" i="0" u="none" strike="noStrike">
                          <a:solidFill>
                            <a:srgbClr val="000000"/>
                          </a:solidFill>
                          <a:effectLst/>
                          <a:latin typeface="Calibri" panose="020F0502020204030204" pitchFamily="34" charset="0"/>
                        </a:rPr>
                        <a:t>Traditional Medicaid</a:t>
                      </a:r>
                    </a:p>
                  </a:txBody>
                  <a:tcPr marL="9525" marR="9525" marT="9525" marB="0" anchor="b"/>
                </a:tc>
                <a:tc>
                  <a:txBody>
                    <a:bodyPr/>
                    <a:lstStyle/>
                    <a:p>
                      <a:pPr algn="r" fontAlgn="b"/>
                      <a:r>
                        <a:rPr lang="en-US" sz="1800" b="0" i="0" u="none" strike="noStrike">
                          <a:solidFill>
                            <a:srgbClr val="000000"/>
                          </a:solidFill>
                          <a:effectLst/>
                          <a:latin typeface="Calibri" panose="020F0502020204030204" pitchFamily="34" charset="0"/>
                        </a:rPr>
                        <a:t>3,354,200,000</a:t>
                      </a:r>
                    </a:p>
                  </a:txBody>
                  <a:tcPr marL="9525" marR="9525" marT="9525" marB="0" anchor="b"/>
                </a:tc>
                <a:tc>
                  <a:txBody>
                    <a:bodyPr/>
                    <a:lstStyle/>
                    <a:p>
                      <a:pPr algn="r" fontAlgn="b"/>
                      <a:r>
                        <a:rPr lang="en-US" sz="1800" b="0" i="0" u="none" strike="noStrike">
                          <a:solidFill>
                            <a:srgbClr val="000000"/>
                          </a:solidFill>
                          <a:effectLst/>
                          <a:latin typeface="Calibri" panose="020F0502020204030204" pitchFamily="34" charset="0"/>
                        </a:rPr>
                        <a:t>1,389,000,000</a:t>
                      </a:r>
                    </a:p>
                  </a:txBody>
                  <a:tcPr marL="9525" marR="9525" marT="9525" marB="0" anchor="b"/>
                </a:tc>
                <a:tc>
                  <a:txBody>
                    <a:bodyPr/>
                    <a:lstStyle/>
                    <a:p>
                      <a:pPr algn="r" fontAlgn="b"/>
                      <a:r>
                        <a:rPr lang="en-US" sz="1800" b="0" i="0" u="none" strike="noStrike">
                          <a:solidFill>
                            <a:srgbClr val="000000"/>
                          </a:solidFill>
                          <a:effectLst/>
                          <a:latin typeface="Calibri" panose="020F0502020204030204" pitchFamily="34" charset="0"/>
                        </a:rPr>
                        <a:t>4,743,200,000</a:t>
                      </a:r>
                    </a:p>
                  </a:txBody>
                  <a:tcPr marL="9525" marR="9525" marT="9525" marB="0" anchor="b"/>
                </a:tc>
              </a:tr>
              <a:tr h="370840">
                <a:tc>
                  <a:txBody>
                    <a:bodyPr/>
                    <a:lstStyle/>
                    <a:p>
                      <a:pPr algn="l" fontAlgn="b"/>
                      <a:r>
                        <a:rPr lang="en-US" sz="1800" b="0" i="0" u="none" strike="noStrike">
                          <a:solidFill>
                            <a:srgbClr val="000000"/>
                          </a:solidFill>
                          <a:effectLst/>
                          <a:latin typeface="Calibri" panose="020F0502020204030204" pitchFamily="34" charset="0"/>
                        </a:rPr>
                        <a:t>Private Option</a:t>
                      </a:r>
                    </a:p>
                  </a:txBody>
                  <a:tcPr marL="9525" marR="9525" marT="9525" marB="0" anchor="b"/>
                </a:tc>
                <a:tc>
                  <a:txBody>
                    <a:bodyPr/>
                    <a:lstStyle/>
                    <a:p>
                      <a:pPr algn="r" fontAlgn="b"/>
                      <a:r>
                        <a:rPr lang="en-US" sz="1800" b="0" i="0" u="none" strike="noStrike">
                          <a:solidFill>
                            <a:srgbClr val="000000"/>
                          </a:solidFill>
                          <a:effectLst/>
                          <a:latin typeface="Calibri" panose="020F0502020204030204" pitchFamily="34" charset="0"/>
                        </a:rPr>
                        <a:t>371,700,000</a:t>
                      </a:r>
                    </a:p>
                  </a:txBody>
                  <a:tcPr marL="9525" marR="9525" marT="9525" marB="0" anchor="b"/>
                </a:tc>
                <a:tc>
                  <a:txBody>
                    <a:bodyPr/>
                    <a:lstStyle/>
                    <a:p>
                      <a:pPr algn="r" fontAlgn="b"/>
                      <a:r>
                        <a:rPr lang="en-US" sz="1800" b="0" i="0" u="none" strike="noStrike">
                          <a:solidFill>
                            <a:srgbClr val="000000"/>
                          </a:solidFill>
                          <a:effectLst/>
                          <a:latin typeface="Calibri" panose="020F0502020204030204" pitchFamily="34" charset="0"/>
                        </a:rPr>
                        <a:t>2,400,000</a:t>
                      </a:r>
                    </a:p>
                  </a:txBody>
                  <a:tcPr marL="9525" marR="9525" marT="9525" marB="0" anchor="b"/>
                </a:tc>
                <a:tc>
                  <a:txBody>
                    <a:bodyPr/>
                    <a:lstStyle/>
                    <a:p>
                      <a:pPr algn="r" fontAlgn="b"/>
                      <a:r>
                        <a:rPr lang="en-US" sz="1800" b="0" i="0" u="none" strike="noStrike">
                          <a:solidFill>
                            <a:srgbClr val="000000"/>
                          </a:solidFill>
                          <a:effectLst/>
                          <a:latin typeface="Calibri" panose="020F0502020204030204" pitchFamily="34" charset="0"/>
                        </a:rPr>
                        <a:t>374,100,000</a:t>
                      </a:r>
                    </a:p>
                  </a:txBody>
                  <a:tcPr marL="9525" marR="9525" marT="9525" marB="0" anchor="b"/>
                </a:tc>
              </a:tr>
              <a:tr h="370840">
                <a:tc>
                  <a:txBody>
                    <a:bodyPr/>
                    <a:lstStyle/>
                    <a:p>
                      <a:pPr algn="l" fontAlgn="b"/>
                      <a:r>
                        <a:rPr lang="en-US" sz="1800" b="0" i="0" u="none" strike="noStrike" dirty="0">
                          <a:solidFill>
                            <a:srgbClr val="000000"/>
                          </a:solidFill>
                          <a:effectLst/>
                          <a:latin typeface="Calibri" panose="020F0502020204030204" pitchFamily="34" charset="0"/>
                        </a:rPr>
                        <a:t>Total</a:t>
                      </a:r>
                    </a:p>
                  </a:txBody>
                  <a:tcPr marL="9525" marR="9525" marT="9525" marB="0" anchor="b"/>
                </a:tc>
                <a:tc>
                  <a:txBody>
                    <a:bodyPr/>
                    <a:lstStyle/>
                    <a:p>
                      <a:pPr algn="r" fontAlgn="b"/>
                      <a:r>
                        <a:rPr lang="en-US" sz="1800" b="0" i="0" u="none" strike="noStrike">
                          <a:solidFill>
                            <a:srgbClr val="000000"/>
                          </a:solidFill>
                          <a:effectLst/>
                          <a:latin typeface="Calibri" panose="020F0502020204030204" pitchFamily="34" charset="0"/>
                        </a:rPr>
                        <a:t>3,725,900,000</a:t>
                      </a:r>
                    </a:p>
                  </a:txBody>
                  <a:tcPr marL="9525" marR="9525" marT="9525" marB="0" anchor="b"/>
                </a:tc>
                <a:tc>
                  <a:txBody>
                    <a:bodyPr/>
                    <a:lstStyle/>
                    <a:p>
                      <a:pPr algn="r" fontAlgn="b"/>
                      <a:r>
                        <a:rPr lang="en-US" sz="1800" b="0" i="0" u="none" strike="noStrike">
                          <a:solidFill>
                            <a:srgbClr val="000000"/>
                          </a:solidFill>
                          <a:effectLst/>
                          <a:latin typeface="Calibri" panose="020F0502020204030204" pitchFamily="34" charset="0"/>
                        </a:rPr>
                        <a:t>1,391,400,000</a:t>
                      </a:r>
                    </a:p>
                  </a:txBody>
                  <a:tcPr marL="9525" marR="9525" marT="9525" marB="0" anchor="b"/>
                </a:tc>
                <a:tc>
                  <a:txBody>
                    <a:bodyPr/>
                    <a:lstStyle/>
                    <a:p>
                      <a:pPr algn="r" fontAlgn="b"/>
                      <a:r>
                        <a:rPr lang="en-US" sz="1800" b="0" i="0" u="none" strike="noStrike" dirty="0">
                          <a:solidFill>
                            <a:srgbClr val="000000"/>
                          </a:solidFill>
                          <a:effectLst/>
                          <a:latin typeface="Calibri" panose="020F0502020204030204" pitchFamily="34" charset="0"/>
                        </a:rPr>
                        <a:t>5,117,300,000</a:t>
                      </a:r>
                    </a:p>
                  </a:txBody>
                  <a:tcPr marL="9525" marR="9525" marT="9525" marB="0" anchor="b"/>
                </a:tc>
              </a:tr>
            </a:tbl>
          </a:graphicData>
        </a:graphic>
      </p:graphicFrame>
      <p:sp>
        <p:nvSpPr>
          <p:cNvPr id="5" name="TextBox 4"/>
          <p:cNvSpPr txBox="1"/>
          <p:nvPr/>
        </p:nvSpPr>
        <p:spPr>
          <a:xfrm>
            <a:off x="685800" y="4572000"/>
            <a:ext cx="6477000" cy="1200329"/>
          </a:xfrm>
          <a:prstGeom prst="rect">
            <a:avLst/>
          </a:prstGeom>
          <a:noFill/>
        </p:spPr>
        <p:txBody>
          <a:bodyPr wrap="square" rtlCol="0">
            <a:spAutoFit/>
          </a:bodyPr>
          <a:lstStyle/>
          <a:p>
            <a:pPr marL="465138" indent="-465138"/>
            <a:r>
              <a:rPr lang="en-US" sz="1200" b="1" i="1" dirty="0" smtClean="0"/>
              <a:t>Calculation:</a:t>
            </a:r>
          </a:p>
          <a:p>
            <a:pPr marL="465138" indent="-465138"/>
            <a:r>
              <a:rPr lang="en-US" sz="1200" dirty="0" smtClean="0"/>
              <a:t>Includes $24 million of overhead in addition to $5.1 billion in claims</a:t>
            </a:r>
          </a:p>
          <a:p>
            <a:pPr marL="465138" indent="-465138"/>
            <a:r>
              <a:rPr lang="en-US" sz="1200" dirty="0" smtClean="0"/>
              <a:t>70% &amp; 30% of Traditional Medicaid claims</a:t>
            </a:r>
          </a:p>
          <a:p>
            <a:pPr marL="465138" indent="-465138"/>
            <a:r>
              <a:rPr lang="en-US" sz="1200" dirty="0" smtClean="0"/>
              <a:t> 50% &amp; 50% of Admin</a:t>
            </a:r>
          </a:p>
          <a:p>
            <a:pPr marL="465138" indent="-465138"/>
            <a:r>
              <a:rPr lang="en-US" sz="1200" dirty="0" smtClean="0"/>
              <a:t>Note: CHP is actually 80% &amp; 20%, but TSG has not yet identified the full CHP cost.  CHP is less than $100 million so the error is small</a:t>
            </a:r>
            <a:endParaRPr lang="en-US" sz="1200" dirty="0"/>
          </a:p>
        </p:txBody>
      </p:sp>
    </p:spTree>
    <p:extLst>
      <p:ext uri="{BB962C8B-B14F-4D97-AF65-F5344CB8AC3E}">
        <p14:creationId xmlns:p14="http://schemas.microsoft.com/office/powerpoint/2010/main" val="3203043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Details of Medicaid in SFY2014</a:t>
            </a:r>
            <a:endParaRPr lang="en-US" dirty="0"/>
          </a:p>
        </p:txBody>
      </p:sp>
      <p:pic>
        <p:nvPicPr>
          <p:cNvPr id="8" name="Picture 7"/>
          <p:cNvPicPr>
            <a:picLocks noChangeAspect="1"/>
          </p:cNvPicPr>
          <p:nvPr/>
        </p:nvPicPr>
        <p:blipFill>
          <a:blip r:embed="rId3"/>
          <a:stretch>
            <a:fillRect/>
          </a:stretch>
        </p:blipFill>
        <p:spPr>
          <a:xfrm>
            <a:off x="1524000" y="1600200"/>
            <a:ext cx="5881389" cy="4344469"/>
          </a:xfrm>
          <a:prstGeom prst="rect">
            <a:avLst/>
          </a:prstGeom>
        </p:spPr>
      </p:pic>
    </p:spTree>
    <p:extLst>
      <p:ext uri="{BB962C8B-B14F-4D97-AF65-F5344CB8AC3E}">
        <p14:creationId xmlns:p14="http://schemas.microsoft.com/office/powerpoint/2010/main" val="22553329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 of Long Term Care, page 1/2</a:t>
            </a:r>
            <a:endParaRPr lang="en-US" dirty="0"/>
          </a:p>
        </p:txBody>
      </p:sp>
      <p:pic>
        <p:nvPicPr>
          <p:cNvPr id="5" name="Picture 4"/>
          <p:cNvPicPr>
            <a:picLocks noChangeAspect="1"/>
          </p:cNvPicPr>
          <p:nvPr/>
        </p:nvPicPr>
        <p:blipFill>
          <a:blip r:embed="rId3"/>
          <a:stretch>
            <a:fillRect/>
          </a:stretch>
        </p:blipFill>
        <p:spPr>
          <a:xfrm>
            <a:off x="1447800" y="1447800"/>
            <a:ext cx="5983011" cy="3328219"/>
          </a:xfrm>
          <a:prstGeom prst="rect">
            <a:avLst/>
          </a:prstGeom>
        </p:spPr>
      </p:pic>
      <p:sp>
        <p:nvSpPr>
          <p:cNvPr id="6" name="TextBox 5"/>
          <p:cNvSpPr txBox="1"/>
          <p:nvPr/>
        </p:nvSpPr>
        <p:spPr>
          <a:xfrm>
            <a:off x="685800" y="5943600"/>
            <a:ext cx="2105961" cy="307777"/>
          </a:xfrm>
          <a:prstGeom prst="rect">
            <a:avLst/>
          </a:prstGeom>
          <a:noFill/>
        </p:spPr>
        <p:txBody>
          <a:bodyPr wrap="none" rtlCol="0">
            <a:spAutoFit/>
          </a:bodyPr>
          <a:lstStyle/>
          <a:p>
            <a:r>
              <a:rPr lang="en-US" sz="1400" dirty="0" smtClean="0"/>
              <a:t>* SFY 2015 through March</a:t>
            </a:r>
            <a:endParaRPr lang="en-US" sz="1400" dirty="0"/>
          </a:p>
        </p:txBody>
      </p:sp>
    </p:spTree>
    <p:extLst>
      <p:ext uri="{BB962C8B-B14F-4D97-AF65-F5344CB8AC3E}">
        <p14:creationId xmlns:p14="http://schemas.microsoft.com/office/powerpoint/2010/main" val="4211099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 of Long Term Care, page 2/2</a:t>
            </a:r>
            <a:endParaRPr lang="en-US" dirty="0"/>
          </a:p>
        </p:txBody>
      </p:sp>
      <p:pic>
        <p:nvPicPr>
          <p:cNvPr id="3" name="Picture 2"/>
          <p:cNvPicPr>
            <a:picLocks noChangeAspect="1"/>
          </p:cNvPicPr>
          <p:nvPr/>
        </p:nvPicPr>
        <p:blipFill>
          <a:blip r:embed="rId3"/>
          <a:stretch>
            <a:fillRect/>
          </a:stretch>
        </p:blipFill>
        <p:spPr>
          <a:xfrm>
            <a:off x="1905000" y="1219200"/>
            <a:ext cx="5125105" cy="5038191"/>
          </a:xfrm>
          <a:prstGeom prst="rect">
            <a:avLst/>
          </a:prstGeom>
        </p:spPr>
      </p:pic>
      <p:sp>
        <p:nvSpPr>
          <p:cNvPr id="6" name="TextBox 5"/>
          <p:cNvSpPr txBox="1"/>
          <p:nvPr/>
        </p:nvSpPr>
        <p:spPr>
          <a:xfrm>
            <a:off x="685800" y="6321623"/>
            <a:ext cx="2105961" cy="307777"/>
          </a:xfrm>
          <a:prstGeom prst="rect">
            <a:avLst/>
          </a:prstGeom>
          <a:noFill/>
        </p:spPr>
        <p:txBody>
          <a:bodyPr wrap="none" rtlCol="0">
            <a:spAutoFit/>
          </a:bodyPr>
          <a:lstStyle/>
          <a:p>
            <a:r>
              <a:rPr lang="en-US" sz="1400" dirty="0" smtClean="0"/>
              <a:t>* SFY 2015 through March</a:t>
            </a:r>
            <a:endParaRPr lang="en-US" sz="1400" dirty="0"/>
          </a:p>
        </p:txBody>
      </p:sp>
    </p:spTree>
    <p:extLst>
      <p:ext uri="{BB962C8B-B14F-4D97-AF65-F5344CB8AC3E}">
        <p14:creationId xmlns:p14="http://schemas.microsoft.com/office/powerpoint/2010/main" val="2601844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 of Hospital Services, page 1/3</a:t>
            </a:r>
            <a:endParaRPr lang="en-US" dirty="0"/>
          </a:p>
        </p:txBody>
      </p:sp>
      <p:pic>
        <p:nvPicPr>
          <p:cNvPr id="5" name="Picture 4"/>
          <p:cNvPicPr>
            <a:picLocks noChangeAspect="1"/>
          </p:cNvPicPr>
          <p:nvPr/>
        </p:nvPicPr>
        <p:blipFill>
          <a:blip r:embed="rId3"/>
          <a:stretch>
            <a:fillRect/>
          </a:stretch>
        </p:blipFill>
        <p:spPr>
          <a:xfrm>
            <a:off x="1676400" y="1600200"/>
            <a:ext cx="5678144" cy="4090407"/>
          </a:xfrm>
          <a:prstGeom prst="rect">
            <a:avLst/>
          </a:prstGeom>
        </p:spPr>
      </p:pic>
      <p:sp>
        <p:nvSpPr>
          <p:cNvPr id="6" name="TextBox 5"/>
          <p:cNvSpPr txBox="1"/>
          <p:nvPr/>
        </p:nvSpPr>
        <p:spPr>
          <a:xfrm>
            <a:off x="990600" y="5925979"/>
            <a:ext cx="2324675" cy="246221"/>
          </a:xfrm>
          <a:prstGeom prst="rect">
            <a:avLst/>
          </a:prstGeom>
          <a:noFill/>
        </p:spPr>
        <p:txBody>
          <a:bodyPr wrap="none" rtlCol="0">
            <a:spAutoFit/>
          </a:bodyPr>
          <a:lstStyle/>
          <a:p>
            <a:r>
              <a:rPr lang="en-US" sz="1000" dirty="0" smtClean="0"/>
              <a:t>SFY2015 amounts are </a:t>
            </a:r>
            <a:r>
              <a:rPr lang="en-US" sz="1000" dirty="0" err="1" smtClean="0"/>
              <a:t>ytd</a:t>
            </a:r>
            <a:r>
              <a:rPr lang="en-US" sz="1000" dirty="0" smtClean="0"/>
              <a:t> through March</a:t>
            </a:r>
            <a:endParaRPr lang="en-US" sz="1000" dirty="0"/>
          </a:p>
        </p:txBody>
      </p:sp>
    </p:spTree>
    <p:extLst>
      <p:ext uri="{BB962C8B-B14F-4D97-AF65-F5344CB8AC3E}">
        <p14:creationId xmlns:p14="http://schemas.microsoft.com/office/powerpoint/2010/main" val="2724536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 of Hospital Services, page 2/3</a:t>
            </a:r>
            <a:endParaRPr lang="en-US" dirty="0"/>
          </a:p>
        </p:txBody>
      </p:sp>
      <p:pic>
        <p:nvPicPr>
          <p:cNvPr id="4" name="Picture 3"/>
          <p:cNvPicPr>
            <a:picLocks noChangeAspect="1"/>
          </p:cNvPicPr>
          <p:nvPr/>
        </p:nvPicPr>
        <p:blipFill>
          <a:blip r:embed="rId3"/>
          <a:stretch>
            <a:fillRect/>
          </a:stretch>
        </p:blipFill>
        <p:spPr>
          <a:xfrm>
            <a:off x="1676400" y="1600200"/>
            <a:ext cx="5678144" cy="4090407"/>
          </a:xfrm>
          <a:prstGeom prst="rect">
            <a:avLst/>
          </a:prstGeom>
        </p:spPr>
      </p:pic>
      <p:sp>
        <p:nvSpPr>
          <p:cNvPr id="5" name="TextBox 4"/>
          <p:cNvSpPr txBox="1"/>
          <p:nvPr/>
        </p:nvSpPr>
        <p:spPr>
          <a:xfrm>
            <a:off x="990600" y="5925979"/>
            <a:ext cx="2324675" cy="246221"/>
          </a:xfrm>
          <a:prstGeom prst="rect">
            <a:avLst/>
          </a:prstGeom>
          <a:noFill/>
        </p:spPr>
        <p:txBody>
          <a:bodyPr wrap="none" rtlCol="0">
            <a:spAutoFit/>
          </a:bodyPr>
          <a:lstStyle/>
          <a:p>
            <a:r>
              <a:rPr lang="en-US" sz="1000" dirty="0" smtClean="0"/>
              <a:t>SFY2015 amounts are </a:t>
            </a:r>
            <a:r>
              <a:rPr lang="en-US" sz="1000" dirty="0" err="1" smtClean="0"/>
              <a:t>ytd</a:t>
            </a:r>
            <a:r>
              <a:rPr lang="en-US" sz="1000" dirty="0" smtClean="0"/>
              <a:t> through March</a:t>
            </a:r>
            <a:endParaRPr lang="en-US" sz="1000" dirty="0"/>
          </a:p>
        </p:txBody>
      </p:sp>
    </p:spTree>
    <p:extLst>
      <p:ext uri="{BB962C8B-B14F-4D97-AF65-F5344CB8AC3E}">
        <p14:creationId xmlns:p14="http://schemas.microsoft.com/office/powerpoint/2010/main" val="3798149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 of Hospital Services, page 3/3</a:t>
            </a:r>
            <a:endParaRPr lang="en-US" dirty="0"/>
          </a:p>
        </p:txBody>
      </p:sp>
      <p:pic>
        <p:nvPicPr>
          <p:cNvPr id="3" name="Picture 2"/>
          <p:cNvPicPr>
            <a:picLocks noChangeAspect="1"/>
          </p:cNvPicPr>
          <p:nvPr/>
        </p:nvPicPr>
        <p:blipFill>
          <a:blip r:embed="rId3"/>
          <a:stretch>
            <a:fillRect/>
          </a:stretch>
        </p:blipFill>
        <p:spPr>
          <a:xfrm>
            <a:off x="1676400" y="1600200"/>
            <a:ext cx="5678144" cy="2324672"/>
          </a:xfrm>
          <a:prstGeom prst="rect">
            <a:avLst/>
          </a:prstGeom>
        </p:spPr>
      </p:pic>
      <p:sp>
        <p:nvSpPr>
          <p:cNvPr id="5" name="TextBox 4"/>
          <p:cNvSpPr txBox="1"/>
          <p:nvPr/>
        </p:nvSpPr>
        <p:spPr>
          <a:xfrm>
            <a:off x="990600" y="5925979"/>
            <a:ext cx="2324675" cy="246221"/>
          </a:xfrm>
          <a:prstGeom prst="rect">
            <a:avLst/>
          </a:prstGeom>
          <a:noFill/>
        </p:spPr>
        <p:txBody>
          <a:bodyPr wrap="none" rtlCol="0">
            <a:spAutoFit/>
          </a:bodyPr>
          <a:lstStyle/>
          <a:p>
            <a:r>
              <a:rPr lang="en-US" sz="1000" dirty="0" smtClean="0"/>
              <a:t>SFY2015 amounts are </a:t>
            </a:r>
            <a:r>
              <a:rPr lang="en-US" sz="1000" dirty="0" err="1" smtClean="0"/>
              <a:t>ytd</a:t>
            </a:r>
            <a:r>
              <a:rPr lang="en-US" sz="1000" dirty="0" smtClean="0"/>
              <a:t> through March</a:t>
            </a:r>
            <a:endParaRPr lang="en-US" sz="1000" dirty="0"/>
          </a:p>
        </p:txBody>
      </p:sp>
    </p:spTree>
    <p:extLst>
      <p:ext uri="{BB962C8B-B14F-4D97-AF65-F5344CB8AC3E}">
        <p14:creationId xmlns:p14="http://schemas.microsoft.com/office/powerpoint/2010/main" val="12274530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 of Mental Health</a:t>
            </a:r>
            <a:endParaRPr lang="en-US" dirty="0"/>
          </a:p>
        </p:txBody>
      </p:sp>
      <p:pic>
        <p:nvPicPr>
          <p:cNvPr id="5" name="Picture 4"/>
          <p:cNvPicPr>
            <a:picLocks noChangeAspect="1"/>
          </p:cNvPicPr>
          <p:nvPr/>
        </p:nvPicPr>
        <p:blipFill>
          <a:blip r:embed="rId3"/>
          <a:stretch>
            <a:fillRect/>
          </a:stretch>
        </p:blipFill>
        <p:spPr>
          <a:xfrm>
            <a:off x="1771036" y="1504476"/>
            <a:ext cx="5601928" cy="3849047"/>
          </a:xfrm>
          <a:prstGeom prst="rect">
            <a:avLst/>
          </a:prstGeom>
        </p:spPr>
      </p:pic>
      <p:sp>
        <p:nvSpPr>
          <p:cNvPr id="6" name="TextBox 5"/>
          <p:cNvSpPr txBox="1"/>
          <p:nvPr/>
        </p:nvSpPr>
        <p:spPr>
          <a:xfrm>
            <a:off x="685800" y="5943600"/>
            <a:ext cx="2105961" cy="307777"/>
          </a:xfrm>
          <a:prstGeom prst="rect">
            <a:avLst/>
          </a:prstGeom>
          <a:noFill/>
        </p:spPr>
        <p:txBody>
          <a:bodyPr wrap="none" rtlCol="0">
            <a:spAutoFit/>
          </a:bodyPr>
          <a:lstStyle/>
          <a:p>
            <a:r>
              <a:rPr lang="en-US" sz="1400" dirty="0" smtClean="0"/>
              <a:t>* SFY 2015 through March</a:t>
            </a:r>
            <a:endParaRPr lang="en-US" sz="1400" dirty="0"/>
          </a:p>
        </p:txBody>
      </p:sp>
    </p:spTree>
    <p:extLst>
      <p:ext uri="{BB962C8B-B14F-4D97-AF65-F5344CB8AC3E}">
        <p14:creationId xmlns:p14="http://schemas.microsoft.com/office/powerpoint/2010/main" val="26126526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Medicaid </a:t>
            </a:r>
            <a:r>
              <a:rPr lang="en-US" dirty="0" smtClean="0"/>
              <a:t>Monthly Costs </a:t>
            </a:r>
            <a:r>
              <a:rPr lang="en-US" dirty="0"/>
              <a:t>per </a:t>
            </a:r>
            <a:r>
              <a:rPr lang="en-US" dirty="0" smtClean="0"/>
              <a:t>Beneficiary, 2007-2014</a:t>
            </a:r>
            <a:endParaRPr lang="en-US" dirty="0"/>
          </a:p>
        </p:txBody>
      </p:sp>
      <p:pic>
        <p:nvPicPr>
          <p:cNvPr id="5" name="Picture 4"/>
          <p:cNvPicPr>
            <a:picLocks noChangeAspect="1"/>
          </p:cNvPicPr>
          <p:nvPr/>
        </p:nvPicPr>
        <p:blipFill>
          <a:blip r:embed="rId3"/>
          <a:stretch>
            <a:fillRect/>
          </a:stretch>
        </p:blipFill>
        <p:spPr>
          <a:xfrm>
            <a:off x="222908" y="1942753"/>
            <a:ext cx="8088584" cy="2476847"/>
          </a:xfrm>
          <a:prstGeom prst="rect">
            <a:avLst/>
          </a:prstGeom>
        </p:spPr>
      </p:pic>
    </p:spTree>
    <p:extLst>
      <p:ext uri="{BB962C8B-B14F-4D97-AF65-F5344CB8AC3E}">
        <p14:creationId xmlns:p14="http://schemas.microsoft.com/office/powerpoint/2010/main" val="23363996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Medicaid Costs per Beneficiary</a:t>
            </a:r>
            <a:br>
              <a:rPr lang="en-US" dirty="0" smtClean="0"/>
            </a:br>
            <a:r>
              <a:rPr lang="en-US" dirty="0" smtClean="0"/>
              <a:t>2014-2015</a:t>
            </a:r>
            <a:endParaRPr lang="en-US" dirty="0"/>
          </a:p>
        </p:txBody>
      </p:sp>
      <p:pic>
        <p:nvPicPr>
          <p:cNvPr id="6" name="Picture 5"/>
          <p:cNvPicPr>
            <a:picLocks noChangeAspect="1"/>
          </p:cNvPicPr>
          <p:nvPr/>
        </p:nvPicPr>
        <p:blipFill>
          <a:blip r:embed="rId3"/>
          <a:stretch>
            <a:fillRect/>
          </a:stretch>
        </p:blipFill>
        <p:spPr>
          <a:xfrm>
            <a:off x="457200" y="1676400"/>
            <a:ext cx="7650105" cy="4495800"/>
          </a:xfrm>
          <a:prstGeom prst="rect">
            <a:avLst/>
          </a:prstGeom>
        </p:spPr>
      </p:pic>
    </p:spTree>
    <p:extLst>
      <p:ext uri="{BB962C8B-B14F-4D97-AF65-F5344CB8AC3E}">
        <p14:creationId xmlns:p14="http://schemas.microsoft.com/office/powerpoint/2010/main" val="2683238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Executive Summary</a:t>
            </a:r>
            <a:endParaRPr lang="en-US" dirty="0"/>
          </a:p>
        </p:txBody>
      </p:sp>
      <p:sp>
        <p:nvSpPr>
          <p:cNvPr id="3" name="Content Placeholder 2"/>
          <p:cNvSpPr>
            <a:spLocks noGrp="1"/>
          </p:cNvSpPr>
          <p:nvPr>
            <p:ph idx="1"/>
          </p:nvPr>
        </p:nvSpPr>
        <p:spPr>
          <a:xfrm>
            <a:off x="609600" y="2270124"/>
            <a:ext cx="7467600" cy="3978276"/>
          </a:xfrm>
        </p:spPr>
        <p:txBody>
          <a:bodyPr/>
          <a:lstStyle/>
          <a:p>
            <a:pPr marL="114300" indent="0">
              <a:buNone/>
            </a:pPr>
            <a:r>
              <a:rPr lang="en-US" b="1" i="1" dirty="0" smtClean="0"/>
              <a:t>Today’s Report</a:t>
            </a:r>
          </a:p>
          <a:p>
            <a:r>
              <a:rPr lang="en-US" sz="2000" dirty="0" smtClean="0"/>
              <a:t>Strong cooperation from Agency and Private Option carriers</a:t>
            </a:r>
          </a:p>
          <a:p>
            <a:r>
              <a:rPr lang="en-US" sz="2000" dirty="0" smtClean="0"/>
              <a:t>Address many of the Task Force Questions about Arkansas Medicaid program and Health Care Independence Program</a:t>
            </a:r>
          </a:p>
          <a:p>
            <a:r>
              <a:rPr lang="en-US" sz="2000" dirty="0" smtClean="0"/>
              <a:t>Offer TSG analysis and preliminary observations </a:t>
            </a:r>
          </a:p>
          <a:p>
            <a:r>
              <a:rPr lang="en-US" sz="2000" dirty="0" smtClean="0"/>
              <a:t>Working on several potentially substantive issues:</a:t>
            </a:r>
          </a:p>
          <a:p>
            <a:pPr lvl="1"/>
            <a:r>
              <a:rPr lang="en-US" sz="1600" dirty="0" smtClean="0"/>
              <a:t>Need for improved contract &amp; vendor management </a:t>
            </a:r>
            <a:r>
              <a:rPr lang="en-US" sz="1600" dirty="0" smtClean="0">
                <a:sym typeface="Wingdings" panose="05000000000000000000" pitchFamily="2" charset="2"/>
              </a:rPr>
              <a:t> from eligibility to program operation </a:t>
            </a:r>
          </a:p>
          <a:p>
            <a:pPr lvl="1"/>
            <a:r>
              <a:rPr lang="en-US" sz="1600" dirty="0" smtClean="0">
                <a:sym typeface="Wingdings" panose="05000000000000000000" pitchFamily="2" charset="2"/>
              </a:rPr>
              <a:t>High Focus on institutional care in both LTC and DD  very high cost options are utilized </a:t>
            </a:r>
          </a:p>
          <a:p>
            <a:pPr lvl="1"/>
            <a:r>
              <a:rPr lang="en-US" sz="1600" dirty="0" smtClean="0">
                <a:sym typeface="Wingdings" panose="05000000000000000000" pitchFamily="2" charset="2"/>
              </a:rPr>
              <a:t>Comparison to other state spending shows opportunity to adopt best practice</a:t>
            </a:r>
          </a:p>
          <a:p>
            <a:pPr lvl="1"/>
            <a:r>
              <a:rPr lang="en-US" sz="1600" dirty="0" smtClean="0">
                <a:sym typeface="Wingdings" panose="05000000000000000000" pitchFamily="2" charset="2"/>
              </a:rPr>
              <a:t>Multiple Medicaid Waivers already exists; some cross similar populations and need to consolidate    </a:t>
            </a:r>
          </a:p>
          <a:p>
            <a:pPr lvl="1"/>
            <a:endParaRPr lang="en-US" dirty="0" smtClean="0">
              <a:sym typeface="Wingdings" panose="05000000000000000000" pitchFamily="2" charset="2"/>
            </a:endParaRPr>
          </a:p>
        </p:txBody>
      </p:sp>
      <p:sp>
        <p:nvSpPr>
          <p:cNvPr id="4" name="Right Arrow 3"/>
          <p:cNvSpPr/>
          <p:nvPr/>
        </p:nvSpPr>
        <p:spPr>
          <a:xfrm>
            <a:off x="609600" y="1646238"/>
            <a:ext cx="7162800" cy="5635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04800" y="1143000"/>
            <a:ext cx="879280" cy="369332"/>
          </a:xfrm>
          <a:prstGeom prst="rect">
            <a:avLst/>
          </a:prstGeom>
          <a:noFill/>
        </p:spPr>
        <p:txBody>
          <a:bodyPr wrap="none" rtlCol="0">
            <a:spAutoFit/>
          </a:bodyPr>
          <a:lstStyle/>
          <a:p>
            <a:r>
              <a:rPr lang="en-US" dirty="0" smtClean="0"/>
              <a:t>May 16</a:t>
            </a:r>
            <a:endParaRPr lang="en-US" dirty="0"/>
          </a:p>
        </p:txBody>
      </p:sp>
      <p:sp>
        <p:nvSpPr>
          <p:cNvPr id="6" name="TextBox 5"/>
          <p:cNvSpPr txBox="1"/>
          <p:nvPr/>
        </p:nvSpPr>
        <p:spPr>
          <a:xfrm>
            <a:off x="7319403" y="1143000"/>
            <a:ext cx="681597" cy="369332"/>
          </a:xfrm>
          <a:prstGeom prst="rect">
            <a:avLst/>
          </a:prstGeom>
          <a:noFill/>
        </p:spPr>
        <p:txBody>
          <a:bodyPr wrap="none" rtlCol="0">
            <a:spAutoFit/>
          </a:bodyPr>
          <a:lstStyle/>
          <a:p>
            <a:r>
              <a:rPr lang="en-US" dirty="0" smtClean="0"/>
              <a:t>Oct 1</a:t>
            </a:r>
            <a:endParaRPr lang="en-US" dirty="0"/>
          </a:p>
        </p:txBody>
      </p:sp>
      <p:sp>
        <p:nvSpPr>
          <p:cNvPr id="7" name="TextBox 6"/>
          <p:cNvSpPr txBox="1"/>
          <p:nvPr/>
        </p:nvSpPr>
        <p:spPr>
          <a:xfrm>
            <a:off x="1676400" y="1162706"/>
            <a:ext cx="904415" cy="369332"/>
          </a:xfrm>
          <a:prstGeom prst="rect">
            <a:avLst/>
          </a:prstGeom>
          <a:noFill/>
        </p:spPr>
        <p:txBody>
          <a:bodyPr wrap="none" rtlCol="0">
            <a:spAutoFit/>
          </a:bodyPr>
          <a:lstStyle/>
          <a:p>
            <a:r>
              <a:rPr lang="en-US" dirty="0" smtClean="0"/>
              <a:t>June 11</a:t>
            </a:r>
            <a:endParaRPr lang="en-US" dirty="0"/>
          </a:p>
        </p:txBody>
      </p:sp>
      <p:cxnSp>
        <p:nvCxnSpPr>
          <p:cNvPr id="9" name="Straight Connector 8"/>
          <p:cNvCxnSpPr/>
          <p:nvPr/>
        </p:nvCxnSpPr>
        <p:spPr>
          <a:xfrm>
            <a:off x="7772400" y="1532038"/>
            <a:ext cx="0" cy="746124"/>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133600" y="1524000"/>
            <a:ext cx="0" cy="74612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58169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Medicaid </a:t>
            </a:r>
            <a:r>
              <a:rPr lang="en-US" dirty="0"/>
              <a:t>Program cost? </a:t>
            </a:r>
            <a:r>
              <a:rPr lang="en-US" dirty="0" smtClean="0"/>
              <a:t/>
            </a:r>
            <a:br>
              <a:rPr lang="en-US" dirty="0" smtClean="0"/>
            </a:br>
            <a:r>
              <a:rPr lang="en-US" dirty="0" smtClean="0"/>
              <a:t>Per </a:t>
            </a:r>
            <a:r>
              <a:rPr lang="en-US" dirty="0"/>
              <a:t>state share? Per federal share</a:t>
            </a:r>
            <a:r>
              <a:rPr lang="en-US" dirty="0" smtClean="0"/>
              <a:t>?</a:t>
            </a:r>
            <a:endParaRPr lang="en-US" dirty="0"/>
          </a:p>
        </p:txBody>
      </p:sp>
      <p:pic>
        <p:nvPicPr>
          <p:cNvPr id="4" name="Picture 3"/>
          <p:cNvPicPr>
            <a:picLocks noChangeAspect="1"/>
          </p:cNvPicPr>
          <p:nvPr/>
        </p:nvPicPr>
        <p:blipFill>
          <a:blip r:embed="rId3"/>
          <a:stretch>
            <a:fillRect/>
          </a:stretch>
        </p:blipFill>
        <p:spPr>
          <a:xfrm>
            <a:off x="913979" y="1752600"/>
            <a:ext cx="7145078" cy="3804061"/>
          </a:xfrm>
          <a:prstGeom prst="rect">
            <a:avLst/>
          </a:prstGeom>
        </p:spPr>
      </p:pic>
    </p:spTree>
    <p:extLst>
      <p:ext uri="{BB962C8B-B14F-4D97-AF65-F5344CB8AC3E}">
        <p14:creationId xmlns:p14="http://schemas.microsoft.com/office/powerpoint/2010/main" val="11203840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Medicaid Trends</a:t>
            </a:r>
            <a:endParaRPr lang="en-US" dirty="0"/>
          </a:p>
        </p:txBody>
      </p:sp>
      <p:pic>
        <p:nvPicPr>
          <p:cNvPr id="4" name="Picture 3"/>
          <p:cNvPicPr>
            <a:picLocks noChangeAspect="1"/>
          </p:cNvPicPr>
          <p:nvPr/>
        </p:nvPicPr>
        <p:blipFill>
          <a:blip r:embed="rId3"/>
          <a:stretch>
            <a:fillRect/>
          </a:stretch>
        </p:blipFill>
        <p:spPr>
          <a:xfrm>
            <a:off x="612747" y="1443038"/>
            <a:ext cx="7308906" cy="4373681"/>
          </a:xfrm>
          <a:prstGeom prst="rect">
            <a:avLst/>
          </a:prstGeom>
        </p:spPr>
      </p:pic>
      <p:sp>
        <p:nvSpPr>
          <p:cNvPr id="5" name="TextBox 4"/>
          <p:cNvSpPr txBox="1"/>
          <p:nvPr/>
        </p:nvSpPr>
        <p:spPr>
          <a:xfrm>
            <a:off x="838200" y="6172200"/>
            <a:ext cx="2315314" cy="276999"/>
          </a:xfrm>
          <a:prstGeom prst="rect">
            <a:avLst/>
          </a:prstGeom>
          <a:noFill/>
        </p:spPr>
        <p:txBody>
          <a:bodyPr wrap="none" rtlCol="0">
            <a:spAutoFit/>
          </a:bodyPr>
          <a:lstStyle/>
          <a:p>
            <a:r>
              <a:rPr lang="en-US" sz="1200" dirty="0" smtClean="0"/>
              <a:t>2015 amount is through March 31</a:t>
            </a:r>
            <a:endParaRPr lang="en-US" sz="1200" dirty="0"/>
          </a:p>
        </p:txBody>
      </p:sp>
    </p:spTree>
    <p:extLst>
      <p:ext uri="{BB962C8B-B14F-4D97-AF65-F5344CB8AC3E}">
        <p14:creationId xmlns:p14="http://schemas.microsoft.com/office/powerpoint/2010/main" val="36310030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 Growth Areas in Traditional Medicaid: by Cost Category</a:t>
            </a:r>
            <a:endParaRPr lang="en-US" dirty="0"/>
          </a:p>
        </p:txBody>
      </p:sp>
      <p:pic>
        <p:nvPicPr>
          <p:cNvPr id="6" name="Picture 5"/>
          <p:cNvPicPr>
            <a:picLocks noChangeAspect="1"/>
          </p:cNvPicPr>
          <p:nvPr/>
        </p:nvPicPr>
        <p:blipFill>
          <a:blip r:embed="rId3"/>
          <a:stretch>
            <a:fillRect/>
          </a:stretch>
        </p:blipFill>
        <p:spPr>
          <a:xfrm>
            <a:off x="589744" y="1752600"/>
            <a:ext cx="7354912" cy="3074157"/>
          </a:xfrm>
          <a:prstGeom prst="rect">
            <a:avLst/>
          </a:prstGeom>
        </p:spPr>
      </p:pic>
    </p:spTree>
    <p:extLst>
      <p:ext uri="{BB962C8B-B14F-4D97-AF65-F5344CB8AC3E}">
        <p14:creationId xmlns:p14="http://schemas.microsoft.com/office/powerpoint/2010/main" val="26733906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 Growth Areas in Traditional Medicaid: by </a:t>
            </a:r>
            <a:r>
              <a:rPr lang="en-US" dirty="0" smtClean="0"/>
              <a:t>Beneficiary Aid Category</a:t>
            </a:r>
            <a:endParaRPr lang="en-US" dirty="0"/>
          </a:p>
        </p:txBody>
      </p:sp>
      <p:pic>
        <p:nvPicPr>
          <p:cNvPr id="6" name="Picture 5"/>
          <p:cNvPicPr>
            <a:picLocks noChangeAspect="1"/>
          </p:cNvPicPr>
          <p:nvPr/>
        </p:nvPicPr>
        <p:blipFill>
          <a:blip r:embed="rId3"/>
          <a:stretch>
            <a:fillRect/>
          </a:stretch>
        </p:blipFill>
        <p:spPr>
          <a:xfrm>
            <a:off x="227715" y="1600200"/>
            <a:ext cx="8078970" cy="3594985"/>
          </a:xfrm>
          <a:prstGeom prst="rect">
            <a:avLst/>
          </a:prstGeom>
        </p:spPr>
      </p:pic>
    </p:spTree>
    <p:extLst>
      <p:ext uri="{BB962C8B-B14F-4D97-AF65-F5344CB8AC3E}">
        <p14:creationId xmlns:p14="http://schemas.microsoft.com/office/powerpoint/2010/main" val="23934931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Projection of State Share</a:t>
            </a:r>
            <a:endParaRPr lang="en-US" dirty="0"/>
          </a:p>
        </p:txBody>
      </p:sp>
      <p:pic>
        <p:nvPicPr>
          <p:cNvPr id="3" name="Picture 2"/>
          <p:cNvPicPr>
            <a:picLocks noChangeAspect="1"/>
          </p:cNvPicPr>
          <p:nvPr/>
        </p:nvPicPr>
        <p:blipFill>
          <a:blip r:embed="rId3"/>
          <a:stretch>
            <a:fillRect/>
          </a:stretch>
        </p:blipFill>
        <p:spPr>
          <a:xfrm>
            <a:off x="289560" y="2004626"/>
            <a:ext cx="7955280" cy="3405574"/>
          </a:xfrm>
          <a:prstGeom prst="rect">
            <a:avLst/>
          </a:prstGeom>
        </p:spPr>
      </p:pic>
      <p:sp>
        <p:nvSpPr>
          <p:cNvPr id="5" name="TextBox 4"/>
          <p:cNvSpPr txBox="1"/>
          <p:nvPr/>
        </p:nvSpPr>
        <p:spPr>
          <a:xfrm>
            <a:off x="457200" y="6096000"/>
            <a:ext cx="1350050" cy="246221"/>
          </a:xfrm>
          <a:prstGeom prst="rect">
            <a:avLst/>
          </a:prstGeom>
          <a:noFill/>
        </p:spPr>
        <p:txBody>
          <a:bodyPr wrap="none" rtlCol="0">
            <a:spAutoFit/>
          </a:bodyPr>
          <a:lstStyle/>
          <a:p>
            <a:r>
              <a:rPr lang="en-US" sz="1000" dirty="0" smtClean="0"/>
              <a:t>Revised 6-11 12:30PM</a:t>
            </a:r>
            <a:endParaRPr lang="en-US" sz="1000" dirty="0"/>
          </a:p>
        </p:txBody>
      </p:sp>
    </p:spTree>
    <p:extLst>
      <p:ext uri="{BB962C8B-B14F-4D97-AF65-F5344CB8AC3E}">
        <p14:creationId xmlns:p14="http://schemas.microsoft.com/office/powerpoint/2010/main" val="17462467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Enrollment History</a:t>
            </a:r>
            <a:endParaRPr lang="en-US" dirty="0"/>
          </a:p>
        </p:txBody>
      </p:sp>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289560" y="1524000"/>
            <a:ext cx="7955280" cy="3133407"/>
          </a:xfrm>
          <a:prstGeom prst="rect">
            <a:avLst/>
          </a:prstGeom>
          <a:noFill/>
          <a:ln>
            <a:noFill/>
          </a:ln>
        </p:spPr>
      </p:pic>
      <p:sp>
        <p:nvSpPr>
          <p:cNvPr id="6" name="Rectangle 5"/>
          <p:cNvSpPr/>
          <p:nvPr/>
        </p:nvSpPr>
        <p:spPr>
          <a:xfrm>
            <a:off x="990600" y="5334000"/>
            <a:ext cx="6876143"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Enrollment in Traditional Medicaid grew at 1.0% per year 2006-2013</a:t>
            </a:r>
          </a:p>
          <a:p>
            <a:pPr algn="ctr"/>
            <a:r>
              <a:rPr lang="en-US" dirty="0" smtClean="0"/>
              <a:t>Then, 30,000 people moved from Medicaid to Private Option</a:t>
            </a:r>
          </a:p>
        </p:txBody>
      </p:sp>
    </p:spTree>
    <p:extLst>
      <p:ext uri="{BB962C8B-B14F-4D97-AF65-F5344CB8AC3E}">
        <p14:creationId xmlns:p14="http://schemas.microsoft.com/office/powerpoint/2010/main" val="7885017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Enrollment Projection</a:t>
            </a:r>
            <a:endParaRPr lang="en-US" dirty="0"/>
          </a:p>
        </p:txBody>
      </p:sp>
      <p:sp>
        <p:nvSpPr>
          <p:cNvPr id="3" name="Content Placeholder 2"/>
          <p:cNvSpPr>
            <a:spLocks noGrp="1"/>
          </p:cNvSpPr>
          <p:nvPr>
            <p:ph idx="1"/>
          </p:nvPr>
        </p:nvSpPr>
        <p:spPr/>
        <p:txBody>
          <a:bodyPr/>
          <a:lstStyle/>
          <a:p>
            <a:r>
              <a:rPr lang="en-US" dirty="0" smtClean="0"/>
              <a:t>State population has been growing at 0.4% per year</a:t>
            </a:r>
          </a:p>
          <a:p>
            <a:r>
              <a:rPr lang="en-US" dirty="0" smtClean="0"/>
              <a:t>Medicaid enrollment has increased 0.4-0.5% for most of the past decade, except 2010 which seems to be an outlier</a:t>
            </a:r>
          </a:p>
          <a:p>
            <a:r>
              <a:rPr lang="en-US" dirty="0" smtClean="0"/>
              <a:t>While baby boomers will develop into the Aged, the best predictions (US Admin on Aging) is that the Aged population will shift from 22% to 26% of total by 2020, that is 0.35% change per year</a:t>
            </a:r>
          </a:p>
          <a:p>
            <a:r>
              <a:rPr lang="en-US" dirty="0" smtClean="0"/>
              <a:t>Thus, it is likely that traditional Medicaid enrollment will continue to increase at about the rate of the state population</a:t>
            </a:r>
          </a:p>
          <a:p>
            <a:r>
              <a:rPr lang="en-US" dirty="0" smtClean="0"/>
              <a:t>While Private Option continues to grow in 3Q2015, it is likely to plateau in 2015</a:t>
            </a:r>
          </a:p>
          <a:p>
            <a:r>
              <a:rPr lang="en-US" dirty="0" smtClean="0"/>
              <a:t>Thus at this point, it seems prudent to project all categories of beneficiaries at 0.5%</a:t>
            </a:r>
          </a:p>
        </p:txBody>
      </p:sp>
    </p:spTree>
    <p:extLst>
      <p:ext uri="{BB962C8B-B14F-4D97-AF65-F5344CB8AC3E}">
        <p14:creationId xmlns:p14="http://schemas.microsoft.com/office/powerpoint/2010/main" val="24066071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Enrollment Estimate</a:t>
            </a:r>
            <a:endParaRPr lang="en-US" dirty="0"/>
          </a:p>
        </p:txBody>
      </p:sp>
      <p:pic>
        <p:nvPicPr>
          <p:cNvPr id="6" name="Picture 5"/>
          <p:cNvPicPr>
            <a:picLocks noChangeAspect="1"/>
          </p:cNvPicPr>
          <p:nvPr/>
        </p:nvPicPr>
        <p:blipFill>
          <a:blip r:embed="rId3"/>
          <a:stretch>
            <a:fillRect/>
          </a:stretch>
        </p:blipFill>
        <p:spPr>
          <a:xfrm>
            <a:off x="1383668" y="1295400"/>
            <a:ext cx="5767064" cy="4789079"/>
          </a:xfrm>
          <a:prstGeom prst="rect">
            <a:avLst/>
          </a:prstGeom>
        </p:spPr>
      </p:pic>
    </p:spTree>
    <p:extLst>
      <p:ext uri="{BB962C8B-B14F-4D97-AF65-F5344CB8AC3E}">
        <p14:creationId xmlns:p14="http://schemas.microsoft.com/office/powerpoint/2010/main" val="7025455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Expenditure Forecast Detail:</a:t>
            </a:r>
            <a:br>
              <a:rPr lang="en-US" dirty="0" smtClean="0"/>
            </a:br>
            <a:r>
              <a:rPr lang="en-US" dirty="0" smtClean="0"/>
              <a:t>High Growth Scenario</a:t>
            </a:r>
            <a:endParaRPr lang="en-US" dirty="0"/>
          </a:p>
        </p:txBody>
      </p:sp>
      <p:pic>
        <p:nvPicPr>
          <p:cNvPr id="3" name="Picture 2"/>
          <p:cNvPicPr>
            <a:picLocks noChangeAspect="1"/>
          </p:cNvPicPr>
          <p:nvPr/>
        </p:nvPicPr>
        <p:blipFill>
          <a:blip r:embed="rId3"/>
          <a:stretch>
            <a:fillRect/>
          </a:stretch>
        </p:blipFill>
        <p:spPr>
          <a:xfrm>
            <a:off x="350520" y="1584852"/>
            <a:ext cx="7955280" cy="3977748"/>
          </a:xfrm>
          <a:prstGeom prst="rect">
            <a:avLst/>
          </a:prstGeom>
        </p:spPr>
      </p:pic>
      <p:sp>
        <p:nvSpPr>
          <p:cNvPr id="4" name="TextBox 3"/>
          <p:cNvSpPr txBox="1"/>
          <p:nvPr/>
        </p:nvSpPr>
        <p:spPr>
          <a:xfrm>
            <a:off x="457200" y="6096000"/>
            <a:ext cx="1350050" cy="246221"/>
          </a:xfrm>
          <a:prstGeom prst="rect">
            <a:avLst/>
          </a:prstGeom>
          <a:noFill/>
        </p:spPr>
        <p:txBody>
          <a:bodyPr wrap="none" rtlCol="0">
            <a:spAutoFit/>
          </a:bodyPr>
          <a:lstStyle/>
          <a:p>
            <a:r>
              <a:rPr lang="en-US" sz="1000" dirty="0" smtClean="0"/>
              <a:t>Revised 6-11 12:30PM</a:t>
            </a:r>
            <a:endParaRPr lang="en-US" sz="1000" dirty="0"/>
          </a:p>
        </p:txBody>
      </p:sp>
    </p:spTree>
    <p:extLst>
      <p:ext uri="{BB962C8B-B14F-4D97-AF65-F5344CB8AC3E}">
        <p14:creationId xmlns:p14="http://schemas.microsoft.com/office/powerpoint/2010/main" val="41859375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Expenditure Forecast Detail:</a:t>
            </a:r>
            <a:br>
              <a:rPr lang="en-US" dirty="0"/>
            </a:br>
            <a:r>
              <a:rPr lang="en-US" dirty="0" smtClean="0"/>
              <a:t>Low Growth Scenario</a:t>
            </a:r>
            <a:endParaRPr lang="en-US" dirty="0"/>
          </a:p>
        </p:txBody>
      </p:sp>
      <p:sp>
        <p:nvSpPr>
          <p:cNvPr id="4" name="TextBox 3"/>
          <p:cNvSpPr txBox="1"/>
          <p:nvPr/>
        </p:nvSpPr>
        <p:spPr>
          <a:xfrm>
            <a:off x="457200" y="6096000"/>
            <a:ext cx="1350050" cy="246221"/>
          </a:xfrm>
          <a:prstGeom prst="rect">
            <a:avLst/>
          </a:prstGeom>
          <a:noFill/>
        </p:spPr>
        <p:txBody>
          <a:bodyPr wrap="none" rtlCol="0">
            <a:spAutoFit/>
          </a:bodyPr>
          <a:lstStyle/>
          <a:p>
            <a:r>
              <a:rPr lang="en-US" sz="1000" dirty="0" smtClean="0"/>
              <a:t>Revised 6-11 12:30PM</a:t>
            </a:r>
            <a:endParaRPr lang="en-US" sz="1000" dirty="0"/>
          </a:p>
        </p:txBody>
      </p:sp>
      <p:pic>
        <p:nvPicPr>
          <p:cNvPr id="3" name="Picture 2"/>
          <p:cNvPicPr>
            <a:picLocks noChangeAspect="1"/>
          </p:cNvPicPr>
          <p:nvPr/>
        </p:nvPicPr>
        <p:blipFill>
          <a:blip r:embed="rId3"/>
          <a:stretch>
            <a:fillRect/>
          </a:stretch>
        </p:blipFill>
        <p:spPr>
          <a:xfrm>
            <a:off x="350520" y="1584852"/>
            <a:ext cx="7955280" cy="3977748"/>
          </a:xfrm>
          <a:prstGeom prst="rect">
            <a:avLst/>
          </a:prstGeom>
        </p:spPr>
      </p:pic>
    </p:spTree>
    <p:extLst>
      <p:ext uri="{BB962C8B-B14F-4D97-AF65-F5344CB8AC3E}">
        <p14:creationId xmlns:p14="http://schemas.microsoft.com/office/powerpoint/2010/main" val="2569871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Observations </a:t>
            </a:r>
            <a:endParaRPr lang="en-US" dirty="0"/>
          </a:p>
        </p:txBody>
      </p:sp>
      <p:sp>
        <p:nvSpPr>
          <p:cNvPr id="3" name="Content Placeholder 2"/>
          <p:cNvSpPr>
            <a:spLocks noGrp="1"/>
          </p:cNvSpPr>
          <p:nvPr>
            <p:ph idx="1"/>
          </p:nvPr>
        </p:nvSpPr>
        <p:spPr/>
        <p:txBody>
          <a:bodyPr/>
          <a:lstStyle/>
          <a:p>
            <a:pPr marL="114300" indent="0">
              <a:buNone/>
            </a:pPr>
            <a:r>
              <a:rPr lang="en-US" dirty="0" smtClean="0"/>
              <a:t>Finance</a:t>
            </a:r>
          </a:p>
          <a:p>
            <a:r>
              <a:rPr lang="en-US" dirty="0"/>
              <a:t>Traditional Medicaid </a:t>
            </a:r>
            <a:r>
              <a:rPr lang="en-US" dirty="0" smtClean="0"/>
              <a:t>had been growing rapidly, has moderated </a:t>
            </a:r>
            <a:r>
              <a:rPr lang="en-US" dirty="0"/>
              <a:t>since </a:t>
            </a:r>
            <a:r>
              <a:rPr lang="en-US" dirty="0" smtClean="0"/>
              <a:t>2014 to </a:t>
            </a:r>
            <a:r>
              <a:rPr lang="en-US" dirty="0"/>
              <a:t>approximately </a:t>
            </a:r>
            <a:r>
              <a:rPr lang="en-US" dirty="0" smtClean="0"/>
              <a:t>2</a:t>
            </a:r>
            <a:r>
              <a:rPr lang="en-US" dirty="0"/>
              <a:t>% </a:t>
            </a:r>
            <a:r>
              <a:rPr lang="en-US" dirty="0" smtClean="0"/>
              <a:t>annually</a:t>
            </a:r>
          </a:p>
          <a:p>
            <a:r>
              <a:rPr lang="en-US" dirty="0" smtClean="0"/>
              <a:t>A significant amount (over $1 billion) of </a:t>
            </a:r>
            <a:r>
              <a:rPr lang="en-US" dirty="0"/>
              <a:t>M</a:t>
            </a:r>
            <a:r>
              <a:rPr lang="en-US" dirty="0" smtClean="0"/>
              <a:t>edicaid is paid outside the claims process</a:t>
            </a:r>
          </a:p>
          <a:p>
            <a:r>
              <a:rPr lang="en-US" dirty="0"/>
              <a:t>The Private Option program now accounts for over 20% of total </a:t>
            </a:r>
            <a:r>
              <a:rPr lang="en-US" dirty="0" smtClean="0"/>
              <a:t>Medicaid expenditures</a:t>
            </a:r>
          </a:p>
          <a:p>
            <a:r>
              <a:rPr lang="en-US" dirty="0" smtClean="0"/>
              <a:t>Most </a:t>
            </a:r>
            <a:r>
              <a:rPr lang="en-US" dirty="0"/>
              <a:t>Long Term Care is provided in Nursing homes at a cost more than twice that of Assisted </a:t>
            </a:r>
            <a:r>
              <a:rPr lang="en-US" dirty="0" smtClean="0"/>
              <a:t>Living and even greater than that for home care</a:t>
            </a:r>
          </a:p>
          <a:p>
            <a:r>
              <a:rPr lang="en-US" dirty="0"/>
              <a:t>Traditional Medicaid </a:t>
            </a:r>
            <a:r>
              <a:rPr lang="en-US" dirty="0" smtClean="0"/>
              <a:t>costs are </a:t>
            </a:r>
            <a:r>
              <a:rPr lang="en-US" dirty="0"/>
              <a:t>more than Private </a:t>
            </a:r>
            <a:r>
              <a:rPr lang="en-US" dirty="0" smtClean="0"/>
              <a:t>Option on a PMPM basis, driven by ABD population</a:t>
            </a:r>
          </a:p>
          <a:p>
            <a:endParaRPr lang="en-US" dirty="0" smtClean="0"/>
          </a:p>
          <a:p>
            <a:endParaRPr lang="en-US" dirty="0"/>
          </a:p>
        </p:txBody>
      </p:sp>
    </p:spTree>
    <p:extLst>
      <p:ext uri="{BB962C8B-B14F-4D97-AF65-F5344CB8AC3E}">
        <p14:creationId xmlns:p14="http://schemas.microsoft.com/office/powerpoint/2010/main" val="35363948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Comparing Nursing Homes to Assisted Living</a:t>
            </a: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712438807"/>
              </p:ext>
            </p:extLst>
          </p:nvPr>
        </p:nvGraphicFramePr>
        <p:xfrm>
          <a:off x="464457" y="2133600"/>
          <a:ext cx="7620000" cy="2580005"/>
        </p:xfrm>
        <a:graphic>
          <a:graphicData uri="http://schemas.openxmlformats.org/drawingml/2006/table">
            <a:tbl>
              <a:tblPr firstRow="1" bandRow="1">
                <a:tableStyleId>{5C22544A-7EE6-4342-B048-85BDC9FD1C3A}</a:tableStyleId>
              </a:tblPr>
              <a:tblGrid>
                <a:gridCol w="2202543"/>
                <a:gridCol w="1524000"/>
                <a:gridCol w="1353457"/>
                <a:gridCol w="1270000"/>
                <a:gridCol w="1270000"/>
              </a:tblGrid>
              <a:tr h="370840">
                <a:tc>
                  <a:txBody>
                    <a:bodyPr/>
                    <a:lstStyle/>
                    <a:p>
                      <a:pPr marL="0" marR="0" algn="l">
                        <a:lnSpc>
                          <a:spcPct val="107000"/>
                        </a:lnSpc>
                        <a:spcBef>
                          <a:spcPts val="0"/>
                        </a:spcBef>
                        <a:spcAft>
                          <a:spcPts val="0"/>
                        </a:spcAft>
                      </a:pPr>
                      <a:r>
                        <a:rPr lang="en-US" sz="1800" dirty="0" smtClean="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Based on Data from September 2014</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58 - Private SNF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59 - Private SNF Crossover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63 - Public SNF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b="1" kern="1200" dirty="0" smtClean="0">
                          <a:solidFill>
                            <a:schemeClr val="lt1"/>
                          </a:solidFill>
                          <a:effectLst/>
                          <a:latin typeface="+mn-lt"/>
                          <a:ea typeface="+mn-ea"/>
                          <a:cs typeface="+mn-cs"/>
                        </a:rPr>
                        <a:t>Assisted Living Facility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70840">
                <a:tc>
                  <a:txBody>
                    <a:bodyPr/>
                    <a:lstStyle/>
                    <a:p>
                      <a:pPr marL="0" marR="0" algn="l">
                        <a:lnSpc>
                          <a:spcPct val="107000"/>
                        </a:lnSpc>
                        <a:spcBef>
                          <a:spcPts val="0"/>
                        </a:spcBef>
                        <a:spcAft>
                          <a:spcPts val="0"/>
                        </a:spcAft>
                      </a:pP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Total</a:t>
                      </a:r>
                      <a:r>
                        <a:rPr lang="en-US" sz="1800" baseline="0" dirty="0" smtClean="0">
                          <a:effectLst/>
                          <a:latin typeface="Calibri" panose="020F0502020204030204" pitchFamily="34" charset="0"/>
                          <a:ea typeface="Times New Roman" panose="02020603050405020304" pitchFamily="18" charset="0"/>
                          <a:cs typeface="Times New Roman" panose="02020603050405020304" pitchFamily="18" charset="0"/>
                        </a:rPr>
                        <a:t> September</a:t>
                      </a: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Amount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$48,296,194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$1,674,318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$2,908,318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defTabSz="914400" rtl="0" eaLnBrk="1" latinLnBrk="0" hangingPunct="1">
                        <a:lnSpc>
                          <a:spcPct val="107000"/>
                        </a:lnSpc>
                        <a:spcBef>
                          <a:spcPts val="0"/>
                        </a:spcBef>
                        <a:spcAft>
                          <a:spcPts val="0"/>
                        </a:spcAft>
                      </a:pPr>
                      <a:r>
                        <a:rPr lang="en-US" sz="1800" b="0" kern="1200" dirty="0" smtClean="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$1,421,416</a:t>
                      </a:r>
                      <a:endParaRPr lang="en-US" sz="1800" b="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370840">
                <a:tc>
                  <a:txBody>
                    <a:bodyPr/>
                    <a:lstStyle/>
                    <a:p>
                      <a:pPr marL="0" marR="0" algn="l">
                        <a:lnSpc>
                          <a:spcPct val="107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Recipients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a:effectLst/>
                          <a:latin typeface="Calibri" panose="020F0502020204030204" pitchFamily="34" charset="0"/>
                          <a:ea typeface="Times New Roman" panose="02020603050405020304" pitchFamily="18" charset="0"/>
                          <a:cs typeface="Times New Roman" panose="02020603050405020304" pitchFamily="18" charset="0"/>
                        </a:rPr>
                        <a:t>11,534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1,512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229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defTabSz="914400" rtl="0" eaLnBrk="1" latinLnBrk="0" hangingPunct="1">
                        <a:lnSpc>
                          <a:spcPct val="107000"/>
                        </a:lnSpc>
                        <a:spcBef>
                          <a:spcPts val="0"/>
                        </a:spcBef>
                        <a:spcAft>
                          <a:spcPts val="0"/>
                        </a:spcAft>
                      </a:pPr>
                      <a:r>
                        <a:rPr lang="en-US" sz="1800" b="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749</a:t>
                      </a:r>
                    </a:p>
                  </a:txBody>
                  <a:tcPr marL="68580" marR="68580" marT="0" marB="0"/>
                </a:tc>
              </a:tr>
              <a:tr h="370840">
                <a:tc>
                  <a:txBody>
                    <a:bodyPr/>
                    <a:lstStyle/>
                    <a:p>
                      <a:pPr marL="0" marR="0" algn="l">
                        <a:lnSpc>
                          <a:spcPct val="107000"/>
                        </a:lnSpc>
                        <a:spcBef>
                          <a:spcPts val="0"/>
                        </a:spcBef>
                        <a:spcAft>
                          <a:spcPts val="0"/>
                        </a:spcAft>
                      </a:pP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Ave/person/month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$4,187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$1,107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dirty="0" smtClean="0">
                          <a:effectLst/>
                          <a:latin typeface="Calibri" panose="020F0502020204030204" pitchFamily="34" charset="0"/>
                          <a:ea typeface="Times New Roman" panose="02020603050405020304" pitchFamily="18" charset="0"/>
                          <a:cs typeface="Times New Roman" panose="02020603050405020304" pitchFamily="18" charset="0"/>
                        </a:rPr>
                        <a:t>$12,700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defTabSz="914400" rtl="0" eaLnBrk="1" latinLnBrk="0" hangingPunct="1">
                        <a:lnSpc>
                          <a:spcPct val="107000"/>
                        </a:lnSpc>
                        <a:spcBef>
                          <a:spcPts val="0"/>
                        </a:spcBef>
                        <a:spcAft>
                          <a:spcPts val="0"/>
                        </a:spcAft>
                      </a:pPr>
                      <a:r>
                        <a:rPr lang="en-US" sz="1800" b="0" kern="1200" dirty="0" smtClean="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$1,898</a:t>
                      </a:r>
                      <a:endParaRPr lang="en-US" sz="1800" b="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370840">
                <a:tc>
                  <a:txBody>
                    <a:bodyPr/>
                    <a:lstStyle/>
                    <a:p>
                      <a:pPr marL="0" marR="0" algn="l">
                        <a:lnSpc>
                          <a:spcPct val="107000"/>
                        </a:lnSpc>
                        <a:spcBef>
                          <a:spcPts val="0"/>
                        </a:spcBef>
                        <a:spcAft>
                          <a:spcPts val="0"/>
                        </a:spcAft>
                      </a:pPr>
                      <a:r>
                        <a:rPr lang="en-US" sz="1800" b="1" dirty="0" smtClean="0">
                          <a:effectLst/>
                          <a:latin typeface="Calibri" panose="020F0502020204030204" pitchFamily="34" charset="0"/>
                          <a:ea typeface="Times New Roman" panose="02020603050405020304" pitchFamily="18" charset="0"/>
                          <a:cs typeface="Times New Roman" panose="02020603050405020304" pitchFamily="18" charset="0"/>
                        </a:rPr>
                        <a:t>Per </a:t>
                      </a: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Day*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140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37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423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defTabSz="914400" rtl="0" eaLnBrk="1" latinLnBrk="0" hangingPunct="1">
                        <a:lnSpc>
                          <a:spcPct val="107000"/>
                        </a:lnSpc>
                        <a:spcBef>
                          <a:spcPts val="0"/>
                        </a:spcBef>
                        <a:spcAft>
                          <a:spcPts val="0"/>
                        </a:spcAft>
                      </a:pPr>
                      <a:r>
                        <a:rPr lang="en-US" sz="1800" b="1"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63</a:t>
                      </a:r>
                    </a:p>
                  </a:txBody>
                  <a:tcPr marL="68580" marR="68580" marT="0" marB="0"/>
                </a:tc>
              </a:tr>
            </a:tbl>
          </a:graphicData>
        </a:graphic>
      </p:graphicFrame>
      <p:sp>
        <p:nvSpPr>
          <p:cNvPr id="9" name="TextBox 8"/>
          <p:cNvSpPr txBox="1"/>
          <p:nvPr/>
        </p:nvSpPr>
        <p:spPr>
          <a:xfrm>
            <a:off x="457200" y="5257800"/>
            <a:ext cx="7848600" cy="400110"/>
          </a:xfrm>
          <a:prstGeom prst="rect">
            <a:avLst/>
          </a:prstGeom>
          <a:noFill/>
        </p:spPr>
        <p:txBody>
          <a:bodyPr wrap="square" rtlCol="0">
            <a:spAutoFit/>
          </a:bodyPr>
          <a:lstStyle/>
          <a:p>
            <a:r>
              <a:rPr lang="en-US" sz="1000" dirty="0" smtClean="0"/>
              <a:t>* To calculate, TSG divided the total September 2014 expense by the number of beneficiaries that were in a facility at any time during the month.  Also, TSG divided the monthly amount by 30 days.  Both of these approaches will somewhat understate the average cost.</a:t>
            </a:r>
            <a:endParaRPr lang="en-US" sz="1000" dirty="0"/>
          </a:p>
        </p:txBody>
      </p:sp>
    </p:spTree>
    <p:extLst>
      <p:ext uri="{BB962C8B-B14F-4D97-AF65-F5344CB8AC3E}">
        <p14:creationId xmlns:p14="http://schemas.microsoft.com/office/powerpoint/2010/main" val="10109760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620000" cy="990600"/>
          </a:xfrm>
        </p:spPr>
        <p:txBody>
          <a:bodyPr/>
          <a:lstStyle/>
          <a:p>
            <a:r>
              <a:rPr lang="en-US" sz="2400" dirty="0" smtClean="0"/>
              <a:t>Comparing Arkansas Medicaid Spending to Other States </a:t>
            </a:r>
            <a:endParaRPr lang="en-US" sz="2400" dirty="0"/>
          </a:p>
        </p:txBody>
      </p:sp>
      <p:sp>
        <p:nvSpPr>
          <p:cNvPr id="9" name="TextBox 8"/>
          <p:cNvSpPr txBox="1"/>
          <p:nvPr/>
        </p:nvSpPr>
        <p:spPr>
          <a:xfrm>
            <a:off x="457200" y="5257800"/>
            <a:ext cx="7848600" cy="400110"/>
          </a:xfrm>
          <a:prstGeom prst="rect">
            <a:avLst/>
          </a:prstGeom>
          <a:noFill/>
        </p:spPr>
        <p:txBody>
          <a:bodyPr wrap="square" rtlCol="0">
            <a:spAutoFit/>
          </a:bodyPr>
          <a:lstStyle/>
          <a:p>
            <a:r>
              <a:rPr lang="en-US" sz="1000" dirty="0" smtClean="0"/>
              <a:t>* To calculate, TSG divided the total September 2014 expense by the number of beneficiaries that were in a facility at any time during the month.  Also, TSG divided the monthly amount by 30 days.  Both of these approaches will somewhat understate the average cost.</a:t>
            </a:r>
            <a:endParaRPr lang="en-US" sz="1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66632975"/>
              </p:ext>
            </p:extLst>
          </p:nvPr>
        </p:nvGraphicFramePr>
        <p:xfrm>
          <a:off x="457200" y="914400"/>
          <a:ext cx="7619999" cy="5732623"/>
        </p:xfrm>
        <a:graphic>
          <a:graphicData uri="http://schemas.openxmlformats.org/drawingml/2006/table">
            <a:tbl>
              <a:tblPr firstRow="1" firstCol="1" bandRow="1">
                <a:tableStyleId>{5C22544A-7EE6-4342-B048-85BDC9FD1C3A}</a:tableStyleId>
              </a:tblPr>
              <a:tblGrid>
                <a:gridCol w="4663981"/>
                <a:gridCol w="1477509"/>
                <a:gridCol w="1478509"/>
              </a:tblGrid>
              <a:tr h="1758550">
                <a:tc>
                  <a:txBody>
                    <a:bodyPr/>
                    <a:lstStyle/>
                    <a:p>
                      <a:pPr marL="0" marR="0">
                        <a:lnSpc>
                          <a:spcPct val="115000"/>
                        </a:lnSpc>
                        <a:spcBef>
                          <a:spcPts val="0"/>
                        </a:spcBef>
                        <a:spcAft>
                          <a:spcPts val="0"/>
                        </a:spcAft>
                      </a:pPr>
                      <a:r>
                        <a:rPr lang="en-US" sz="2000" dirty="0">
                          <a:effectLst/>
                        </a:rPr>
                        <a:t>(Source: CMS/</a:t>
                      </a:r>
                      <a:r>
                        <a:rPr lang="en-US" sz="2000" dirty="0" err="1">
                          <a:effectLst/>
                        </a:rPr>
                        <a:t>Truven</a:t>
                      </a:r>
                      <a:r>
                        <a:rPr lang="en-US" sz="2000" dirty="0">
                          <a:effectLst/>
                        </a:rPr>
                        <a:t> Health Analytics: 4/28/14)</a:t>
                      </a:r>
                      <a:endParaRPr lang="en-US" sz="1200" dirty="0">
                        <a:effectLst/>
                      </a:endParaRPr>
                    </a:p>
                    <a:p>
                      <a:pPr marL="0" marR="0" indent="0" algn="l" defTabSz="914400" rtl="0" eaLnBrk="1" fontAlgn="auto" latinLnBrk="0" hangingPunct="1">
                        <a:lnSpc>
                          <a:spcPct val="115000"/>
                        </a:lnSpc>
                        <a:spcBef>
                          <a:spcPts val="0"/>
                        </a:spcBef>
                        <a:spcAft>
                          <a:spcPts val="0"/>
                        </a:spcAft>
                        <a:buClrTx/>
                        <a:buSzTx/>
                        <a:buFontTx/>
                        <a:buNone/>
                        <a:tabLst/>
                        <a:defRPr/>
                      </a:pPr>
                      <a:r>
                        <a:rPr lang="en-US" sz="1200" dirty="0">
                          <a:effectLst/>
                        </a:rPr>
                        <a:t>Expenditures Per Resident: Total LTSS Costs: FY </a:t>
                      </a:r>
                      <a:r>
                        <a:rPr lang="en-US" sz="1200" dirty="0" smtClean="0">
                          <a:effectLst/>
                        </a:rPr>
                        <a:t>2012</a:t>
                      </a:r>
                    </a:p>
                    <a:p>
                      <a:pPr marL="0" marR="0" indent="0" algn="l" defTabSz="914400" rtl="0" eaLnBrk="1" fontAlgn="auto" latinLnBrk="0" hangingPunct="1">
                        <a:lnSpc>
                          <a:spcPct val="115000"/>
                        </a:lnSpc>
                        <a:spcBef>
                          <a:spcPts val="0"/>
                        </a:spcBef>
                        <a:spcAft>
                          <a:spcPts val="0"/>
                        </a:spcAft>
                        <a:buClrTx/>
                        <a:buSzTx/>
                        <a:buFontTx/>
                        <a:buNone/>
                        <a:tabLst/>
                        <a:defRPr/>
                      </a:pPr>
                      <a:r>
                        <a:rPr lang="en-US" sz="800" b="1" kern="1200" dirty="0" smtClean="0">
                          <a:solidFill>
                            <a:schemeClr val="lt1"/>
                          </a:solidFill>
                          <a:effectLst/>
                          <a:latin typeface="+mn-lt"/>
                          <a:ea typeface="+mn-ea"/>
                          <a:cs typeface="+mn-cs"/>
                        </a:rPr>
                        <a:t>Note:  As part of this project, TSG will be reaching out independently to states and may obtain more updated data, including financial data within the State of Arkansas Medicaid so the use of </a:t>
                      </a:r>
                      <a:r>
                        <a:rPr lang="en-US" sz="800" b="1" kern="1200" dirty="0" err="1" smtClean="0">
                          <a:solidFill>
                            <a:schemeClr val="lt1"/>
                          </a:solidFill>
                          <a:effectLst/>
                          <a:latin typeface="+mn-lt"/>
                          <a:ea typeface="+mn-ea"/>
                          <a:cs typeface="+mn-cs"/>
                        </a:rPr>
                        <a:t>Truven’s</a:t>
                      </a:r>
                      <a:r>
                        <a:rPr lang="en-US" sz="800" b="1" kern="1200" dirty="0" smtClean="0">
                          <a:solidFill>
                            <a:schemeClr val="lt1"/>
                          </a:solidFill>
                          <a:effectLst/>
                          <a:latin typeface="+mn-lt"/>
                          <a:ea typeface="+mn-ea"/>
                          <a:cs typeface="+mn-cs"/>
                        </a:rPr>
                        <a:t> data analysis is only to provide the Task Force with some snapshot of comparison without knowing exactly the data sets that </a:t>
                      </a:r>
                      <a:r>
                        <a:rPr lang="en-US" sz="800" b="1" kern="1200" dirty="0" err="1" smtClean="0">
                          <a:solidFill>
                            <a:schemeClr val="lt1"/>
                          </a:solidFill>
                          <a:effectLst/>
                          <a:latin typeface="+mn-lt"/>
                          <a:ea typeface="+mn-ea"/>
                          <a:cs typeface="+mn-cs"/>
                        </a:rPr>
                        <a:t>Truven</a:t>
                      </a:r>
                      <a:r>
                        <a:rPr lang="en-US" sz="800" b="1" kern="1200" dirty="0" smtClean="0">
                          <a:solidFill>
                            <a:schemeClr val="lt1"/>
                          </a:solidFill>
                          <a:effectLst/>
                          <a:latin typeface="+mn-lt"/>
                          <a:ea typeface="+mn-ea"/>
                          <a:cs typeface="+mn-cs"/>
                        </a:rPr>
                        <a:t> used for their report.  </a:t>
                      </a:r>
                    </a:p>
                    <a:p>
                      <a:pPr marL="0" marR="0">
                        <a:lnSpc>
                          <a:spcPct val="115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endParaRPr lang="en-US" sz="1600"/>
                    </a:p>
                  </a:txBody>
                  <a:tcPr marL="80316" marR="80316" marT="40158" marB="40158"/>
                </a:tc>
                <a:tc>
                  <a:txBody>
                    <a:bodyPr/>
                    <a:lstStyle/>
                    <a:p>
                      <a:endParaRPr lang="en-US" sz="1600"/>
                    </a:p>
                  </a:txBody>
                  <a:tcPr marL="80316" marR="80316" marT="40158" marB="40158"/>
                </a:tc>
              </a:tr>
              <a:tr h="677895">
                <a:tc>
                  <a:txBody>
                    <a:bodyPr/>
                    <a:lstStyle/>
                    <a:p>
                      <a:pPr marL="0" marR="0">
                        <a:lnSpc>
                          <a:spcPct val="115000"/>
                        </a:lnSpc>
                        <a:spcBef>
                          <a:spcPts val="0"/>
                        </a:spcBef>
                        <a:spcAft>
                          <a:spcPts val="0"/>
                        </a:spcAft>
                      </a:pPr>
                      <a:r>
                        <a:rPr lang="en-US" sz="1600" dirty="0">
                          <a:effectLst/>
                        </a:rPr>
                        <a:t>State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a:effectLst/>
                        </a:rPr>
                        <a:t>Expenses Per Resident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a:effectLst/>
                        </a:rPr>
                        <a:t>State Rank</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r>
              <a:tr h="333899">
                <a:tc>
                  <a:txBody>
                    <a:bodyPr/>
                    <a:lstStyle/>
                    <a:p>
                      <a:pPr marL="0" marR="0">
                        <a:lnSpc>
                          <a:spcPct val="115000"/>
                        </a:lnSpc>
                        <a:spcBef>
                          <a:spcPts val="0"/>
                        </a:spcBef>
                        <a:spcAft>
                          <a:spcPts val="0"/>
                        </a:spcAft>
                      </a:pPr>
                      <a:r>
                        <a:rPr lang="en-US" sz="1600" dirty="0">
                          <a:effectLst/>
                        </a:rPr>
                        <a:t>Arkansas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a:effectLst/>
                        </a:rPr>
                        <a:t>$606.64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a:effectLst/>
                        </a:rPr>
                        <a:t>11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r>
              <a:tr h="333899">
                <a:tc>
                  <a:txBody>
                    <a:bodyPr/>
                    <a:lstStyle/>
                    <a:p>
                      <a:pPr marL="0" marR="0">
                        <a:lnSpc>
                          <a:spcPct val="115000"/>
                        </a:lnSpc>
                        <a:spcBef>
                          <a:spcPts val="0"/>
                        </a:spcBef>
                        <a:spcAft>
                          <a:spcPts val="0"/>
                        </a:spcAft>
                      </a:pPr>
                      <a:r>
                        <a:rPr lang="en-US" sz="1600" dirty="0">
                          <a:effectLst/>
                        </a:rPr>
                        <a:t>Mississippi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a:effectLst/>
                        </a:rPr>
                        <a:t>  505.92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a:effectLst/>
                        </a:rPr>
                        <a:t>18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r>
              <a:tr h="333899">
                <a:tc>
                  <a:txBody>
                    <a:bodyPr/>
                    <a:lstStyle/>
                    <a:p>
                      <a:pPr marL="0" marR="0">
                        <a:lnSpc>
                          <a:spcPct val="115000"/>
                        </a:lnSpc>
                        <a:spcBef>
                          <a:spcPts val="0"/>
                        </a:spcBef>
                        <a:spcAft>
                          <a:spcPts val="0"/>
                        </a:spcAft>
                      </a:pPr>
                      <a:r>
                        <a:rPr lang="en-US" sz="1600" dirty="0">
                          <a:effectLst/>
                        </a:rPr>
                        <a:t>Louisiana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a:effectLst/>
                        </a:rPr>
                        <a:t>  488.72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a:effectLst/>
                        </a:rPr>
                        <a:t>19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r>
              <a:tr h="333899">
                <a:tc>
                  <a:txBody>
                    <a:bodyPr/>
                    <a:lstStyle/>
                    <a:p>
                      <a:pPr marL="0" marR="0">
                        <a:lnSpc>
                          <a:spcPct val="115000"/>
                        </a:lnSpc>
                        <a:spcBef>
                          <a:spcPts val="0"/>
                        </a:spcBef>
                        <a:spcAft>
                          <a:spcPts val="0"/>
                        </a:spcAft>
                      </a:pPr>
                      <a:r>
                        <a:rPr lang="en-US" sz="1600" dirty="0">
                          <a:effectLst/>
                        </a:rPr>
                        <a:t>Missouri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a:effectLst/>
                        </a:rPr>
                        <a:t>  454.56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a:effectLst/>
                        </a:rPr>
                        <a:t>23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r>
              <a:tr h="333899">
                <a:tc>
                  <a:txBody>
                    <a:bodyPr/>
                    <a:lstStyle/>
                    <a:p>
                      <a:pPr marL="0" marR="0">
                        <a:lnSpc>
                          <a:spcPct val="115000"/>
                        </a:lnSpc>
                        <a:spcBef>
                          <a:spcPts val="0"/>
                        </a:spcBef>
                        <a:spcAft>
                          <a:spcPts val="0"/>
                        </a:spcAft>
                      </a:pPr>
                      <a:r>
                        <a:rPr lang="en-US" sz="1600" dirty="0">
                          <a:effectLst/>
                        </a:rPr>
                        <a:t>Kansas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a:effectLst/>
                        </a:rPr>
                        <a:t>  415.29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a:effectLst/>
                        </a:rPr>
                        <a:t>27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r>
              <a:tr h="333899">
                <a:tc>
                  <a:txBody>
                    <a:bodyPr/>
                    <a:lstStyle/>
                    <a:p>
                      <a:pPr marL="0" marR="0">
                        <a:lnSpc>
                          <a:spcPct val="115000"/>
                        </a:lnSpc>
                        <a:spcBef>
                          <a:spcPts val="0"/>
                        </a:spcBef>
                        <a:spcAft>
                          <a:spcPts val="0"/>
                        </a:spcAft>
                      </a:pPr>
                      <a:r>
                        <a:rPr lang="en-US" sz="1600" dirty="0">
                          <a:effectLst/>
                        </a:rPr>
                        <a:t>Tennessee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dirty="0">
                          <a:effectLst/>
                        </a:rPr>
                        <a:t>  360.82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dirty="0">
                          <a:effectLst/>
                        </a:rPr>
                        <a:t>32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r>
              <a:tr h="333899">
                <a:tc>
                  <a:txBody>
                    <a:bodyPr/>
                    <a:lstStyle/>
                    <a:p>
                      <a:pPr marL="0" marR="0">
                        <a:lnSpc>
                          <a:spcPct val="115000"/>
                        </a:lnSpc>
                        <a:spcBef>
                          <a:spcPts val="0"/>
                        </a:spcBef>
                        <a:spcAft>
                          <a:spcPts val="0"/>
                        </a:spcAft>
                      </a:pPr>
                      <a:r>
                        <a:rPr lang="en-US" sz="1600">
                          <a:effectLst/>
                        </a:rPr>
                        <a:t>Oklahoma</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a:effectLst/>
                        </a:rPr>
                        <a:t>  322.92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dirty="0">
                          <a:effectLst/>
                        </a:rPr>
                        <a:t>37</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r>
              <a:tr h="333899">
                <a:tc>
                  <a:txBody>
                    <a:bodyPr/>
                    <a:lstStyle/>
                    <a:p>
                      <a:pPr marL="0" marR="0">
                        <a:lnSpc>
                          <a:spcPct val="115000"/>
                        </a:lnSpc>
                        <a:spcBef>
                          <a:spcPts val="0"/>
                        </a:spcBef>
                        <a:spcAft>
                          <a:spcPts val="0"/>
                        </a:spcAft>
                      </a:pPr>
                      <a:r>
                        <a:rPr lang="en-US" sz="1600">
                          <a:effectLst/>
                        </a:rPr>
                        <a:t>Texas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a:effectLst/>
                        </a:rPr>
                        <a:t>  291.09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dirty="0">
                          <a:effectLst/>
                        </a:rPr>
                        <a:t>42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r>
              <a:tr h="531159">
                <a:tc>
                  <a:txBody>
                    <a:bodyPr/>
                    <a:lstStyle/>
                    <a:p>
                      <a:pPr marL="0" marR="0">
                        <a:lnSpc>
                          <a:spcPct val="115000"/>
                        </a:lnSpc>
                        <a:spcBef>
                          <a:spcPts val="0"/>
                        </a:spcBef>
                        <a:spcAft>
                          <a:spcPts val="0"/>
                        </a:spcAft>
                      </a:pPr>
                      <a:r>
                        <a:rPr lang="en-US" sz="1600" dirty="0" smtClean="0">
                          <a:effectLst/>
                        </a:rPr>
                        <a:t>US</a:t>
                      </a:r>
                    </a:p>
                    <a:p>
                      <a:pPr marL="0" marR="0">
                        <a:lnSpc>
                          <a:spcPct val="115000"/>
                        </a:lnSpc>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a:effectLst/>
                        </a:rPr>
                        <a:t> $445.92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r>
                        <a:rPr lang="en-US" sz="1600" dirty="0">
                          <a:effectLst/>
                        </a:rPr>
                        <a:t>NA</a:t>
                      </a:r>
                    </a:p>
                    <a:p>
                      <a:r>
                        <a:rPr lang="en-US" sz="1600" dirty="0">
                          <a:effectLst/>
                        </a:rPr>
                        <a:t>   	 </a:t>
                      </a:r>
                      <a:endParaRPr lang="en-US" sz="1600" dirty="0">
                        <a:effectLst/>
                        <a:latin typeface="Calibri" panose="020F0502020204030204" pitchFamily="34" charset="0"/>
                      </a:endParaRPr>
                    </a:p>
                  </a:txBody>
                  <a:tcPr marL="60237" marR="60237" marT="0" marB="0"/>
                </a:tc>
              </a:tr>
            </a:tbl>
          </a:graphicData>
        </a:graphic>
      </p:graphicFrame>
      <p:sp>
        <p:nvSpPr>
          <p:cNvPr id="5" name="Rectangle 1"/>
          <p:cNvSpPr>
            <a:spLocks noChangeArrowheads="1"/>
          </p:cNvSpPr>
          <p:nvPr/>
        </p:nvSpPr>
        <p:spPr bwMode="auto">
          <a:xfrm>
            <a:off x="-8692967" y="616233"/>
            <a:ext cx="25920334" cy="45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0097332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Comparing Arkansas Medicaid Spending to Other States (cont.)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84386184"/>
              </p:ext>
            </p:extLst>
          </p:nvPr>
        </p:nvGraphicFramePr>
        <p:xfrm>
          <a:off x="685800" y="1417638"/>
          <a:ext cx="6458103" cy="4791769"/>
        </p:xfrm>
        <a:graphic>
          <a:graphicData uri="http://schemas.openxmlformats.org/drawingml/2006/table">
            <a:tbl>
              <a:tblPr firstRow="1" firstCol="1" bandRow="1">
                <a:tableStyleId>{5C22544A-7EE6-4342-B048-85BDC9FD1C3A}</a:tableStyleId>
              </a:tblPr>
              <a:tblGrid>
                <a:gridCol w="1100773"/>
                <a:gridCol w="2034071"/>
                <a:gridCol w="2034071"/>
                <a:gridCol w="644376"/>
                <a:gridCol w="644812"/>
              </a:tblGrid>
              <a:tr h="694694">
                <a:tc>
                  <a:txBody>
                    <a:bodyPr/>
                    <a:lstStyle/>
                    <a:p>
                      <a:pPr marL="0" marR="0">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State</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Acute Care</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Long Term Care</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DSH Payments</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Total</a:t>
                      </a:r>
                    </a:p>
                  </a:txBody>
                  <a:tcPr marL="68580" marR="68580" marT="0" marB="0"/>
                </a:tc>
              </a:tr>
              <a:tr h="694694">
                <a:tc>
                  <a:txBody>
                    <a:bodyPr/>
                    <a:lstStyle/>
                    <a:p>
                      <a:pPr marL="0" marR="0">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US</a:t>
                      </a:r>
                    </a:p>
                  </a:txBody>
                  <a:tcPr marL="68580" marR="68580" marT="0" marB="0"/>
                </a:tc>
                <a:tc>
                  <a:txBody>
                    <a:bodyPr/>
                    <a:lstStyle/>
                    <a:p>
                      <a:pPr marL="0" marR="0">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68.2%</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28.4%</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3.7%</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tc>
              </a:tr>
              <a:tr h="342174">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Arkansas</a:t>
                      </a:r>
                    </a:p>
                  </a:txBody>
                  <a:tcPr marL="68580" marR="68580" marT="0" marB="0"/>
                </a:tc>
                <a:tc>
                  <a:txBody>
                    <a:bodyPr/>
                    <a:lstStyle/>
                    <a:p>
                      <a:pPr marL="0" marR="0">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64.2%</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34.3%</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1.5%</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tc>
              </a:tr>
              <a:tr h="342174">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Kansas</a:t>
                      </a:r>
                    </a:p>
                  </a:txBody>
                  <a:tcPr marL="68580" marR="68580" marT="0" marB="0"/>
                </a:tc>
                <a:tc>
                  <a:txBody>
                    <a:bodyPr/>
                    <a:lstStyle/>
                    <a:p>
                      <a:pPr marL="0" marR="0">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72.2%</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24.8%</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3.7%</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tc>
              </a:tr>
              <a:tr h="342174">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Louisiana</a:t>
                      </a:r>
                    </a:p>
                  </a:txBody>
                  <a:tcPr marL="68580" marR="68580" marT="0" marB="0"/>
                </a:tc>
                <a:tc>
                  <a:txBody>
                    <a:bodyPr/>
                    <a:lstStyle/>
                    <a:p>
                      <a:pPr marL="0" marR="0">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58.7%</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30.5%</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10.7%</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tc>
              </a:tr>
              <a:tr h="342174">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Mississippi</a:t>
                      </a:r>
                    </a:p>
                  </a:txBody>
                  <a:tcPr marL="68580" marR="68580" marT="0" marB="0"/>
                </a:tc>
                <a:tc>
                  <a:txBody>
                    <a:bodyPr/>
                    <a:lstStyle/>
                    <a:p>
                      <a:pPr marL="0" marR="0">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65.4%</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30%</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4.6%</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tc>
              </a:tr>
              <a:tr h="342174">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Missouri</a:t>
                      </a:r>
                    </a:p>
                  </a:txBody>
                  <a:tcPr marL="68580" marR="68580" marT="0" marB="0"/>
                </a:tc>
                <a:tc>
                  <a:txBody>
                    <a:bodyPr/>
                    <a:lstStyle/>
                    <a:p>
                      <a:pPr marL="0" marR="0">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66.6%</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25.5%</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7.9%</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tc>
              </a:tr>
              <a:tr h="342174">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Oklahoma</a:t>
                      </a:r>
                    </a:p>
                  </a:txBody>
                  <a:tcPr marL="68580" marR="68580" marT="0" marB="0"/>
                </a:tc>
                <a:tc>
                  <a:txBody>
                    <a:bodyPr/>
                    <a:lstStyle/>
                    <a:p>
                      <a:pPr marL="0" marR="0">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72.9%</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26.2%</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.9%</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tc>
              </a:tr>
              <a:tr h="342174">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Tennessee</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87.8%</a:t>
                      </a:r>
                    </a:p>
                  </a:txBody>
                  <a:tcPr marL="68580" marR="68580" marT="0" marB="0"/>
                </a:tc>
                <a:tc>
                  <a:txBody>
                    <a:bodyPr/>
                    <a:lstStyle/>
                    <a:p>
                      <a:pPr marL="0" marR="0">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11.3%</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tc>
              </a:tr>
              <a:tr h="342174">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Texas</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79.5%</a:t>
                      </a:r>
                    </a:p>
                  </a:txBody>
                  <a:tcPr marL="68580" marR="68580" marT="0" marB="0"/>
                </a:tc>
                <a:tc>
                  <a:txBody>
                    <a:bodyPr/>
                    <a:lstStyle/>
                    <a:p>
                      <a:pPr marL="0" marR="0">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19.7%</a:t>
                      </a:r>
                    </a:p>
                  </a:txBody>
                  <a:tcPr marL="68580" marR="68580" marT="0" marB="0"/>
                </a:tc>
                <a:tc>
                  <a:txBody>
                    <a:bodyPr/>
                    <a:lstStyle/>
                    <a:p>
                      <a:pPr marL="0" marR="0">
                        <a:lnSpc>
                          <a:spcPct val="115000"/>
                        </a:lnSpc>
                        <a:spcBef>
                          <a:spcPts val="0"/>
                        </a:spcBef>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tc>
                <a:tc>
                  <a:txBody>
                    <a:bodyPr/>
                    <a:lstStyle/>
                    <a:p>
                      <a:pPr marL="0" marR="0">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tc>
              </a:tr>
              <a:tr h="518435">
                <a:tc>
                  <a:txBody>
                    <a:bodyPr/>
                    <a:lstStyle/>
                    <a:p>
                      <a:pPr marL="0" marR="0">
                        <a:lnSpc>
                          <a:spcPct val="115000"/>
                        </a:lnSpc>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237" marR="60237" marT="0" marB="0"/>
                </a:tc>
                <a:tc>
                  <a:txBody>
                    <a:bodyPr/>
                    <a:lstStyle/>
                    <a:p>
                      <a:pPr marL="0" marR="0">
                        <a:lnSpc>
                          <a:spcPct val="115000"/>
                        </a:lnSpc>
                        <a:spcBef>
                          <a:spcPts val="0"/>
                        </a:spcBef>
                        <a:spcAft>
                          <a:spcPts val="0"/>
                        </a:spcAft>
                      </a:pPr>
                      <a:endParaRPr lang="en-US" sz="1600" dirty="0">
                        <a:effectLst/>
                        <a:latin typeface="Calibri" panose="020F0502020204030204" pitchFamily="34" charset="0"/>
                      </a:endParaRPr>
                    </a:p>
                  </a:txBody>
                  <a:tcPr marL="60237" marR="60237" marT="0" marB="0"/>
                </a:tc>
              </a:tr>
            </a:tbl>
          </a:graphicData>
        </a:graphic>
      </p:graphicFrame>
      <p:sp>
        <p:nvSpPr>
          <p:cNvPr id="5" name="Rectangle 1"/>
          <p:cNvSpPr>
            <a:spLocks noChangeArrowheads="1"/>
          </p:cNvSpPr>
          <p:nvPr/>
        </p:nvSpPr>
        <p:spPr bwMode="auto">
          <a:xfrm>
            <a:off x="-7987337" y="-2610"/>
            <a:ext cx="25920334" cy="45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0014991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Medicaid Waivers </a:t>
            </a:r>
            <a:endParaRPr lang="en-US" dirty="0"/>
          </a:p>
        </p:txBody>
      </p:sp>
      <p:sp>
        <p:nvSpPr>
          <p:cNvPr id="3" name="Content Placeholder 2"/>
          <p:cNvSpPr>
            <a:spLocks noGrp="1"/>
          </p:cNvSpPr>
          <p:nvPr>
            <p:ph idx="1"/>
          </p:nvPr>
        </p:nvSpPr>
        <p:spPr/>
        <p:txBody>
          <a:bodyPr/>
          <a:lstStyle/>
          <a:p>
            <a:r>
              <a:rPr lang="en-US" dirty="0"/>
              <a:t> </a:t>
            </a:r>
            <a:r>
              <a:rPr lang="en-US" dirty="0" smtClean="0"/>
              <a:t>Arkansas </a:t>
            </a:r>
            <a:r>
              <a:rPr lang="en-US" dirty="0"/>
              <a:t>Health Care Independence Program: 1115</a:t>
            </a:r>
          </a:p>
          <a:p>
            <a:pPr lvl="0"/>
            <a:r>
              <a:rPr lang="en-US" dirty="0"/>
              <a:t>Arkansas Elder Choices: 1915 (c)</a:t>
            </a:r>
          </a:p>
          <a:p>
            <a:pPr lvl="0"/>
            <a:r>
              <a:rPr lang="en-US" dirty="0"/>
              <a:t>Arkansas Tax Equity &amp; Fiscal Responsibility: 1115</a:t>
            </a:r>
          </a:p>
          <a:p>
            <a:pPr lvl="0"/>
            <a:r>
              <a:rPr lang="en-US" dirty="0"/>
              <a:t>Alternative Community Services: 1915 (c)</a:t>
            </a:r>
          </a:p>
          <a:p>
            <a:pPr lvl="0"/>
            <a:r>
              <a:rPr lang="en-US" dirty="0"/>
              <a:t>Alternatives for People with Physical Disabilities: 1915 (c)</a:t>
            </a:r>
          </a:p>
          <a:p>
            <a:pPr lvl="0"/>
            <a:r>
              <a:rPr lang="en-US" dirty="0"/>
              <a:t>Non-Emergency Transportation: 1915 (b4)</a:t>
            </a:r>
          </a:p>
          <a:p>
            <a:pPr lvl="0"/>
            <a:r>
              <a:rPr lang="en-US" dirty="0"/>
              <a:t>AR Autism: 1915 (c)</a:t>
            </a:r>
          </a:p>
          <a:p>
            <a:pPr lvl="0"/>
            <a:r>
              <a:rPr lang="en-US" dirty="0" err="1"/>
              <a:t>ARKidsB</a:t>
            </a:r>
            <a:r>
              <a:rPr lang="en-US" dirty="0"/>
              <a:t>: 1115</a:t>
            </a:r>
          </a:p>
          <a:p>
            <a:pPr lvl="0"/>
            <a:r>
              <a:rPr lang="en-US" dirty="0"/>
              <a:t>AR Living Choices Assisted Living: 1915 (c)</a:t>
            </a:r>
          </a:p>
          <a:p>
            <a:pPr marL="114300" indent="0">
              <a:buNone/>
            </a:pPr>
            <a:endParaRPr lang="en-US" dirty="0" smtClean="0"/>
          </a:p>
          <a:p>
            <a:pPr marL="114300" indent="0">
              <a:buNone/>
            </a:pPr>
            <a:r>
              <a:rPr lang="en-US" b="1" dirty="0" smtClean="0"/>
              <a:t>Note</a:t>
            </a:r>
            <a:r>
              <a:rPr lang="en-US" dirty="0" smtClean="0"/>
              <a:t>:  Does not include State Plan Amendments</a:t>
            </a:r>
            <a:endParaRPr lang="en-US" dirty="0"/>
          </a:p>
        </p:txBody>
      </p:sp>
    </p:spTree>
    <p:extLst>
      <p:ext uri="{BB962C8B-B14F-4D97-AF65-F5344CB8AC3E}">
        <p14:creationId xmlns:p14="http://schemas.microsoft.com/office/powerpoint/2010/main" val="2808453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 </a:t>
            </a:r>
            <a:r>
              <a:rPr lang="en-US" dirty="0" smtClean="0"/>
              <a:t>Observations (cont.)</a:t>
            </a:r>
            <a:endParaRPr lang="en-US" dirty="0"/>
          </a:p>
        </p:txBody>
      </p:sp>
      <p:sp>
        <p:nvSpPr>
          <p:cNvPr id="3" name="Content Placeholder 2"/>
          <p:cNvSpPr>
            <a:spLocks noGrp="1"/>
          </p:cNvSpPr>
          <p:nvPr>
            <p:ph idx="1"/>
          </p:nvPr>
        </p:nvSpPr>
        <p:spPr/>
        <p:txBody>
          <a:bodyPr/>
          <a:lstStyle/>
          <a:p>
            <a:pPr marL="114300" indent="0">
              <a:buNone/>
            </a:pPr>
            <a:r>
              <a:rPr lang="en-US" dirty="0"/>
              <a:t>Long Term Services and Supports </a:t>
            </a:r>
            <a:endParaRPr lang="en-US" dirty="0" smtClean="0"/>
          </a:p>
          <a:p>
            <a:r>
              <a:rPr lang="en-US" dirty="0"/>
              <a:t>Arkansas </a:t>
            </a:r>
            <a:r>
              <a:rPr lang="en-US" dirty="0" smtClean="0"/>
              <a:t>ranked </a:t>
            </a:r>
            <a:r>
              <a:rPr lang="en-US" dirty="0"/>
              <a:t>40</a:t>
            </a:r>
            <a:r>
              <a:rPr lang="en-US" baseline="30000" dirty="0"/>
              <a:t>th</a:t>
            </a:r>
            <a:r>
              <a:rPr lang="en-US" dirty="0"/>
              <a:t> </a:t>
            </a:r>
            <a:r>
              <a:rPr lang="en-US" dirty="0" smtClean="0"/>
              <a:t>by AARP for recipient choice</a:t>
            </a:r>
          </a:p>
          <a:p>
            <a:r>
              <a:rPr lang="en-US" dirty="0"/>
              <a:t>All initial assessments for nursing home placements are conducted by Nursing Home </a:t>
            </a:r>
            <a:r>
              <a:rPr lang="en-US" dirty="0" smtClean="0"/>
              <a:t>professionals</a:t>
            </a:r>
            <a:endParaRPr lang="en-US" dirty="0"/>
          </a:p>
          <a:p>
            <a:pPr marL="114300" indent="0">
              <a:buNone/>
            </a:pPr>
            <a:r>
              <a:rPr lang="en-US" dirty="0" smtClean="0"/>
              <a:t>Developmental Disabilities</a:t>
            </a:r>
          </a:p>
          <a:p>
            <a:r>
              <a:rPr lang="en-US" dirty="0"/>
              <a:t>50/50 split between resources expended for institutional care and home and community based care </a:t>
            </a:r>
            <a:endParaRPr lang="en-US" dirty="0" smtClean="0"/>
          </a:p>
          <a:p>
            <a:pPr marL="114300" indent="0">
              <a:buNone/>
            </a:pPr>
            <a:r>
              <a:rPr lang="en-US" dirty="0" smtClean="0"/>
              <a:t>Pharmacy</a:t>
            </a:r>
          </a:p>
          <a:p>
            <a:r>
              <a:rPr lang="en-US" dirty="0" smtClean="0"/>
              <a:t>Arkansas does </a:t>
            </a:r>
            <a:r>
              <a:rPr lang="en-US" dirty="0"/>
              <a:t>not participate in a multi-state rebate </a:t>
            </a:r>
            <a:r>
              <a:rPr lang="en-US" dirty="0" smtClean="0"/>
              <a:t>pool</a:t>
            </a:r>
          </a:p>
          <a:p>
            <a:r>
              <a:rPr lang="en-US" dirty="0" smtClean="0"/>
              <a:t>Appears that a </a:t>
            </a:r>
            <a:r>
              <a:rPr lang="en-US" dirty="0"/>
              <a:t>low percentage of opiate users locked </a:t>
            </a:r>
            <a:r>
              <a:rPr lang="en-US" dirty="0" smtClean="0"/>
              <a:t>in to </a:t>
            </a:r>
            <a:r>
              <a:rPr lang="en-US" dirty="0"/>
              <a:t>a single dispensing pharmacy</a:t>
            </a:r>
          </a:p>
          <a:p>
            <a:endParaRPr lang="en-US" dirty="0"/>
          </a:p>
        </p:txBody>
      </p:sp>
    </p:spTree>
    <p:extLst>
      <p:ext uri="{BB962C8B-B14F-4D97-AF65-F5344CB8AC3E}">
        <p14:creationId xmlns:p14="http://schemas.microsoft.com/office/powerpoint/2010/main" val="4255232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 </a:t>
            </a:r>
            <a:r>
              <a:rPr lang="en-US" dirty="0" smtClean="0"/>
              <a:t>Observations (cont.)</a:t>
            </a:r>
            <a:endParaRPr lang="en-US" dirty="0"/>
          </a:p>
        </p:txBody>
      </p:sp>
      <p:sp>
        <p:nvSpPr>
          <p:cNvPr id="3" name="Content Placeholder 2"/>
          <p:cNvSpPr>
            <a:spLocks noGrp="1"/>
          </p:cNvSpPr>
          <p:nvPr>
            <p:ph idx="1"/>
          </p:nvPr>
        </p:nvSpPr>
        <p:spPr/>
        <p:txBody>
          <a:bodyPr/>
          <a:lstStyle/>
          <a:p>
            <a:pPr marL="114300" indent="0">
              <a:buNone/>
            </a:pPr>
            <a:r>
              <a:rPr lang="en-US" dirty="0" smtClean="0"/>
              <a:t>Procurement</a:t>
            </a:r>
          </a:p>
          <a:p>
            <a:r>
              <a:rPr lang="en-US" dirty="0"/>
              <a:t>The procurement timeline is VERY lengthy.  From the start of the procurement to the onboarding of a project team is now an 18 month to 2 year process</a:t>
            </a:r>
            <a:endParaRPr lang="en-US" dirty="0" smtClean="0"/>
          </a:p>
          <a:p>
            <a:r>
              <a:rPr lang="en-US" dirty="0" smtClean="0"/>
              <a:t>Medicaid has experienced a number of challenges related to using staff augmentation (time and materials) contracts affecting several vendors including: </a:t>
            </a:r>
            <a:r>
              <a:rPr lang="en-US" dirty="0" err="1" smtClean="0"/>
              <a:t>EngagePoint</a:t>
            </a:r>
            <a:r>
              <a:rPr lang="en-US" dirty="0" smtClean="0"/>
              <a:t>, </a:t>
            </a:r>
            <a:r>
              <a:rPr lang="en-US" dirty="0" err="1" smtClean="0"/>
              <a:t>eSystems</a:t>
            </a:r>
            <a:r>
              <a:rPr lang="en-US" dirty="0" smtClean="0"/>
              <a:t>, Computer Aid </a:t>
            </a:r>
            <a:r>
              <a:rPr lang="en-US" dirty="0" err="1" smtClean="0"/>
              <a:t>Inc</a:t>
            </a:r>
            <a:r>
              <a:rPr lang="en-US" dirty="0" smtClean="0"/>
              <a:t> (CAI)</a:t>
            </a:r>
          </a:p>
          <a:p>
            <a:r>
              <a:rPr lang="en-US" dirty="0"/>
              <a:t>Contracts appear to be missing incentives for the contractors to minimize cost</a:t>
            </a:r>
          </a:p>
          <a:p>
            <a:r>
              <a:rPr lang="en-US" dirty="0"/>
              <a:t>Procurement and contracting process has improved significantly over the last 4 years.  However, the State has assumed the majority of risk for many projects</a:t>
            </a:r>
          </a:p>
          <a:p>
            <a:endParaRPr lang="en-US" dirty="0" smtClean="0"/>
          </a:p>
          <a:p>
            <a:endParaRPr lang="en-US" dirty="0" smtClean="0"/>
          </a:p>
          <a:p>
            <a:endParaRPr lang="en-US" dirty="0" smtClean="0"/>
          </a:p>
          <a:p>
            <a:endParaRPr lang="en-US" dirty="0" smtClean="0"/>
          </a:p>
          <a:p>
            <a:endParaRPr lang="en-US" dirty="0" smtClean="0"/>
          </a:p>
        </p:txBody>
      </p:sp>
    </p:spTree>
    <p:extLst>
      <p:ext uri="{BB962C8B-B14F-4D97-AF65-F5344CB8AC3E}">
        <p14:creationId xmlns:p14="http://schemas.microsoft.com/office/powerpoint/2010/main" val="3023585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 </a:t>
            </a:r>
            <a:r>
              <a:rPr lang="en-US" dirty="0" smtClean="0"/>
              <a:t>Observations (cont.)</a:t>
            </a:r>
            <a:endParaRPr lang="en-US" dirty="0"/>
          </a:p>
        </p:txBody>
      </p:sp>
      <p:sp>
        <p:nvSpPr>
          <p:cNvPr id="3" name="Content Placeholder 2"/>
          <p:cNvSpPr>
            <a:spLocks noGrp="1"/>
          </p:cNvSpPr>
          <p:nvPr>
            <p:ph idx="1"/>
          </p:nvPr>
        </p:nvSpPr>
        <p:spPr/>
        <p:txBody>
          <a:bodyPr/>
          <a:lstStyle/>
          <a:p>
            <a:pPr marL="114300" indent="0">
              <a:buNone/>
            </a:pPr>
            <a:r>
              <a:rPr lang="en-US" dirty="0" smtClean="0"/>
              <a:t>Procurement (cont.)</a:t>
            </a:r>
          </a:p>
          <a:p>
            <a:r>
              <a:rPr lang="en-US" dirty="0" smtClean="0"/>
              <a:t>The </a:t>
            </a:r>
            <a:r>
              <a:rPr lang="en-US" dirty="0"/>
              <a:t>State has not invested in many PMO or contract management experienced </a:t>
            </a:r>
            <a:r>
              <a:rPr lang="en-US" dirty="0" smtClean="0"/>
              <a:t>personnel</a:t>
            </a:r>
          </a:p>
          <a:p>
            <a:pPr marL="114300" indent="0">
              <a:buNone/>
            </a:pPr>
            <a:r>
              <a:rPr lang="en-US" dirty="0"/>
              <a:t>Systems Projects</a:t>
            </a:r>
          </a:p>
          <a:p>
            <a:r>
              <a:rPr lang="en-US" dirty="0"/>
              <a:t>Ongoing information eligibility software systems implementations are clearly still troubled projects committed to steep development curves and delivery dates</a:t>
            </a:r>
          </a:p>
          <a:p>
            <a:endParaRPr lang="en-US" dirty="0"/>
          </a:p>
        </p:txBody>
      </p:sp>
    </p:spTree>
    <p:extLst>
      <p:ext uri="{BB962C8B-B14F-4D97-AF65-F5344CB8AC3E}">
        <p14:creationId xmlns:p14="http://schemas.microsoft.com/office/powerpoint/2010/main" val="503746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 </a:t>
            </a:r>
            <a:r>
              <a:rPr lang="en-US" dirty="0" smtClean="0"/>
              <a:t>Observations (cont.)</a:t>
            </a:r>
            <a:endParaRPr lang="en-US" dirty="0"/>
          </a:p>
        </p:txBody>
      </p:sp>
      <p:sp>
        <p:nvSpPr>
          <p:cNvPr id="3" name="Content Placeholder 2"/>
          <p:cNvSpPr>
            <a:spLocks noGrp="1"/>
          </p:cNvSpPr>
          <p:nvPr>
            <p:ph idx="1"/>
          </p:nvPr>
        </p:nvSpPr>
        <p:spPr/>
        <p:txBody>
          <a:bodyPr/>
          <a:lstStyle/>
          <a:p>
            <a:pPr marL="114300" indent="0">
              <a:buNone/>
            </a:pPr>
            <a:r>
              <a:rPr lang="en-US" dirty="0" smtClean="0"/>
              <a:t>Eligibility </a:t>
            </a:r>
            <a:endParaRPr lang="en-US" dirty="0"/>
          </a:p>
          <a:p>
            <a:r>
              <a:rPr lang="en-US" dirty="0"/>
              <a:t>Redetermination of Private Option eligibility has </a:t>
            </a:r>
            <a:r>
              <a:rPr lang="en-US" dirty="0" smtClean="0"/>
              <a:t>no </a:t>
            </a:r>
            <a:r>
              <a:rPr lang="en-US" dirty="0"/>
              <a:t>current mechanism to accept real time alerts from the State Wage data base </a:t>
            </a:r>
            <a:endParaRPr lang="en-US" dirty="0" smtClean="0"/>
          </a:p>
          <a:p>
            <a:r>
              <a:rPr lang="en-US" dirty="0" smtClean="0"/>
              <a:t>The </a:t>
            </a:r>
            <a:r>
              <a:rPr lang="en-US" dirty="0"/>
              <a:t>MAGI Eligibility and Enrollment system went live October 1, 2013 and still has unresolved issues</a:t>
            </a:r>
          </a:p>
          <a:p>
            <a:r>
              <a:rPr lang="en-US" dirty="0" err="1"/>
              <a:t>Cognosante</a:t>
            </a:r>
            <a:r>
              <a:rPr lang="en-US" dirty="0"/>
              <a:t> will have 13 people in a PMO role with a focus on avoiding a worst case </a:t>
            </a:r>
            <a:r>
              <a:rPr lang="en-US" dirty="0" smtClean="0"/>
              <a:t>scenario</a:t>
            </a:r>
          </a:p>
          <a:p>
            <a:r>
              <a:rPr lang="en-US" dirty="0" err="1"/>
              <a:t>RedMane</a:t>
            </a:r>
            <a:r>
              <a:rPr lang="en-US" dirty="0"/>
              <a:t> has been engaged to do the work to support SNAP.  This is caught up in confusion between </a:t>
            </a:r>
            <a:r>
              <a:rPr lang="en-US" dirty="0" err="1"/>
              <a:t>Redmane</a:t>
            </a:r>
            <a:r>
              <a:rPr lang="en-US" dirty="0"/>
              <a:t> and IBM</a:t>
            </a:r>
          </a:p>
          <a:p>
            <a:r>
              <a:rPr lang="en-US" dirty="0"/>
              <a:t>The new CURAM system was purchased with the expectation that 80% of new applicants could then be handled automatically, or “no touch.”  The actual no touch rate is closer to 17% </a:t>
            </a:r>
          </a:p>
        </p:txBody>
      </p:sp>
    </p:spTree>
    <p:extLst>
      <p:ext uri="{BB962C8B-B14F-4D97-AF65-F5344CB8AC3E}">
        <p14:creationId xmlns:p14="http://schemas.microsoft.com/office/powerpoint/2010/main" val="2683238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 </a:t>
            </a:r>
            <a:r>
              <a:rPr lang="en-US" dirty="0" smtClean="0"/>
              <a:t>Observations (cont.)</a:t>
            </a:r>
            <a:endParaRPr lang="en-US" dirty="0"/>
          </a:p>
        </p:txBody>
      </p:sp>
      <p:sp>
        <p:nvSpPr>
          <p:cNvPr id="3" name="Content Placeholder 2"/>
          <p:cNvSpPr>
            <a:spLocks noGrp="1"/>
          </p:cNvSpPr>
          <p:nvPr>
            <p:ph idx="1"/>
          </p:nvPr>
        </p:nvSpPr>
        <p:spPr/>
        <p:txBody>
          <a:bodyPr/>
          <a:lstStyle/>
          <a:p>
            <a:pPr marL="114300" indent="0">
              <a:buNone/>
            </a:pPr>
            <a:r>
              <a:rPr lang="en-US" dirty="0" smtClean="0"/>
              <a:t>Health </a:t>
            </a:r>
            <a:r>
              <a:rPr lang="en-US" dirty="0"/>
              <a:t>Independence Account</a:t>
            </a:r>
          </a:p>
          <a:p>
            <a:r>
              <a:rPr lang="en-US" dirty="0"/>
              <a:t>The FY 2016 management contract is for $8,060,100.00 </a:t>
            </a:r>
            <a:r>
              <a:rPr lang="en-US" dirty="0" smtClean="0"/>
              <a:t>(Approximately $66.00 </a:t>
            </a:r>
            <a:r>
              <a:rPr lang="en-US" dirty="0"/>
              <a:t>per member per </a:t>
            </a:r>
            <a:r>
              <a:rPr lang="en-US" dirty="0" smtClean="0"/>
              <a:t>month, which does not take into consideration any risk and opportunity cost for vendor to shift a large portion of their business to meet State’s immediate resource need here). </a:t>
            </a:r>
          </a:p>
          <a:p>
            <a:r>
              <a:rPr lang="en-US" dirty="0" smtClean="0"/>
              <a:t>42,753 </a:t>
            </a:r>
            <a:r>
              <a:rPr lang="en-US" dirty="0"/>
              <a:t>cards issued, of which 10,175 </a:t>
            </a:r>
            <a:r>
              <a:rPr lang="en-US" dirty="0" smtClean="0"/>
              <a:t>are currently activated</a:t>
            </a:r>
            <a:r>
              <a:rPr lang="en-US" dirty="0"/>
              <a:t>.  Yet, the amount applied to successful transactions from January to May of 2015 was $</a:t>
            </a:r>
            <a:r>
              <a:rPr lang="en-US" dirty="0" smtClean="0"/>
              <a:t>170,932.26</a:t>
            </a:r>
          </a:p>
          <a:p>
            <a:r>
              <a:rPr lang="en-US" dirty="0" smtClean="0"/>
              <a:t>Similar contract with State Employees has over 20,000 users and costs approximately $4 per member per month</a:t>
            </a:r>
            <a:endParaRPr lang="en-US" dirty="0"/>
          </a:p>
        </p:txBody>
      </p:sp>
    </p:spTree>
    <p:extLst>
      <p:ext uri="{BB962C8B-B14F-4D97-AF65-F5344CB8AC3E}">
        <p14:creationId xmlns:p14="http://schemas.microsoft.com/office/powerpoint/2010/main" val="2167209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Medicaid Questions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19968563"/>
              </p:ext>
            </p:extLst>
          </p:nvPr>
        </p:nvGraphicFramePr>
        <p:xfrm>
          <a:off x="457200" y="1524000"/>
          <a:ext cx="7620000" cy="2595880"/>
        </p:xfrm>
        <a:graphic>
          <a:graphicData uri="http://schemas.openxmlformats.org/drawingml/2006/table">
            <a:tbl>
              <a:tblPr firstRow="1" bandRow="1">
                <a:tableStyleId>{5C22544A-7EE6-4342-B048-85BDC9FD1C3A}</a:tableStyleId>
              </a:tblPr>
              <a:tblGrid>
                <a:gridCol w="3810000"/>
                <a:gridCol w="3810000"/>
              </a:tblGrid>
              <a:tr h="370840">
                <a:tc>
                  <a:txBody>
                    <a:bodyPr/>
                    <a:lstStyle/>
                    <a:p>
                      <a:r>
                        <a:rPr lang="en-US" dirty="0" smtClean="0"/>
                        <a:t>Task Force Queries about costs</a:t>
                      </a:r>
                      <a:endParaRPr lang="en-US" dirty="0"/>
                    </a:p>
                  </a:txBody>
                  <a:tcPr/>
                </a:tc>
                <a:tc>
                  <a:txBody>
                    <a:bodyPr/>
                    <a:lstStyle/>
                    <a:p>
                      <a:pPr algn="ctr"/>
                      <a:r>
                        <a:rPr lang="en-US" dirty="0" smtClean="0"/>
                        <a:t>2014 Amounts</a:t>
                      </a:r>
                      <a:endParaRPr lang="en-US" dirty="0"/>
                    </a:p>
                  </a:txBody>
                  <a:tcPr/>
                </a:tc>
              </a:tr>
              <a:tr h="3708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Prescription drugs</a:t>
                      </a:r>
                      <a:endParaRPr lang="en-US" sz="1600" kern="1200" dirty="0" smtClean="0">
                        <a:solidFill>
                          <a:schemeClr val="dk1"/>
                        </a:solidFill>
                        <a:effectLst/>
                        <a:latin typeface="+mn-lt"/>
                        <a:ea typeface="+mn-ea"/>
                        <a:cs typeface="+mn-cs"/>
                      </a:endParaRPr>
                    </a:p>
                  </a:txBody>
                  <a:tcPr/>
                </a:tc>
                <a:tc>
                  <a:txBody>
                    <a:bodyPr/>
                    <a:lstStyle/>
                    <a:p>
                      <a:pPr algn="r" fontAlgn="b"/>
                      <a:r>
                        <a:rPr lang="en-US" sz="1800" b="0" i="0" u="none" strike="noStrike" dirty="0">
                          <a:solidFill>
                            <a:srgbClr val="000000"/>
                          </a:solidFill>
                          <a:effectLst/>
                          <a:latin typeface="Calibri" panose="020F0502020204030204" pitchFamily="34" charset="0"/>
                        </a:rPr>
                        <a:t>372,716,180</a:t>
                      </a:r>
                    </a:p>
                  </a:txBody>
                  <a:tcPr marL="0" marR="0" marT="0" marB="0" anchor="b"/>
                </a:tc>
              </a:tr>
              <a:tr h="370840">
                <a:tc>
                  <a:txBody>
                    <a:bodyPr/>
                    <a:lstStyle/>
                    <a:p>
                      <a:r>
                        <a:rPr lang="en-US" sz="1800" kern="1200" dirty="0" smtClean="0">
                          <a:solidFill>
                            <a:schemeClr val="dk1"/>
                          </a:solidFill>
                          <a:effectLst/>
                          <a:latin typeface="+mn-lt"/>
                          <a:ea typeface="+mn-ea"/>
                          <a:cs typeface="+mn-cs"/>
                        </a:rPr>
                        <a:t>Long-term care</a:t>
                      </a:r>
                      <a:endParaRPr lang="en-US" dirty="0"/>
                    </a:p>
                  </a:txBody>
                  <a:tcPr/>
                </a:tc>
                <a:tc>
                  <a:txBody>
                    <a:bodyPr/>
                    <a:lstStyle/>
                    <a:p>
                      <a:pPr algn="r" fontAlgn="b"/>
                      <a:r>
                        <a:rPr lang="en-US" sz="1800" b="0" i="0" u="none" strike="noStrike" dirty="0">
                          <a:solidFill>
                            <a:srgbClr val="000000"/>
                          </a:solidFill>
                          <a:effectLst/>
                          <a:latin typeface="Calibri" panose="020F0502020204030204" pitchFamily="34" charset="0"/>
                        </a:rPr>
                        <a:t>970,898,395</a:t>
                      </a:r>
                    </a:p>
                  </a:txBody>
                  <a:tcPr marL="0" marR="0" marT="0" marB="0" anchor="b"/>
                </a:tc>
              </a:tr>
              <a:tr h="370840">
                <a:tc>
                  <a:txBody>
                    <a:bodyPr/>
                    <a:lstStyle/>
                    <a:p>
                      <a:r>
                        <a:rPr lang="en-US" sz="1800" kern="1200" baseline="0" dirty="0" smtClean="0">
                          <a:solidFill>
                            <a:schemeClr val="dk1"/>
                          </a:solidFill>
                          <a:effectLst/>
                          <a:latin typeface="+mn-lt"/>
                          <a:ea typeface="+mn-ea"/>
                          <a:cs typeface="+mn-cs"/>
                        </a:rPr>
                        <a:t>N</a:t>
                      </a:r>
                      <a:r>
                        <a:rPr lang="en-US" sz="1800" kern="1200" dirty="0" smtClean="0">
                          <a:solidFill>
                            <a:schemeClr val="dk1"/>
                          </a:solidFill>
                          <a:effectLst/>
                          <a:latin typeface="+mn-lt"/>
                          <a:ea typeface="+mn-ea"/>
                          <a:cs typeface="+mn-cs"/>
                        </a:rPr>
                        <a:t>ursing home care</a:t>
                      </a:r>
                      <a:endParaRPr lang="en-US" dirty="0"/>
                    </a:p>
                  </a:txBody>
                  <a:tcPr/>
                </a:tc>
                <a:tc>
                  <a:txBody>
                    <a:bodyPr/>
                    <a:lstStyle/>
                    <a:p>
                      <a:pPr algn="r" fontAlgn="b"/>
                      <a:r>
                        <a:rPr lang="en-US" sz="1800" b="0" i="0" u="none" strike="noStrike" dirty="0">
                          <a:solidFill>
                            <a:srgbClr val="000000"/>
                          </a:solidFill>
                          <a:effectLst/>
                          <a:latin typeface="Calibri" panose="020F0502020204030204" pitchFamily="34" charset="0"/>
                        </a:rPr>
                        <a:t>696,112,127</a:t>
                      </a:r>
                    </a:p>
                  </a:txBody>
                  <a:tcPr marL="0" marR="0" marT="0" marB="0" anchor="b"/>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Assisted living facility care</a:t>
                      </a:r>
                      <a:endParaRPr lang="en-US" dirty="0" smtClean="0"/>
                    </a:p>
                  </a:txBody>
                  <a:tcPr/>
                </a:tc>
                <a:tc>
                  <a:txBody>
                    <a:bodyPr/>
                    <a:lstStyle/>
                    <a:p>
                      <a:pPr algn="r" fontAlgn="b"/>
                      <a:r>
                        <a:rPr lang="en-US" sz="1800" b="0" i="0" u="none" strike="noStrike" dirty="0">
                          <a:solidFill>
                            <a:srgbClr val="000000"/>
                          </a:solidFill>
                          <a:effectLst/>
                          <a:latin typeface="Calibri" panose="020F0502020204030204" pitchFamily="34" charset="0"/>
                        </a:rPr>
                        <a:t>16,175,328</a:t>
                      </a:r>
                    </a:p>
                  </a:txBody>
                  <a:tcPr marL="0" marR="0" marT="0" marB="0" anchor="b"/>
                </a:tc>
              </a:tr>
              <a:tr h="370840">
                <a:tc>
                  <a:txBody>
                    <a:bodyPr/>
                    <a:lstStyle/>
                    <a:p>
                      <a:r>
                        <a:rPr lang="en-US" sz="1800" kern="1200" smtClean="0">
                          <a:solidFill>
                            <a:schemeClr val="dk1"/>
                          </a:solidFill>
                          <a:effectLst/>
                          <a:latin typeface="+mn-lt"/>
                          <a:ea typeface="+mn-ea"/>
                          <a:cs typeface="+mn-cs"/>
                        </a:rPr>
                        <a:t>Mental health services</a:t>
                      </a:r>
                      <a:endParaRPr lang="en-US" dirty="0"/>
                    </a:p>
                  </a:txBody>
                  <a:tcPr/>
                </a:tc>
                <a:tc>
                  <a:txBody>
                    <a:bodyPr/>
                    <a:lstStyle/>
                    <a:p>
                      <a:pPr algn="r" fontAlgn="b"/>
                      <a:r>
                        <a:rPr lang="en-US" sz="1800" b="0" i="0" u="none" strike="noStrike" dirty="0" smtClean="0">
                          <a:solidFill>
                            <a:srgbClr val="000000"/>
                          </a:solidFill>
                          <a:effectLst/>
                          <a:latin typeface="Calibri" panose="020F0502020204030204" pitchFamily="34" charset="0"/>
                        </a:rPr>
                        <a:t>560,230,744</a:t>
                      </a:r>
                      <a:endParaRPr lang="en-US" sz="1800" b="0" i="0" u="none" strike="noStrike" dirty="0">
                        <a:solidFill>
                          <a:srgbClr val="000000"/>
                        </a:solidFill>
                        <a:effectLst/>
                        <a:latin typeface="Calibri" panose="020F0502020204030204" pitchFamily="34" charset="0"/>
                      </a:endParaRPr>
                    </a:p>
                  </a:txBody>
                  <a:tcPr marL="0" marR="0" marT="0" marB="0" anchor="b"/>
                </a:tc>
              </a:tr>
              <a:tr h="370840">
                <a:tc>
                  <a:txBody>
                    <a:bodyPr/>
                    <a:lstStyle/>
                    <a:p>
                      <a:r>
                        <a:rPr lang="en-US" sz="1800" kern="1200" dirty="0" smtClean="0">
                          <a:solidFill>
                            <a:schemeClr val="dk1"/>
                          </a:solidFill>
                          <a:effectLst/>
                          <a:latin typeface="+mn-lt"/>
                          <a:ea typeface="+mn-ea"/>
                          <a:cs typeface="+mn-cs"/>
                        </a:rPr>
                        <a:t>Hospital care</a:t>
                      </a:r>
                      <a:endParaRPr lang="en-US" dirty="0"/>
                    </a:p>
                  </a:txBody>
                  <a:tcPr/>
                </a:tc>
                <a:tc>
                  <a:txBody>
                    <a:bodyPr/>
                    <a:lstStyle/>
                    <a:p>
                      <a:pPr algn="r" fontAlgn="b"/>
                      <a:r>
                        <a:rPr lang="en-US" sz="1800" b="0" i="0" u="none" strike="noStrike" dirty="0" smtClean="0">
                          <a:solidFill>
                            <a:srgbClr val="000000"/>
                          </a:solidFill>
                          <a:effectLst/>
                          <a:latin typeface="Calibri" panose="020F0502020204030204" pitchFamily="34" charset="0"/>
                        </a:rPr>
                        <a:t>1,560,952,845</a:t>
                      </a:r>
                      <a:endParaRPr lang="en-US" sz="18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Tree>
    <p:extLst>
      <p:ext uri="{BB962C8B-B14F-4D97-AF65-F5344CB8AC3E}">
        <p14:creationId xmlns:p14="http://schemas.microsoft.com/office/powerpoint/2010/main" val="28560732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ed, white and black">
  <a:themeElements>
    <a:clrScheme name="InnoNights">
      <a:dk1>
        <a:sysClr val="windowText" lastClr="000000"/>
      </a:dk1>
      <a:lt1>
        <a:sysClr val="window" lastClr="FFFFFF"/>
      </a:lt1>
      <a:dk2>
        <a:srgbClr val="313131"/>
      </a:dk2>
      <a:lt2>
        <a:srgbClr val="C90000"/>
      </a:lt2>
      <a:accent1>
        <a:srgbClr val="C90000"/>
      </a:accent1>
      <a:accent2>
        <a:srgbClr val="FFDD4D"/>
      </a:accent2>
      <a:accent3>
        <a:srgbClr val="92D050"/>
      </a:accent3>
      <a:accent4>
        <a:srgbClr val="00B0F0"/>
      </a:accent4>
      <a:accent5>
        <a:srgbClr val="002060"/>
      </a:accent5>
      <a:accent6>
        <a:srgbClr val="CC9BFF"/>
      </a:accent6>
      <a:hlink>
        <a:srgbClr val="FFEA94"/>
      </a:hlink>
      <a:folHlink>
        <a:srgbClr val="FFDD4D"/>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2B2ED57DFC55F42BB00BB5B4AB0CA42" ma:contentTypeVersion="3" ma:contentTypeDescription="Create a new document." ma:contentTypeScope="" ma:versionID="e6ae07567a325d5b840d1ea135b70e9b">
  <xsd:schema xmlns:xsd="http://www.w3.org/2001/XMLSchema" xmlns:xs="http://www.w3.org/2001/XMLSchema" xmlns:p="http://schemas.microsoft.com/office/2006/metadata/properties" xmlns:ns2="http://schemas.microsoft.com/sharepoint/v4" xmlns:ns3="16de58f0-8742-410d-b579-165f1627d21d" targetNamespace="http://schemas.microsoft.com/office/2006/metadata/properties" ma:root="true" ma:fieldsID="ec41ebc4ede6e2456d8d9a1b6339c5cd" ns2:_="" ns3:_="">
    <xsd:import namespace="http://schemas.microsoft.com/sharepoint/v4"/>
    <xsd:import namespace="16de58f0-8742-410d-b579-165f1627d21d"/>
    <xsd:element name="properties">
      <xsd:complexType>
        <xsd:sequence>
          <xsd:element name="documentManagement">
            <xsd:complexType>
              <xsd:all>
                <xsd:element ref="ns2:IconOverla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de58f0-8742-410d-b579-165f1627d21d"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DAE0C7-E02E-4F59-A2E9-C5CC662788C2}"/>
</file>

<file path=customXml/itemProps2.xml><?xml version="1.0" encoding="utf-8"?>
<ds:datastoreItem xmlns:ds="http://schemas.openxmlformats.org/officeDocument/2006/customXml" ds:itemID="{82995018-AEE7-4366-8840-C0352F312AF2}"/>
</file>

<file path=customXml/itemProps3.xml><?xml version="1.0" encoding="utf-8"?>
<ds:datastoreItem xmlns:ds="http://schemas.openxmlformats.org/officeDocument/2006/customXml" ds:itemID="{62C805D2-7B74-4CC2-8872-520E26818A14}"/>
</file>

<file path=docProps/app.xml><?xml version="1.0" encoding="utf-8"?>
<Properties xmlns="http://schemas.openxmlformats.org/officeDocument/2006/extended-properties" xmlns:vt="http://schemas.openxmlformats.org/officeDocument/2006/docPropsVTypes">
  <Template>red, white and black</Template>
  <TotalTime>5863</TotalTime>
  <Words>1506</Words>
  <Application>Microsoft Office PowerPoint</Application>
  <PresentationFormat>On-screen Show (4:3)</PresentationFormat>
  <Paragraphs>290</Paragraphs>
  <Slides>33</Slides>
  <Notes>33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Calibri</vt:lpstr>
      <vt:lpstr>Cambria</vt:lpstr>
      <vt:lpstr>Franklin Gothic Demi</vt:lpstr>
      <vt:lpstr>Times New Roman</vt:lpstr>
      <vt:lpstr>Wingdings</vt:lpstr>
      <vt:lpstr>red, white and black</vt:lpstr>
      <vt:lpstr>Arkansas Health Care Reform  Task Force</vt:lpstr>
      <vt:lpstr>Executive Summary</vt:lpstr>
      <vt:lpstr>Initial Observations </vt:lpstr>
      <vt:lpstr>Initial Observations (cont.)</vt:lpstr>
      <vt:lpstr>Initial Observations (cont.)</vt:lpstr>
      <vt:lpstr>Initial Observations (cont.)</vt:lpstr>
      <vt:lpstr>Initial Observations (cont.)</vt:lpstr>
      <vt:lpstr>Initial Observations (cont.)</vt:lpstr>
      <vt:lpstr>Overall Medicaid Questions</vt:lpstr>
      <vt:lpstr>Federal and State Share of Medicaid SFY 2014</vt:lpstr>
      <vt:lpstr>Details of Medicaid in SFY2014</vt:lpstr>
      <vt:lpstr>Details of Long Term Care, page 1/2</vt:lpstr>
      <vt:lpstr>Details of Long Term Care, page 2/2</vt:lpstr>
      <vt:lpstr>Details of Hospital Services, page 1/3</vt:lpstr>
      <vt:lpstr>Details of Hospital Services, page 2/3</vt:lpstr>
      <vt:lpstr>Details of Hospital Services, page 3/3</vt:lpstr>
      <vt:lpstr>Details of Mental Health</vt:lpstr>
      <vt:lpstr>Medicaid Monthly Costs per Beneficiary, 2007-2014</vt:lpstr>
      <vt:lpstr>Medicaid Costs per Beneficiary 2014-2015</vt:lpstr>
      <vt:lpstr>Medicaid Program cost?  Per state share? Per federal share?</vt:lpstr>
      <vt:lpstr>Medicaid Trends</vt:lpstr>
      <vt:lpstr>Top Growth Areas in Traditional Medicaid: by Cost Category</vt:lpstr>
      <vt:lpstr>Top Growth Areas in Traditional Medicaid: by Beneficiary Aid Category</vt:lpstr>
      <vt:lpstr>Projection of State Share</vt:lpstr>
      <vt:lpstr>Enrollment History</vt:lpstr>
      <vt:lpstr>Enrollment Projection</vt:lpstr>
      <vt:lpstr>Preliminary Enrollment Estimate</vt:lpstr>
      <vt:lpstr>Expenditure Forecast Detail: High Growth Scenario</vt:lpstr>
      <vt:lpstr>Expenditure Forecast Detail: Low Growth Scenario</vt:lpstr>
      <vt:lpstr>Comparing Nursing Homes to Assisted Living</vt:lpstr>
      <vt:lpstr>Comparing Arkansas Medicaid Spending to Other States </vt:lpstr>
      <vt:lpstr>Comparing Arkansas Medicaid Spending to Other States (cont.)</vt:lpstr>
      <vt:lpstr>State Medicaid Waivers </vt:lpstr>
    </vt:vector>
  </TitlesOfParts>
  <Company>The Lucas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EBT Cards –  State Customer Perspectives</dc:title>
  <dc:creator>Will Oliver</dc:creator>
  <cp:lastModifiedBy>Owner</cp:lastModifiedBy>
  <cp:revision>245</cp:revision>
  <cp:lastPrinted>2015-06-11T03:14:57Z</cp:lastPrinted>
  <dcterms:created xsi:type="dcterms:W3CDTF">2012-05-03T15:00:03Z</dcterms:created>
  <dcterms:modified xsi:type="dcterms:W3CDTF">2015-06-12T14:12:26Z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0x01010082B2ED57DFC55F42BB00BB5B4AB0CA42</vt:lpwstr>
  </property>
  <property fmtid="{D5CDD505-2E9C-101B-9397-08002B2CF9AE}" pid="3" name="TemplateUrl">
    <vt:lpwstr/>
  </property>
  <property fmtid="{D5CDD505-2E9C-101B-9397-08002B2CF9AE}" pid="4" name="Order">
    <vt:r8>3716100</vt:r8>
  </property>
  <property fmtid="{D5CDD505-2E9C-101B-9397-08002B2CF9AE}" pid="5" name="URL">
    <vt:lpwstr/>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ies>
</file>