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15.xml" ContentType="application/vnd.openxmlformats-officedocument.presentationml.slide+xml"/>
  <Override PartName="/ppt/slides/slide19.xml" ContentType="application/vnd.openxmlformats-officedocument.presentationml.slide+xml"/>
  <Override PartName="/ppt/slides/slide13.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1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7.xml" ContentType="application/vnd.openxmlformats-officedocument.presentationml.slide+xml"/>
  <Override PartName="/ppt/slides/slide4.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30"/>
  </p:handoutMasterIdLst>
  <p:sldIdLst>
    <p:sldId id="256" r:id="rId2"/>
    <p:sldId id="257" r:id="rId3"/>
    <p:sldId id="258" r:id="rId4"/>
    <p:sldId id="260" r:id="rId5"/>
    <p:sldId id="261" r:id="rId6"/>
    <p:sldId id="262" r:id="rId7"/>
    <p:sldId id="279" r:id="rId8"/>
    <p:sldId id="270" r:id="rId9"/>
    <p:sldId id="271" r:id="rId10"/>
    <p:sldId id="272" r:id="rId11"/>
    <p:sldId id="273" r:id="rId12"/>
    <p:sldId id="274" r:id="rId13"/>
    <p:sldId id="275" r:id="rId14"/>
    <p:sldId id="263" r:id="rId15"/>
    <p:sldId id="280" r:id="rId16"/>
    <p:sldId id="281" r:id="rId17"/>
    <p:sldId id="284" r:id="rId18"/>
    <p:sldId id="283" r:id="rId19"/>
    <p:sldId id="282" r:id="rId20"/>
    <p:sldId id="264" r:id="rId21"/>
    <p:sldId id="278" r:id="rId22"/>
    <p:sldId id="265" r:id="rId23"/>
    <p:sldId id="276" r:id="rId24"/>
    <p:sldId id="277" r:id="rId25"/>
    <p:sldId id="266" r:id="rId26"/>
    <p:sldId id="267" r:id="rId27"/>
    <p:sldId id="285" r:id="rId28"/>
    <p:sldId id="269" r:id="rId29"/>
  </p:sldIdLst>
  <p:sldSz cx="12192000" cy="6858000"/>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handoutView">
  <p:normalViewPr horzBarState="maximized">
    <p:restoredLeft sz="20000" autoAdjust="0"/>
    <p:restoredTop sz="94660"/>
  </p:normalViewPr>
  <p:slideViewPr>
    <p:cSldViewPr snapToGrid="0">
      <p:cViewPr varScale="1">
        <p:scale>
          <a:sx n="69" d="100"/>
          <a:sy n="69" d="100"/>
        </p:scale>
        <p:origin x="-368" y="-80"/>
      </p:cViewPr>
      <p:guideLst>
        <p:guide orient="horz" pos="2160"/>
        <p:guide pos="3840"/>
      </p:guideLst>
    </p:cSldViewPr>
  </p:slideViewPr>
  <p:notesTextViewPr>
    <p:cViewPr>
      <p:scale>
        <a:sx n="1" d="1"/>
        <a:sy n="1" d="1"/>
      </p:scale>
      <p:origin x="0" y="0"/>
    </p:cViewPr>
  </p:notesTextViewPr>
  <p:notesViewPr>
    <p:cSldViewPr snapToGrid="0">
      <p:cViewPr varScale="1">
        <p:scale>
          <a:sx n="51" d="100"/>
          <a:sy n="51" d="100"/>
        </p:scale>
        <p:origin x="-2720" y="-92"/>
      </p:cViewPr>
      <p:guideLst>
        <p:guide orient="horz" pos="2931"/>
        <p:guide pos="2211"/>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37"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65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6688" y="0"/>
            <a:ext cx="3041650" cy="465138"/>
          </a:xfrm>
          <a:prstGeom prst="rect">
            <a:avLst/>
          </a:prstGeom>
        </p:spPr>
        <p:txBody>
          <a:bodyPr vert="horz" lIns="91440" tIns="45720" rIns="91440" bIns="45720" rtlCol="0"/>
          <a:lstStyle>
            <a:lvl1pPr algn="r">
              <a:defRPr sz="1200"/>
            </a:lvl1pPr>
          </a:lstStyle>
          <a:p>
            <a:fld id="{CE245E46-890D-45EA-9538-EC41BC3AD369}" type="datetimeFigureOut">
              <a:rPr lang="en-US" smtClean="0"/>
              <a:t>01/15/2016</a:t>
            </a:fld>
            <a:endParaRPr lang="en-US"/>
          </a:p>
        </p:txBody>
      </p:sp>
      <p:sp>
        <p:nvSpPr>
          <p:cNvPr id="4" name="Footer Placeholder 3"/>
          <p:cNvSpPr>
            <a:spLocks noGrp="1"/>
          </p:cNvSpPr>
          <p:nvPr>
            <p:ph type="ftr" sz="quarter" idx="2"/>
          </p:nvPr>
        </p:nvSpPr>
        <p:spPr>
          <a:xfrm>
            <a:off x="0" y="8839200"/>
            <a:ext cx="3041650"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6688" y="8839200"/>
            <a:ext cx="3041650" cy="465138"/>
          </a:xfrm>
          <a:prstGeom prst="rect">
            <a:avLst/>
          </a:prstGeom>
        </p:spPr>
        <p:txBody>
          <a:bodyPr vert="horz" lIns="91440" tIns="45720" rIns="91440" bIns="45720" rtlCol="0" anchor="b"/>
          <a:lstStyle>
            <a:lvl1pPr algn="r">
              <a:defRPr sz="1200"/>
            </a:lvl1pPr>
          </a:lstStyle>
          <a:p>
            <a:fld id="{41BAE66E-1AD2-4DE0-A042-D62EB279E307}"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082B651-5E20-4F7C-8D85-7B46A153048A}" type="datetimeFigureOut">
              <a:rPr lang="en-US" smtClean="0"/>
              <a:pPr/>
              <a:t>01/15/2016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7F44F9-E449-49DF-825A-FE1CE342F6E0}" type="slidenum">
              <a:rPr lang="en-US" smtClean="0"/>
              <a:pPr/>
              <a:t>‹#›</a:t>
            </a:fld>
            <a:endParaRPr lang="en-US"/>
          </a:p>
        </p:txBody>
      </p:sp>
    </p:spTree>
    <p:extLst>
      <p:ext uri="{BB962C8B-B14F-4D97-AF65-F5344CB8AC3E}">
        <p14:creationId xmlns:p14="http://schemas.microsoft.com/office/powerpoint/2010/main" xmlns="" val="1758810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82B651-5E20-4F7C-8D85-7B46A153048A}" type="datetimeFigureOut">
              <a:rPr lang="en-US" smtClean="0"/>
              <a:pPr/>
              <a:t>01/15/2016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7F44F9-E449-49DF-825A-FE1CE342F6E0}" type="slidenum">
              <a:rPr lang="en-US" smtClean="0"/>
              <a:pPr/>
              <a:t>‹#›</a:t>
            </a:fld>
            <a:endParaRPr lang="en-US"/>
          </a:p>
        </p:txBody>
      </p:sp>
    </p:spTree>
    <p:extLst>
      <p:ext uri="{BB962C8B-B14F-4D97-AF65-F5344CB8AC3E}">
        <p14:creationId xmlns:p14="http://schemas.microsoft.com/office/powerpoint/2010/main" xmlns="" val="2943836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82B651-5E20-4F7C-8D85-7B46A153048A}" type="datetimeFigureOut">
              <a:rPr lang="en-US" smtClean="0"/>
              <a:pPr/>
              <a:t>01/15/2016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7F44F9-E449-49DF-825A-FE1CE342F6E0}" type="slidenum">
              <a:rPr lang="en-US" smtClean="0"/>
              <a:pPr/>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xmlns="" val="8006529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82B651-5E20-4F7C-8D85-7B46A153048A}" type="datetimeFigureOut">
              <a:rPr lang="en-US" smtClean="0"/>
              <a:pPr/>
              <a:t>01/15/2016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7F44F9-E449-49DF-825A-FE1CE342F6E0}" type="slidenum">
              <a:rPr lang="en-US" smtClean="0"/>
              <a:pPr/>
              <a:t>‹#›</a:t>
            </a:fld>
            <a:endParaRPr lang="en-US"/>
          </a:p>
        </p:txBody>
      </p:sp>
    </p:spTree>
    <p:extLst>
      <p:ext uri="{BB962C8B-B14F-4D97-AF65-F5344CB8AC3E}">
        <p14:creationId xmlns:p14="http://schemas.microsoft.com/office/powerpoint/2010/main" xmlns="" val="13847348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82B651-5E20-4F7C-8D85-7B46A153048A}" type="datetimeFigureOut">
              <a:rPr lang="en-US" smtClean="0"/>
              <a:pPr/>
              <a:t>01/15/2016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7F44F9-E449-49DF-825A-FE1CE342F6E0}"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32562836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82B651-5E20-4F7C-8D85-7B46A153048A}" type="datetimeFigureOut">
              <a:rPr lang="en-US" smtClean="0"/>
              <a:pPr/>
              <a:t>01/15/2016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7F44F9-E449-49DF-825A-FE1CE342F6E0}" type="slidenum">
              <a:rPr lang="en-US" smtClean="0"/>
              <a:pPr/>
              <a:t>‹#›</a:t>
            </a:fld>
            <a:endParaRPr lang="en-US"/>
          </a:p>
        </p:txBody>
      </p:sp>
    </p:spTree>
    <p:extLst>
      <p:ext uri="{BB962C8B-B14F-4D97-AF65-F5344CB8AC3E}">
        <p14:creationId xmlns:p14="http://schemas.microsoft.com/office/powerpoint/2010/main" xmlns="" val="41440051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082B651-5E20-4F7C-8D85-7B46A153048A}" type="datetimeFigureOut">
              <a:rPr lang="en-US" smtClean="0"/>
              <a:pPr/>
              <a:t>01/15/2016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7F44F9-E449-49DF-825A-FE1CE342F6E0}" type="slidenum">
              <a:rPr lang="en-US" smtClean="0"/>
              <a:pPr/>
              <a:t>‹#›</a:t>
            </a:fld>
            <a:endParaRPr lang="en-US"/>
          </a:p>
        </p:txBody>
      </p:sp>
    </p:spTree>
    <p:extLst>
      <p:ext uri="{BB962C8B-B14F-4D97-AF65-F5344CB8AC3E}">
        <p14:creationId xmlns:p14="http://schemas.microsoft.com/office/powerpoint/2010/main" xmlns="" val="22174072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082B651-5E20-4F7C-8D85-7B46A153048A}" type="datetimeFigureOut">
              <a:rPr lang="en-US" smtClean="0"/>
              <a:pPr/>
              <a:t>01/15/2016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7F44F9-E449-49DF-825A-FE1CE342F6E0}" type="slidenum">
              <a:rPr lang="en-US" smtClean="0"/>
              <a:pPr/>
              <a:t>‹#›</a:t>
            </a:fld>
            <a:endParaRPr lang="en-US"/>
          </a:p>
        </p:txBody>
      </p:sp>
    </p:spTree>
    <p:extLst>
      <p:ext uri="{BB962C8B-B14F-4D97-AF65-F5344CB8AC3E}">
        <p14:creationId xmlns:p14="http://schemas.microsoft.com/office/powerpoint/2010/main" xmlns="" val="2463113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082B651-5E20-4F7C-8D85-7B46A153048A}" type="datetimeFigureOut">
              <a:rPr lang="en-US" smtClean="0"/>
              <a:pPr/>
              <a:t>01/15/2016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7F44F9-E449-49DF-825A-FE1CE342F6E0}" type="slidenum">
              <a:rPr lang="en-US" smtClean="0"/>
              <a:pPr/>
              <a:t>‹#›</a:t>
            </a:fld>
            <a:endParaRPr lang="en-US"/>
          </a:p>
        </p:txBody>
      </p:sp>
    </p:spTree>
    <p:extLst>
      <p:ext uri="{BB962C8B-B14F-4D97-AF65-F5344CB8AC3E}">
        <p14:creationId xmlns:p14="http://schemas.microsoft.com/office/powerpoint/2010/main" xmlns="" val="1818264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82B651-5E20-4F7C-8D85-7B46A153048A}" type="datetimeFigureOut">
              <a:rPr lang="en-US" smtClean="0"/>
              <a:pPr/>
              <a:t>01/15/2016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7F44F9-E449-49DF-825A-FE1CE342F6E0}" type="slidenum">
              <a:rPr lang="en-US" smtClean="0"/>
              <a:pPr/>
              <a:t>‹#›</a:t>
            </a:fld>
            <a:endParaRPr lang="en-US"/>
          </a:p>
        </p:txBody>
      </p:sp>
    </p:spTree>
    <p:extLst>
      <p:ext uri="{BB962C8B-B14F-4D97-AF65-F5344CB8AC3E}">
        <p14:creationId xmlns:p14="http://schemas.microsoft.com/office/powerpoint/2010/main" xmlns="" val="3325125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082B651-5E20-4F7C-8D85-7B46A153048A}" type="datetimeFigureOut">
              <a:rPr lang="en-US" smtClean="0"/>
              <a:pPr/>
              <a:t>01/15/2016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7F44F9-E449-49DF-825A-FE1CE342F6E0}" type="slidenum">
              <a:rPr lang="en-US" smtClean="0"/>
              <a:pPr/>
              <a:t>‹#›</a:t>
            </a:fld>
            <a:endParaRPr lang="en-US"/>
          </a:p>
        </p:txBody>
      </p:sp>
    </p:spTree>
    <p:extLst>
      <p:ext uri="{BB962C8B-B14F-4D97-AF65-F5344CB8AC3E}">
        <p14:creationId xmlns:p14="http://schemas.microsoft.com/office/powerpoint/2010/main" xmlns="" val="4064386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082B651-5E20-4F7C-8D85-7B46A153048A}" type="datetimeFigureOut">
              <a:rPr lang="en-US" smtClean="0"/>
              <a:pPr/>
              <a:t>01/15/2016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7F44F9-E449-49DF-825A-FE1CE342F6E0}" type="slidenum">
              <a:rPr lang="en-US" smtClean="0"/>
              <a:pPr/>
              <a:t>‹#›</a:t>
            </a:fld>
            <a:endParaRPr lang="en-US"/>
          </a:p>
        </p:txBody>
      </p:sp>
    </p:spTree>
    <p:extLst>
      <p:ext uri="{BB962C8B-B14F-4D97-AF65-F5344CB8AC3E}">
        <p14:creationId xmlns:p14="http://schemas.microsoft.com/office/powerpoint/2010/main" xmlns="" val="2685170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082B651-5E20-4F7C-8D85-7B46A153048A}" type="datetimeFigureOut">
              <a:rPr lang="en-US" smtClean="0"/>
              <a:pPr/>
              <a:t>01/15/2016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7F44F9-E449-49DF-825A-FE1CE342F6E0}" type="slidenum">
              <a:rPr lang="en-US" smtClean="0"/>
              <a:pPr/>
              <a:t>‹#›</a:t>
            </a:fld>
            <a:endParaRPr lang="en-US"/>
          </a:p>
        </p:txBody>
      </p:sp>
    </p:spTree>
    <p:extLst>
      <p:ext uri="{BB962C8B-B14F-4D97-AF65-F5344CB8AC3E}">
        <p14:creationId xmlns:p14="http://schemas.microsoft.com/office/powerpoint/2010/main" xmlns="" val="268720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82B651-5E20-4F7C-8D85-7B46A153048A}" type="datetimeFigureOut">
              <a:rPr lang="en-US" smtClean="0"/>
              <a:pPr/>
              <a:t>01/15/2016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7F44F9-E449-49DF-825A-FE1CE342F6E0}" type="slidenum">
              <a:rPr lang="en-US" smtClean="0"/>
              <a:pPr/>
              <a:t>‹#›</a:t>
            </a:fld>
            <a:endParaRPr lang="en-US"/>
          </a:p>
        </p:txBody>
      </p:sp>
    </p:spTree>
    <p:extLst>
      <p:ext uri="{BB962C8B-B14F-4D97-AF65-F5344CB8AC3E}">
        <p14:creationId xmlns:p14="http://schemas.microsoft.com/office/powerpoint/2010/main" xmlns="" val="3207839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82B651-5E20-4F7C-8D85-7B46A153048A}" type="datetimeFigureOut">
              <a:rPr lang="en-US" smtClean="0"/>
              <a:pPr/>
              <a:t>01/15/2016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7F44F9-E449-49DF-825A-FE1CE342F6E0}" type="slidenum">
              <a:rPr lang="en-US" smtClean="0"/>
              <a:pPr/>
              <a:t>‹#›</a:t>
            </a:fld>
            <a:endParaRPr lang="en-US"/>
          </a:p>
        </p:txBody>
      </p:sp>
    </p:spTree>
    <p:extLst>
      <p:ext uri="{BB962C8B-B14F-4D97-AF65-F5344CB8AC3E}">
        <p14:creationId xmlns:p14="http://schemas.microsoft.com/office/powerpoint/2010/main" xmlns="" val="851747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82B651-5E20-4F7C-8D85-7B46A153048A}" type="datetimeFigureOut">
              <a:rPr lang="en-US" smtClean="0"/>
              <a:pPr/>
              <a:t>01/15/2016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7F44F9-E449-49DF-825A-FE1CE342F6E0}" type="slidenum">
              <a:rPr lang="en-US" smtClean="0"/>
              <a:pPr/>
              <a:t>‹#›</a:t>
            </a:fld>
            <a:endParaRPr lang="en-US"/>
          </a:p>
        </p:txBody>
      </p:sp>
    </p:spTree>
    <p:extLst>
      <p:ext uri="{BB962C8B-B14F-4D97-AF65-F5344CB8AC3E}">
        <p14:creationId xmlns:p14="http://schemas.microsoft.com/office/powerpoint/2010/main" xmlns="" val="692042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082B651-5E20-4F7C-8D85-7B46A153048A}" type="datetimeFigureOut">
              <a:rPr lang="en-US" smtClean="0"/>
              <a:pPr/>
              <a:t>01/15/2016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D7F44F9-E449-49DF-825A-FE1CE342F6E0}" type="slidenum">
              <a:rPr lang="en-US" smtClean="0"/>
              <a:pPr/>
              <a:t>‹#›</a:t>
            </a:fld>
            <a:endParaRPr lang="en-US"/>
          </a:p>
        </p:txBody>
      </p:sp>
    </p:spTree>
    <p:extLst>
      <p:ext uri="{BB962C8B-B14F-4D97-AF65-F5344CB8AC3E}">
        <p14:creationId xmlns:p14="http://schemas.microsoft.com/office/powerpoint/2010/main" xmlns="" val="23854505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Autism Genetics</a:t>
            </a:r>
            <a:endParaRPr lang="en-US" dirty="0"/>
          </a:p>
        </p:txBody>
      </p:sp>
      <p:sp>
        <p:nvSpPr>
          <p:cNvPr id="3" name="Subtitle 2"/>
          <p:cNvSpPr>
            <a:spLocks noGrp="1"/>
          </p:cNvSpPr>
          <p:nvPr>
            <p:ph type="subTitle" idx="1"/>
          </p:nvPr>
        </p:nvSpPr>
        <p:spPr/>
        <p:txBody>
          <a:bodyPr>
            <a:normAutofit lnSpcReduction="10000"/>
          </a:bodyPr>
          <a:lstStyle/>
          <a:p>
            <a:r>
              <a:rPr lang="en-US" dirty="0" smtClean="0"/>
              <a:t>Stephen G. </a:t>
            </a:r>
            <a:r>
              <a:rPr lang="en-US" dirty="0" err="1" smtClean="0"/>
              <a:t>Kahler</a:t>
            </a:r>
            <a:r>
              <a:rPr lang="en-US" dirty="0" smtClean="0"/>
              <a:t>, MD</a:t>
            </a:r>
          </a:p>
          <a:p>
            <a:r>
              <a:rPr lang="en-US" dirty="0" smtClean="0"/>
              <a:t>1/15/2016</a:t>
            </a:r>
          </a:p>
          <a:p>
            <a:r>
              <a:rPr lang="en-US" dirty="0" smtClean="0"/>
              <a:t>Autism Legislative Task Force</a:t>
            </a:r>
            <a:endParaRPr lang="en-US" dirty="0"/>
          </a:p>
        </p:txBody>
      </p:sp>
    </p:spTree>
    <p:extLst>
      <p:ext uri="{BB962C8B-B14F-4D97-AF65-F5344CB8AC3E}">
        <p14:creationId xmlns:p14="http://schemas.microsoft.com/office/powerpoint/2010/main" xmlns="" val="17659833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ltLang="en-US" smtClean="0"/>
              <a:t>Genetics and Autism</a:t>
            </a:r>
            <a:br>
              <a:rPr lang="en-US" altLang="en-US" smtClean="0"/>
            </a:br>
            <a:r>
              <a:rPr lang="en-US" altLang="en-US" sz="2800"/>
              <a:t>Twin studies</a:t>
            </a:r>
          </a:p>
        </p:txBody>
      </p:sp>
      <p:sp>
        <p:nvSpPr>
          <p:cNvPr id="19459" name="Rectangle 3"/>
          <p:cNvSpPr>
            <a:spLocks noGrp="1" noChangeArrowheads="1"/>
          </p:cNvSpPr>
          <p:nvPr>
            <p:ph idx="1"/>
          </p:nvPr>
        </p:nvSpPr>
        <p:spPr/>
        <p:txBody>
          <a:bodyPr/>
          <a:lstStyle/>
          <a:p>
            <a:pPr eaLnBrk="1" hangingPunct="1"/>
            <a:r>
              <a:rPr lang="en-US" altLang="en-US"/>
              <a:t>MZ concordance </a:t>
            </a:r>
          </a:p>
          <a:p>
            <a:pPr lvl="1" eaLnBrk="1" hangingPunct="1"/>
            <a:r>
              <a:rPr lang="en-US" altLang="en-US"/>
              <a:t>70% concordance in MZ twins</a:t>
            </a:r>
          </a:p>
          <a:p>
            <a:pPr lvl="2" eaLnBrk="1" hangingPunct="1"/>
            <a:r>
              <a:rPr lang="en-US" altLang="en-US"/>
              <a:t>Range 36 – 95%</a:t>
            </a:r>
          </a:p>
          <a:p>
            <a:pPr lvl="1" eaLnBrk="1" hangingPunct="1"/>
            <a:r>
              <a:rPr lang="en-US" altLang="en-US"/>
              <a:t>90% concordance of broader phenotype in MZ twins</a:t>
            </a:r>
          </a:p>
          <a:p>
            <a:pPr lvl="1" eaLnBrk="1" hangingPunct="1"/>
            <a:r>
              <a:rPr lang="en-US" altLang="en-US"/>
              <a:t>Longer lag in dx of MZ twin!</a:t>
            </a:r>
          </a:p>
          <a:p>
            <a:pPr eaLnBrk="1" hangingPunct="1"/>
            <a:r>
              <a:rPr lang="en-US" altLang="en-US"/>
              <a:t>DZ concordance</a:t>
            </a:r>
          </a:p>
          <a:p>
            <a:pPr lvl="1" eaLnBrk="1" hangingPunct="1"/>
            <a:r>
              <a:rPr lang="en-US" altLang="en-US"/>
              <a:t>3%</a:t>
            </a:r>
          </a:p>
          <a:p>
            <a:pPr lvl="2" eaLnBrk="1" hangingPunct="1"/>
            <a:r>
              <a:rPr lang="en-US" altLang="en-US"/>
              <a:t>Range 0 – 23%</a:t>
            </a:r>
          </a:p>
          <a:p>
            <a:pPr lvl="1" eaLnBrk="1" hangingPunct="1"/>
            <a:r>
              <a:rPr lang="en-US" altLang="en-US"/>
              <a:t>30% for broader phenotype</a:t>
            </a:r>
          </a:p>
          <a:p>
            <a:pPr eaLnBrk="1" hangingPunct="1">
              <a:buFont typeface="Wingdings" panose="05000000000000000000" pitchFamily="2" charset="2"/>
              <a:buNone/>
            </a:pPr>
            <a:endParaRPr lang="en-US" altLang="en-US"/>
          </a:p>
        </p:txBody>
      </p:sp>
    </p:spTree>
    <p:extLst>
      <p:ext uri="{BB962C8B-B14F-4D97-AF65-F5344CB8AC3E}">
        <p14:creationId xmlns:p14="http://schemas.microsoft.com/office/powerpoint/2010/main" xmlns="" val="80749257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en-US" smtClean="0"/>
              <a:t>Genetics and Autism</a:t>
            </a:r>
            <a:br>
              <a:rPr lang="en-US" altLang="en-US" smtClean="0"/>
            </a:br>
            <a:r>
              <a:rPr lang="en-US" altLang="en-US" sz="2800"/>
              <a:t>Sibling risk ratio</a:t>
            </a:r>
            <a:endParaRPr lang="en-US" altLang="en-US" smtClean="0"/>
          </a:p>
        </p:txBody>
      </p:sp>
      <p:sp>
        <p:nvSpPr>
          <p:cNvPr id="24579" name="Rectangle 3"/>
          <p:cNvSpPr>
            <a:spLocks noGrp="1" noChangeArrowheads="1"/>
          </p:cNvSpPr>
          <p:nvPr>
            <p:ph idx="1"/>
          </p:nvPr>
        </p:nvSpPr>
        <p:spPr/>
        <p:txBody>
          <a:bodyPr/>
          <a:lstStyle/>
          <a:p>
            <a:pPr eaLnBrk="1" hangingPunct="1"/>
            <a:r>
              <a:rPr lang="en-US" altLang="en-US" smtClean="0"/>
              <a:t>Sibling risk ratio (</a:t>
            </a:r>
            <a:r>
              <a:rPr lang="en-US" altLang="en-US" smtClean="0">
                <a:latin typeface="Symbol" panose="05050102010706020507" pitchFamily="18" charset="2"/>
              </a:rPr>
              <a:t>l</a:t>
            </a:r>
            <a:r>
              <a:rPr lang="en-US" altLang="en-US" baseline="-25000" smtClean="0"/>
              <a:t>s</a:t>
            </a:r>
            <a:r>
              <a:rPr lang="en-US" altLang="en-US" smtClean="0"/>
              <a:t>)</a:t>
            </a:r>
          </a:p>
          <a:p>
            <a:pPr lvl="1" eaLnBrk="1" hangingPunct="1">
              <a:buFont typeface="Wingdings" panose="05000000000000000000" pitchFamily="2" charset="2"/>
              <a:buNone/>
            </a:pPr>
            <a:r>
              <a:rPr lang="en-US" altLang="en-US" smtClean="0"/>
              <a:t>(increased risk over general population)</a:t>
            </a:r>
          </a:p>
          <a:p>
            <a:pPr lvl="1" eaLnBrk="1" hangingPunct="1"/>
            <a:r>
              <a:rPr lang="en-US" altLang="en-US" smtClean="0"/>
              <a:t>Reported from 45 - 215</a:t>
            </a:r>
          </a:p>
          <a:p>
            <a:pPr lvl="1" eaLnBrk="1" hangingPunct="1"/>
            <a:r>
              <a:rPr lang="en-US" altLang="en-US" smtClean="0"/>
              <a:t>Best estimates 100 – 150</a:t>
            </a:r>
          </a:p>
          <a:p>
            <a:pPr lvl="2" eaLnBrk="1" hangingPunct="1"/>
            <a:r>
              <a:rPr lang="en-US" altLang="en-US" smtClean="0"/>
              <a:t>Compare to 500 for cystic fibrosis</a:t>
            </a:r>
          </a:p>
        </p:txBody>
      </p:sp>
    </p:spTree>
    <p:extLst>
      <p:ext uri="{BB962C8B-B14F-4D97-AF65-F5344CB8AC3E}">
        <p14:creationId xmlns:p14="http://schemas.microsoft.com/office/powerpoint/2010/main" xmlns="" val="2784372818"/>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altLang="en-US" smtClean="0"/>
              <a:t>‘Multifactorial Inheritance’ of Autism</a:t>
            </a:r>
          </a:p>
        </p:txBody>
      </p:sp>
      <p:sp>
        <p:nvSpPr>
          <p:cNvPr id="32771" name="Rectangle 3"/>
          <p:cNvSpPr>
            <a:spLocks noGrp="1" noChangeArrowheads="1"/>
          </p:cNvSpPr>
          <p:nvPr>
            <p:ph idx="1"/>
          </p:nvPr>
        </p:nvSpPr>
        <p:spPr>
          <a:xfrm>
            <a:off x="2209800" y="2133600"/>
            <a:ext cx="8153400" cy="4114800"/>
          </a:xfrm>
        </p:spPr>
        <p:txBody>
          <a:bodyPr>
            <a:normAutofit/>
          </a:bodyPr>
          <a:lstStyle/>
          <a:p>
            <a:pPr eaLnBrk="1" hangingPunct="1">
              <a:lnSpc>
                <a:spcPct val="80000"/>
              </a:lnSpc>
            </a:pPr>
            <a:r>
              <a:rPr lang="en-US" altLang="en-US" b="1"/>
              <a:t>Recurrence risk (sibs)</a:t>
            </a:r>
          </a:p>
          <a:p>
            <a:pPr lvl="1" eaLnBrk="1" hangingPunct="1">
              <a:lnSpc>
                <a:spcPct val="80000"/>
              </a:lnSpc>
            </a:pPr>
            <a:r>
              <a:rPr lang="en-US" altLang="en-US"/>
              <a:t>Ritvo (1989)</a:t>
            </a:r>
          </a:p>
          <a:p>
            <a:pPr lvl="2" eaLnBrk="1" hangingPunct="1">
              <a:lnSpc>
                <a:spcPct val="80000"/>
              </a:lnSpc>
            </a:pPr>
            <a:r>
              <a:rPr lang="en-US" altLang="en-US"/>
              <a:t>Overall 8.6%</a:t>
            </a:r>
          </a:p>
          <a:p>
            <a:pPr lvl="2" eaLnBrk="1" hangingPunct="1">
              <a:lnSpc>
                <a:spcPct val="80000"/>
              </a:lnSpc>
            </a:pPr>
            <a:r>
              <a:rPr lang="en-US" altLang="en-US"/>
              <a:t>14.5% if affected child is female</a:t>
            </a:r>
          </a:p>
          <a:p>
            <a:pPr lvl="2" eaLnBrk="1" hangingPunct="1">
              <a:lnSpc>
                <a:spcPct val="80000"/>
              </a:lnSpc>
            </a:pPr>
            <a:r>
              <a:rPr lang="en-US" altLang="en-US"/>
              <a:t>7% if affected child is male</a:t>
            </a:r>
          </a:p>
          <a:p>
            <a:pPr lvl="1" eaLnBrk="1" hangingPunct="1">
              <a:lnSpc>
                <a:spcPct val="80000"/>
              </a:lnSpc>
            </a:pPr>
            <a:r>
              <a:rPr lang="en-US" altLang="en-US"/>
              <a:t>Simonoff (1998)</a:t>
            </a:r>
          </a:p>
          <a:p>
            <a:pPr lvl="2" eaLnBrk="1" hangingPunct="1">
              <a:lnSpc>
                <a:spcPct val="80000"/>
              </a:lnSpc>
            </a:pPr>
            <a:r>
              <a:rPr lang="en-US" altLang="en-US"/>
              <a:t>7% if affected child is female</a:t>
            </a:r>
          </a:p>
          <a:p>
            <a:pPr lvl="2" eaLnBrk="1" hangingPunct="1">
              <a:lnSpc>
                <a:spcPct val="80000"/>
              </a:lnSpc>
            </a:pPr>
            <a:r>
              <a:rPr lang="en-US" altLang="en-US"/>
              <a:t>4% if affected child is male</a:t>
            </a:r>
          </a:p>
          <a:p>
            <a:pPr lvl="2" eaLnBrk="1" hangingPunct="1">
              <a:lnSpc>
                <a:spcPct val="80000"/>
              </a:lnSpc>
            </a:pPr>
            <a:r>
              <a:rPr lang="en-US" altLang="en-US"/>
              <a:t>33 – 50% after 2 affected</a:t>
            </a:r>
          </a:p>
          <a:p>
            <a:pPr lvl="1" eaLnBrk="1" hangingPunct="1">
              <a:lnSpc>
                <a:spcPct val="80000"/>
              </a:lnSpc>
            </a:pPr>
            <a:r>
              <a:rPr lang="en-US" altLang="en-US"/>
              <a:t>Overall 3 – 10%</a:t>
            </a:r>
          </a:p>
          <a:p>
            <a:pPr lvl="2" eaLnBrk="1" hangingPunct="1">
              <a:lnSpc>
                <a:spcPct val="80000"/>
              </a:lnSpc>
            </a:pPr>
            <a:r>
              <a:rPr lang="en-US" altLang="en-US"/>
              <a:t>Chakabarti 2001, Icasiano 2004, Lauritsen 2005)</a:t>
            </a:r>
          </a:p>
          <a:p>
            <a:pPr lvl="1" eaLnBrk="1" hangingPunct="1">
              <a:lnSpc>
                <a:spcPct val="80000"/>
              </a:lnSpc>
            </a:pPr>
            <a:r>
              <a:rPr lang="en-US" altLang="en-US"/>
              <a:t>Observed: only 2-3 % recurrent cases</a:t>
            </a:r>
          </a:p>
          <a:p>
            <a:pPr lvl="2" eaLnBrk="1" hangingPunct="1">
              <a:lnSpc>
                <a:spcPct val="80000"/>
              </a:lnSpc>
            </a:pPr>
            <a:r>
              <a:rPr lang="en-US" altLang="en-US"/>
              <a:t>Presumed due to decreased number of future children</a:t>
            </a:r>
          </a:p>
        </p:txBody>
      </p:sp>
    </p:spTree>
    <p:extLst>
      <p:ext uri="{BB962C8B-B14F-4D97-AF65-F5344CB8AC3E}">
        <p14:creationId xmlns:p14="http://schemas.microsoft.com/office/powerpoint/2010/main" xmlns="" val="286483965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US" altLang="en-US" smtClean="0"/>
              <a:t>Population Genetics of Autism</a:t>
            </a:r>
            <a:br>
              <a:rPr lang="en-US" altLang="en-US" smtClean="0"/>
            </a:br>
            <a:r>
              <a:rPr lang="en-US" altLang="en-US" sz="3600"/>
              <a:t>Summary</a:t>
            </a:r>
          </a:p>
        </p:txBody>
      </p:sp>
      <p:graphicFrame>
        <p:nvGraphicFramePr>
          <p:cNvPr id="4" name="Table 3"/>
          <p:cNvGraphicFramePr>
            <a:graphicFrameLocks noGrp="1"/>
          </p:cNvGraphicFramePr>
          <p:nvPr/>
        </p:nvGraphicFramePr>
        <p:xfrm>
          <a:off x="2438400" y="2133600"/>
          <a:ext cx="7772400" cy="4191000"/>
        </p:xfrm>
        <a:graphic>
          <a:graphicData uri="http://schemas.openxmlformats.org/drawingml/2006/table">
            <a:tbl>
              <a:tblPr firstRow="1" firstCol="1" bandRow="1">
                <a:tableStyleId>{5C22544A-7EE6-4342-B048-85BDC9FD1C3A}</a:tableStyleId>
              </a:tblPr>
              <a:tblGrid>
                <a:gridCol w="2590289"/>
                <a:gridCol w="1905368"/>
                <a:gridCol w="3276743"/>
              </a:tblGrid>
              <a:tr h="256049">
                <a:tc>
                  <a:txBody>
                    <a:bodyPr/>
                    <a:lstStyle/>
                    <a:p>
                      <a:pPr marL="0" marR="0" algn="l">
                        <a:lnSpc>
                          <a:spcPct val="115000"/>
                        </a:lnSpc>
                        <a:spcBef>
                          <a:spcPts val="0"/>
                        </a:spcBef>
                        <a:spcAft>
                          <a:spcPts val="0"/>
                        </a:spcAft>
                      </a:pPr>
                      <a:r>
                        <a:rPr lang="en-US" sz="1200">
                          <a:effectLst/>
                        </a:rPr>
                        <a:t>Parameter</a:t>
                      </a:r>
                      <a:endParaRPr lang="en-US" sz="1200">
                        <a:solidFill>
                          <a:srgbClr val="000000"/>
                        </a:solidFill>
                        <a:effectLst/>
                        <a:latin typeface="Times New Roman"/>
                        <a:ea typeface="Times New Roman"/>
                      </a:endParaRPr>
                    </a:p>
                  </a:txBody>
                  <a:tcPr marL="68580" marR="68580" marT="0" marB="0"/>
                </a:tc>
                <a:tc>
                  <a:txBody>
                    <a:bodyPr/>
                    <a:lstStyle/>
                    <a:p>
                      <a:pPr marL="0" marR="0" algn="l">
                        <a:lnSpc>
                          <a:spcPct val="115000"/>
                        </a:lnSpc>
                        <a:spcBef>
                          <a:spcPts val="0"/>
                        </a:spcBef>
                        <a:spcAft>
                          <a:spcPts val="0"/>
                        </a:spcAft>
                      </a:pPr>
                      <a:r>
                        <a:rPr lang="en-US" sz="1200">
                          <a:effectLst/>
                        </a:rPr>
                        <a:t>Value</a:t>
                      </a:r>
                      <a:endParaRPr lang="en-US" sz="1200">
                        <a:solidFill>
                          <a:srgbClr val="000000"/>
                        </a:solidFill>
                        <a:effectLst/>
                        <a:latin typeface="Times New Roman"/>
                        <a:ea typeface="Times New Roman"/>
                      </a:endParaRPr>
                    </a:p>
                  </a:txBody>
                  <a:tcPr marL="68580" marR="68580" marT="0" marB="0"/>
                </a:tc>
                <a:tc>
                  <a:txBody>
                    <a:bodyPr/>
                    <a:lstStyle/>
                    <a:p>
                      <a:pPr marL="0" marR="0" algn="l">
                        <a:lnSpc>
                          <a:spcPct val="115000"/>
                        </a:lnSpc>
                        <a:spcBef>
                          <a:spcPts val="0"/>
                        </a:spcBef>
                        <a:spcAft>
                          <a:spcPts val="0"/>
                        </a:spcAft>
                      </a:pPr>
                      <a:r>
                        <a:rPr lang="en-US" sz="1200">
                          <a:effectLst/>
                        </a:rPr>
                        <a:t>Comments</a:t>
                      </a:r>
                      <a:endParaRPr lang="en-US" sz="1200">
                        <a:solidFill>
                          <a:srgbClr val="000000"/>
                        </a:solidFill>
                        <a:effectLst/>
                        <a:latin typeface="Times New Roman"/>
                        <a:ea typeface="Times New Roman"/>
                      </a:endParaRPr>
                    </a:p>
                  </a:txBody>
                  <a:tcPr marL="68580" marR="68580" marT="0" marB="0"/>
                </a:tc>
              </a:tr>
              <a:tr h="535652">
                <a:tc>
                  <a:txBody>
                    <a:bodyPr/>
                    <a:lstStyle/>
                    <a:p>
                      <a:pPr marL="0" marR="0" algn="l">
                        <a:lnSpc>
                          <a:spcPct val="115000"/>
                        </a:lnSpc>
                        <a:spcBef>
                          <a:spcPts val="0"/>
                        </a:spcBef>
                        <a:spcAft>
                          <a:spcPts val="0"/>
                        </a:spcAft>
                      </a:pPr>
                      <a:r>
                        <a:rPr lang="en-US" sz="1200">
                          <a:effectLst/>
                        </a:rPr>
                        <a:t>Recurrence risk</a:t>
                      </a:r>
                      <a:endParaRPr lang="en-US" sz="1200">
                        <a:solidFill>
                          <a:srgbClr val="000000"/>
                        </a:solidFill>
                        <a:effectLst/>
                        <a:latin typeface="Times New Roman"/>
                        <a:ea typeface="Times New Roman"/>
                      </a:endParaRPr>
                    </a:p>
                  </a:txBody>
                  <a:tcPr marL="68580" marR="68580" marT="0" marB="0"/>
                </a:tc>
                <a:tc>
                  <a:txBody>
                    <a:bodyPr/>
                    <a:lstStyle/>
                    <a:p>
                      <a:pPr marL="0" marR="0" algn="l">
                        <a:lnSpc>
                          <a:spcPct val="115000"/>
                        </a:lnSpc>
                        <a:spcBef>
                          <a:spcPts val="0"/>
                        </a:spcBef>
                        <a:spcAft>
                          <a:spcPts val="0"/>
                        </a:spcAft>
                      </a:pPr>
                      <a:r>
                        <a:rPr lang="en-US" sz="1200">
                          <a:effectLst/>
                        </a:rPr>
                        <a:t>10-20%</a:t>
                      </a:r>
                      <a:endParaRPr lang="en-US" sz="1200">
                        <a:solidFill>
                          <a:srgbClr val="000000"/>
                        </a:solidFill>
                        <a:effectLst/>
                        <a:latin typeface="Times New Roman"/>
                        <a:ea typeface="Times New Roman"/>
                      </a:endParaRPr>
                    </a:p>
                  </a:txBody>
                  <a:tcPr marL="68580" marR="68580" marT="0" marB="0"/>
                </a:tc>
                <a:tc>
                  <a:txBody>
                    <a:bodyPr/>
                    <a:lstStyle/>
                    <a:p>
                      <a:pPr marL="0" marR="0" algn="l">
                        <a:lnSpc>
                          <a:spcPct val="115000"/>
                        </a:lnSpc>
                        <a:spcBef>
                          <a:spcPts val="0"/>
                        </a:spcBef>
                        <a:spcAft>
                          <a:spcPts val="0"/>
                        </a:spcAft>
                      </a:pPr>
                      <a:r>
                        <a:rPr lang="en-US" sz="1200">
                          <a:effectLst/>
                        </a:rPr>
                        <a:t>Value increased based on newer studies</a:t>
                      </a:r>
                      <a:endParaRPr lang="en-US" sz="1200">
                        <a:solidFill>
                          <a:srgbClr val="000000"/>
                        </a:solidFill>
                        <a:effectLst/>
                        <a:latin typeface="Times New Roman"/>
                        <a:ea typeface="Times New Roman"/>
                      </a:endParaRPr>
                    </a:p>
                  </a:txBody>
                  <a:tcPr marL="68580" marR="68580" marT="0" marB="0"/>
                </a:tc>
              </a:tr>
              <a:tr h="256049">
                <a:tc>
                  <a:txBody>
                    <a:bodyPr/>
                    <a:lstStyle/>
                    <a:p>
                      <a:pPr marL="0" marR="0" algn="l">
                        <a:lnSpc>
                          <a:spcPct val="115000"/>
                        </a:lnSpc>
                        <a:spcBef>
                          <a:spcPts val="0"/>
                        </a:spcBef>
                        <a:spcAft>
                          <a:spcPts val="0"/>
                        </a:spcAft>
                      </a:pPr>
                      <a:r>
                        <a:rPr lang="en-US" sz="1200">
                          <a:effectLst/>
                        </a:rPr>
                        <a:t>Relative recurrence ratio</a:t>
                      </a:r>
                      <a:endParaRPr lang="en-US" sz="1200">
                        <a:solidFill>
                          <a:srgbClr val="000000"/>
                        </a:solidFill>
                        <a:effectLst/>
                        <a:latin typeface="Times New Roman"/>
                        <a:ea typeface="Times New Roman"/>
                      </a:endParaRPr>
                    </a:p>
                  </a:txBody>
                  <a:tcPr marL="68580" marR="68580" marT="0" marB="0"/>
                </a:tc>
                <a:tc>
                  <a:txBody>
                    <a:bodyPr/>
                    <a:lstStyle/>
                    <a:p>
                      <a:pPr marL="0" marR="0" algn="l">
                        <a:lnSpc>
                          <a:spcPct val="115000"/>
                        </a:lnSpc>
                        <a:spcBef>
                          <a:spcPts val="0"/>
                        </a:spcBef>
                        <a:spcAft>
                          <a:spcPts val="0"/>
                        </a:spcAft>
                      </a:pPr>
                      <a:r>
                        <a:rPr lang="en-US" sz="1200">
                          <a:effectLst/>
                        </a:rPr>
                        <a:t> </a:t>
                      </a:r>
                      <a:endParaRPr lang="en-US" sz="1200">
                        <a:solidFill>
                          <a:srgbClr val="000000"/>
                        </a:solidFill>
                        <a:effectLst/>
                        <a:latin typeface="Times New Roman"/>
                        <a:ea typeface="Times New Roman"/>
                      </a:endParaRPr>
                    </a:p>
                  </a:txBody>
                  <a:tcPr marL="68580" marR="68580" marT="0" marB="0"/>
                </a:tc>
                <a:tc>
                  <a:txBody>
                    <a:bodyPr/>
                    <a:lstStyle/>
                    <a:p>
                      <a:pPr marL="0" marR="0" algn="l">
                        <a:lnSpc>
                          <a:spcPct val="115000"/>
                        </a:lnSpc>
                        <a:spcBef>
                          <a:spcPts val="0"/>
                        </a:spcBef>
                        <a:spcAft>
                          <a:spcPts val="0"/>
                        </a:spcAft>
                      </a:pPr>
                      <a:r>
                        <a:rPr lang="en-US" sz="1200">
                          <a:effectLst/>
                        </a:rPr>
                        <a:t> </a:t>
                      </a:r>
                      <a:endParaRPr lang="en-US" sz="1200">
                        <a:solidFill>
                          <a:srgbClr val="000000"/>
                        </a:solidFill>
                        <a:effectLst/>
                        <a:latin typeface="Times New Roman"/>
                        <a:ea typeface="Times New Roman"/>
                      </a:endParaRPr>
                    </a:p>
                  </a:txBody>
                  <a:tcPr marL="68580" marR="68580" marT="0" marB="0"/>
                </a:tc>
              </a:tr>
              <a:tr h="256049">
                <a:tc>
                  <a:txBody>
                    <a:bodyPr/>
                    <a:lstStyle/>
                    <a:p>
                      <a:pPr marL="0" marR="0" algn="l">
                        <a:lnSpc>
                          <a:spcPct val="115000"/>
                        </a:lnSpc>
                        <a:spcBef>
                          <a:spcPts val="0"/>
                        </a:spcBef>
                        <a:spcAft>
                          <a:spcPts val="0"/>
                        </a:spcAft>
                      </a:pPr>
                      <a:r>
                        <a:rPr lang="en-US" sz="1200">
                          <a:effectLst/>
                        </a:rPr>
                        <a:t>     Monozygotic twins</a:t>
                      </a:r>
                      <a:endParaRPr lang="en-US" sz="1200">
                        <a:solidFill>
                          <a:srgbClr val="000000"/>
                        </a:solidFill>
                        <a:effectLst/>
                        <a:latin typeface="Times New Roman"/>
                        <a:ea typeface="Times New Roman"/>
                      </a:endParaRPr>
                    </a:p>
                  </a:txBody>
                  <a:tcPr marL="68580" marR="68580" marT="0" marB="0"/>
                </a:tc>
                <a:tc>
                  <a:txBody>
                    <a:bodyPr/>
                    <a:lstStyle/>
                    <a:p>
                      <a:pPr marL="0" marR="0" algn="l">
                        <a:lnSpc>
                          <a:spcPct val="115000"/>
                        </a:lnSpc>
                        <a:spcBef>
                          <a:spcPts val="0"/>
                        </a:spcBef>
                        <a:spcAft>
                          <a:spcPts val="0"/>
                        </a:spcAft>
                      </a:pPr>
                      <a:r>
                        <a:rPr lang="en-US" sz="1200">
                          <a:effectLst/>
                        </a:rPr>
                        <a:t>150</a:t>
                      </a:r>
                      <a:endParaRPr lang="en-US" sz="1200">
                        <a:solidFill>
                          <a:srgbClr val="000000"/>
                        </a:solidFill>
                        <a:effectLst/>
                        <a:latin typeface="Times New Roman"/>
                        <a:ea typeface="Times New Roman"/>
                      </a:endParaRPr>
                    </a:p>
                  </a:txBody>
                  <a:tcPr marL="68580" marR="68580" marT="0" marB="0"/>
                </a:tc>
                <a:tc>
                  <a:txBody>
                    <a:bodyPr/>
                    <a:lstStyle/>
                    <a:p>
                      <a:pPr marL="0" marR="0" algn="l">
                        <a:lnSpc>
                          <a:spcPct val="115000"/>
                        </a:lnSpc>
                        <a:spcBef>
                          <a:spcPts val="0"/>
                        </a:spcBef>
                        <a:spcAft>
                          <a:spcPts val="0"/>
                        </a:spcAft>
                      </a:pPr>
                      <a:r>
                        <a:rPr lang="en-US" sz="1200">
                          <a:effectLst/>
                        </a:rPr>
                        <a:t> </a:t>
                      </a:r>
                      <a:endParaRPr lang="en-US" sz="1200">
                        <a:solidFill>
                          <a:srgbClr val="000000"/>
                        </a:solidFill>
                        <a:effectLst/>
                        <a:latin typeface="Times New Roman"/>
                        <a:ea typeface="Times New Roman"/>
                      </a:endParaRPr>
                    </a:p>
                  </a:txBody>
                  <a:tcPr marL="68580" marR="68580" marT="0" marB="0"/>
                </a:tc>
              </a:tr>
              <a:tr h="256049">
                <a:tc>
                  <a:txBody>
                    <a:bodyPr/>
                    <a:lstStyle/>
                    <a:p>
                      <a:pPr marL="0" marR="0" algn="l">
                        <a:lnSpc>
                          <a:spcPct val="115000"/>
                        </a:lnSpc>
                        <a:spcBef>
                          <a:spcPts val="0"/>
                        </a:spcBef>
                        <a:spcAft>
                          <a:spcPts val="0"/>
                        </a:spcAft>
                      </a:pPr>
                      <a:r>
                        <a:rPr lang="en-US" sz="1200">
                          <a:effectLst/>
                        </a:rPr>
                        <a:t>     Dizygotic twins</a:t>
                      </a:r>
                      <a:endParaRPr lang="en-US" sz="1200">
                        <a:solidFill>
                          <a:srgbClr val="000000"/>
                        </a:solidFill>
                        <a:effectLst/>
                        <a:latin typeface="Times New Roman"/>
                        <a:ea typeface="Times New Roman"/>
                      </a:endParaRPr>
                    </a:p>
                  </a:txBody>
                  <a:tcPr marL="68580" marR="68580" marT="0" marB="0"/>
                </a:tc>
                <a:tc>
                  <a:txBody>
                    <a:bodyPr/>
                    <a:lstStyle/>
                    <a:p>
                      <a:pPr marL="0" marR="0" algn="l">
                        <a:lnSpc>
                          <a:spcPct val="115000"/>
                        </a:lnSpc>
                        <a:spcBef>
                          <a:spcPts val="0"/>
                        </a:spcBef>
                        <a:spcAft>
                          <a:spcPts val="0"/>
                        </a:spcAft>
                      </a:pPr>
                      <a:r>
                        <a:rPr lang="en-US" sz="1200">
                          <a:effectLst/>
                        </a:rPr>
                        <a:t>8</a:t>
                      </a:r>
                      <a:endParaRPr lang="en-US" sz="1200">
                        <a:solidFill>
                          <a:srgbClr val="000000"/>
                        </a:solidFill>
                        <a:effectLst/>
                        <a:latin typeface="Times New Roman"/>
                        <a:ea typeface="Times New Roman"/>
                      </a:endParaRPr>
                    </a:p>
                  </a:txBody>
                  <a:tcPr marL="68580" marR="68580" marT="0" marB="0"/>
                </a:tc>
                <a:tc>
                  <a:txBody>
                    <a:bodyPr/>
                    <a:lstStyle/>
                    <a:p>
                      <a:pPr marL="0" marR="0" algn="l">
                        <a:lnSpc>
                          <a:spcPct val="115000"/>
                        </a:lnSpc>
                        <a:spcBef>
                          <a:spcPts val="0"/>
                        </a:spcBef>
                        <a:spcAft>
                          <a:spcPts val="0"/>
                        </a:spcAft>
                      </a:pPr>
                      <a:r>
                        <a:rPr lang="en-US" sz="1200">
                          <a:effectLst/>
                        </a:rPr>
                        <a:t> </a:t>
                      </a:r>
                      <a:endParaRPr lang="en-US" sz="1200">
                        <a:solidFill>
                          <a:srgbClr val="000000"/>
                        </a:solidFill>
                        <a:effectLst/>
                        <a:latin typeface="Times New Roman"/>
                        <a:ea typeface="Times New Roman"/>
                      </a:endParaRPr>
                    </a:p>
                  </a:txBody>
                  <a:tcPr marL="68580" marR="68580" marT="0" marB="0"/>
                </a:tc>
              </a:tr>
              <a:tr h="256049">
                <a:tc>
                  <a:txBody>
                    <a:bodyPr/>
                    <a:lstStyle/>
                    <a:p>
                      <a:pPr marL="0" marR="0" algn="l">
                        <a:lnSpc>
                          <a:spcPct val="115000"/>
                        </a:lnSpc>
                        <a:spcBef>
                          <a:spcPts val="0"/>
                        </a:spcBef>
                        <a:spcAft>
                          <a:spcPts val="0"/>
                        </a:spcAft>
                      </a:pPr>
                      <a:r>
                        <a:rPr lang="en-US" sz="1200">
                          <a:effectLst/>
                        </a:rPr>
                        <a:t>     Full siblings</a:t>
                      </a:r>
                      <a:endParaRPr lang="en-US" sz="1200">
                        <a:solidFill>
                          <a:srgbClr val="000000"/>
                        </a:solidFill>
                        <a:effectLst/>
                        <a:latin typeface="Times New Roman"/>
                        <a:ea typeface="Times New Roman"/>
                      </a:endParaRPr>
                    </a:p>
                  </a:txBody>
                  <a:tcPr marL="68580" marR="68580" marT="0" marB="0"/>
                </a:tc>
                <a:tc>
                  <a:txBody>
                    <a:bodyPr/>
                    <a:lstStyle/>
                    <a:p>
                      <a:pPr marL="0" marR="0" algn="l">
                        <a:lnSpc>
                          <a:spcPct val="115000"/>
                        </a:lnSpc>
                        <a:spcBef>
                          <a:spcPts val="0"/>
                        </a:spcBef>
                        <a:spcAft>
                          <a:spcPts val="0"/>
                        </a:spcAft>
                      </a:pPr>
                      <a:r>
                        <a:rPr lang="en-US" sz="1200">
                          <a:effectLst/>
                        </a:rPr>
                        <a:t>7 - 10</a:t>
                      </a:r>
                      <a:endParaRPr lang="en-US" sz="1200">
                        <a:solidFill>
                          <a:srgbClr val="000000"/>
                        </a:solidFill>
                        <a:effectLst/>
                        <a:latin typeface="Times New Roman"/>
                        <a:ea typeface="Times New Roman"/>
                      </a:endParaRPr>
                    </a:p>
                  </a:txBody>
                  <a:tcPr marL="68580" marR="68580" marT="0" marB="0"/>
                </a:tc>
                <a:tc>
                  <a:txBody>
                    <a:bodyPr/>
                    <a:lstStyle/>
                    <a:p>
                      <a:pPr marL="0" marR="0" algn="l">
                        <a:lnSpc>
                          <a:spcPct val="115000"/>
                        </a:lnSpc>
                        <a:spcBef>
                          <a:spcPts val="0"/>
                        </a:spcBef>
                        <a:spcAft>
                          <a:spcPts val="0"/>
                        </a:spcAft>
                      </a:pPr>
                      <a:r>
                        <a:rPr lang="en-US" sz="1200">
                          <a:effectLst/>
                        </a:rPr>
                        <a:t> </a:t>
                      </a:r>
                      <a:endParaRPr lang="en-US" sz="1200">
                        <a:solidFill>
                          <a:srgbClr val="000000"/>
                        </a:solidFill>
                        <a:effectLst/>
                        <a:latin typeface="Times New Roman"/>
                        <a:ea typeface="Times New Roman"/>
                      </a:endParaRPr>
                    </a:p>
                  </a:txBody>
                  <a:tcPr marL="68580" marR="68580" marT="0" marB="0"/>
                </a:tc>
              </a:tr>
              <a:tr h="256049">
                <a:tc>
                  <a:txBody>
                    <a:bodyPr/>
                    <a:lstStyle/>
                    <a:p>
                      <a:pPr marL="0" marR="0" algn="l">
                        <a:lnSpc>
                          <a:spcPct val="115000"/>
                        </a:lnSpc>
                        <a:spcBef>
                          <a:spcPts val="0"/>
                        </a:spcBef>
                        <a:spcAft>
                          <a:spcPts val="0"/>
                        </a:spcAft>
                      </a:pPr>
                      <a:r>
                        <a:rPr lang="en-US" sz="1200">
                          <a:effectLst/>
                        </a:rPr>
                        <a:t>Heritability</a:t>
                      </a:r>
                      <a:endParaRPr lang="en-US" sz="1200">
                        <a:solidFill>
                          <a:srgbClr val="000000"/>
                        </a:solidFill>
                        <a:effectLst/>
                        <a:latin typeface="Times New Roman"/>
                        <a:ea typeface="Times New Roman"/>
                      </a:endParaRPr>
                    </a:p>
                  </a:txBody>
                  <a:tcPr marL="68580" marR="68580" marT="0" marB="0"/>
                </a:tc>
                <a:tc>
                  <a:txBody>
                    <a:bodyPr/>
                    <a:lstStyle/>
                    <a:p>
                      <a:pPr marL="0" marR="0" algn="l">
                        <a:lnSpc>
                          <a:spcPct val="115000"/>
                        </a:lnSpc>
                        <a:spcBef>
                          <a:spcPts val="0"/>
                        </a:spcBef>
                        <a:spcAft>
                          <a:spcPts val="0"/>
                        </a:spcAft>
                      </a:pPr>
                      <a:r>
                        <a:rPr lang="en-US" sz="1200">
                          <a:effectLst/>
                        </a:rPr>
                        <a:t>0.7 – 0.9</a:t>
                      </a:r>
                      <a:endParaRPr lang="en-US" sz="1200">
                        <a:solidFill>
                          <a:srgbClr val="000000"/>
                        </a:solidFill>
                        <a:effectLst/>
                        <a:latin typeface="Times New Roman"/>
                        <a:ea typeface="Times New Roman"/>
                      </a:endParaRPr>
                    </a:p>
                  </a:txBody>
                  <a:tcPr marL="68580" marR="68580" marT="0" marB="0"/>
                </a:tc>
                <a:tc>
                  <a:txBody>
                    <a:bodyPr/>
                    <a:lstStyle/>
                    <a:p>
                      <a:pPr marL="0" marR="0" algn="l">
                        <a:lnSpc>
                          <a:spcPct val="115000"/>
                        </a:lnSpc>
                        <a:spcBef>
                          <a:spcPts val="0"/>
                        </a:spcBef>
                        <a:spcAft>
                          <a:spcPts val="0"/>
                        </a:spcAft>
                      </a:pPr>
                      <a:r>
                        <a:rPr lang="en-US" sz="1200">
                          <a:effectLst/>
                        </a:rPr>
                        <a:t>One recent study estimate of 0.5</a:t>
                      </a:r>
                      <a:endParaRPr lang="en-US" sz="1200">
                        <a:solidFill>
                          <a:srgbClr val="000000"/>
                        </a:solidFill>
                        <a:effectLst/>
                        <a:latin typeface="Times New Roman"/>
                        <a:ea typeface="Times New Roman"/>
                      </a:endParaRPr>
                    </a:p>
                  </a:txBody>
                  <a:tcPr marL="68580" marR="68580" marT="0" marB="0"/>
                </a:tc>
              </a:tr>
              <a:tr h="256049">
                <a:tc>
                  <a:txBody>
                    <a:bodyPr/>
                    <a:lstStyle/>
                    <a:p>
                      <a:pPr marL="0" marR="0" algn="l">
                        <a:lnSpc>
                          <a:spcPct val="115000"/>
                        </a:lnSpc>
                        <a:spcBef>
                          <a:spcPts val="0"/>
                        </a:spcBef>
                        <a:spcAft>
                          <a:spcPts val="0"/>
                        </a:spcAft>
                      </a:pPr>
                      <a:r>
                        <a:rPr lang="en-US" sz="1200">
                          <a:effectLst/>
                        </a:rPr>
                        <a:t>Occurrence gender</a:t>
                      </a:r>
                      <a:endParaRPr lang="en-US" sz="1200">
                        <a:solidFill>
                          <a:srgbClr val="000000"/>
                        </a:solidFill>
                        <a:effectLst/>
                        <a:latin typeface="Times New Roman"/>
                        <a:ea typeface="Times New Roman"/>
                      </a:endParaRPr>
                    </a:p>
                  </a:txBody>
                  <a:tcPr marL="68580" marR="68580" marT="0" marB="0"/>
                </a:tc>
                <a:tc>
                  <a:txBody>
                    <a:bodyPr/>
                    <a:lstStyle/>
                    <a:p>
                      <a:pPr marL="0" marR="0" algn="l">
                        <a:lnSpc>
                          <a:spcPct val="115000"/>
                        </a:lnSpc>
                        <a:spcBef>
                          <a:spcPts val="0"/>
                        </a:spcBef>
                        <a:spcAft>
                          <a:spcPts val="0"/>
                        </a:spcAft>
                      </a:pPr>
                      <a:r>
                        <a:rPr lang="en-US" sz="1200">
                          <a:effectLst/>
                        </a:rPr>
                        <a:t>4-5X higher in males</a:t>
                      </a:r>
                      <a:endParaRPr lang="en-US" sz="1200">
                        <a:solidFill>
                          <a:srgbClr val="000000"/>
                        </a:solidFill>
                        <a:effectLst/>
                        <a:latin typeface="Times New Roman"/>
                        <a:ea typeface="Times New Roman"/>
                      </a:endParaRPr>
                    </a:p>
                  </a:txBody>
                  <a:tcPr marL="68580" marR="68580" marT="0" marB="0"/>
                </a:tc>
                <a:tc>
                  <a:txBody>
                    <a:bodyPr/>
                    <a:lstStyle/>
                    <a:p>
                      <a:pPr marL="0" marR="0" algn="l">
                        <a:lnSpc>
                          <a:spcPct val="115000"/>
                        </a:lnSpc>
                        <a:spcBef>
                          <a:spcPts val="0"/>
                        </a:spcBef>
                        <a:spcAft>
                          <a:spcPts val="0"/>
                        </a:spcAft>
                      </a:pPr>
                      <a:r>
                        <a:rPr lang="en-US" sz="1200">
                          <a:effectLst/>
                        </a:rPr>
                        <a:t>Few studies have not seen this</a:t>
                      </a:r>
                      <a:endParaRPr lang="en-US" sz="1200">
                        <a:solidFill>
                          <a:srgbClr val="000000"/>
                        </a:solidFill>
                        <a:effectLst/>
                        <a:latin typeface="Times New Roman"/>
                        <a:ea typeface="Times New Roman"/>
                      </a:endParaRPr>
                    </a:p>
                  </a:txBody>
                  <a:tcPr marL="68580" marR="68580" marT="0" marB="0"/>
                </a:tc>
              </a:tr>
              <a:tr h="256049">
                <a:tc>
                  <a:txBody>
                    <a:bodyPr/>
                    <a:lstStyle/>
                    <a:p>
                      <a:pPr marL="0" marR="0" algn="l">
                        <a:lnSpc>
                          <a:spcPct val="115000"/>
                        </a:lnSpc>
                        <a:spcBef>
                          <a:spcPts val="0"/>
                        </a:spcBef>
                        <a:spcAft>
                          <a:spcPts val="0"/>
                        </a:spcAft>
                      </a:pPr>
                      <a:r>
                        <a:rPr lang="en-US" sz="1200">
                          <a:effectLst/>
                        </a:rPr>
                        <a:t>Proband gender effect</a:t>
                      </a:r>
                      <a:endParaRPr lang="en-US" sz="1200">
                        <a:solidFill>
                          <a:srgbClr val="000000"/>
                        </a:solidFill>
                        <a:effectLst/>
                        <a:latin typeface="Times New Roman"/>
                        <a:ea typeface="Times New Roman"/>
                      </a:endParaRPr>
                    </a:p>
                  </a:txBody>
                  <a:tcPr marL="68580" marR="68580" marT="0" marB="0"/>
                </a:tc>
                <a:tc>
                  <a:txBody>
                    <a:bodyPr/>
                    <a:lstStyle/>
                    <a:p>
                      <a:pPr marL="0" marR="0" algn="l">
                        <a:lnSpc>
                          <a:spcPct val="115000"/>
                        </a:lnSpc>
                        <a:spcBef>
                          <a:spcPts val="0"/>
                        </a:spcBef>
                        <a:spcAft>
                          <a:spcPts val="0"/>
                        </a:spcAft>
                      </a:pPr>
                      <a:r>
                        <a:rPr lang="en-US" sz="1200">
                          <a:effectLst/>
                        </a:rPr>
                        <a:t>2X increase if female</a:t>
                      </a:r>
                      <a:endParaRPr lang="en-US" sz="1200">
                        <a:solidFill>
                          <a:srgbClr val="000000"/>
                        </a:solidFill>
                        <a:effectLst/>
                        <a:latin typeface="Times New Roman"/>
                        <a:ea typeface="Times New Roman"/>
                      </a:endParaRPr>
                    </a:p>
                  </a:txBody>
                  <a:tcPr marL="68580" marR="68580" marT="0" marB="0"/>
                </a:tc>
                <a:tc>
                  <a:txBody>
                    <a:bodyPr/>
                    <a:lstStyle/>
                    <a:p>
                      <a:pPr marL="0" marR="0" algn="l">
                        <a:lnSpc>
                          <a:spcPct val="115000"/>
                        </a:lnSpc>
                        <a:spcBef>
                          <a:spcPts val="0"/>
                        </a:spcBef>
                        <a:spcAft>
                          <a:spcPts val="0"/>
                        </a:spcAft>
                      </a:pPr>
                      <a:r>
                        <a:rPr lang="en-US" sz="1200">
                          <a:effectLst/>
                        </a:rPr>
                        <a:t>Recent studies differ on this effect</a:t>
                      </a:r>
                      <a:endParaRPr lang="en-US" sz="1200">
                        <a:solidFill>
                          <a:srgbClr val="000000"/>
                        </a:solidFill>
                        <a:effectLst/>
                        <a:latin typeface="Times New Roman"/>
                        <a:ea typeface="Times New Roman"/>
                      </a:endParaRPr>
                    </a:p>
                  </a:txBody>
                  <a:tcPr marL="68580" marR="68580" marT="0" marB="0"/>
                </a:tc>
              </a:tr>
              <a:tr h="535652">
                <a:tc>
                  <a:txBody>
                    <a:bodyPr/>
                    <a:lstStyle/>
                    <a:p>
                      <a:pPr marL="0" marR="0" algn="l">
                        <a:lnSpc>
                          <a:spcPct val="115000"/>
                        </a:lnSpc>
                        <a:spcBef>
                          <a:spcPts val="0"/>
                        </a:spcBef>
                        <a:spcAft>
                          <a:spcPts val="0"/>
                        </a:spcAft>
                      </a:pPr>
                      <a:r>
                        <a:rPr lang="en-US" sz="1200">
                          <a:effectLst/>
                        </a:rPr>
                        <a:t>Paternal age</a:t>
                      </a:r>
                      <a:endParaRPr lang="en-US" sz="1200">
                        <a:solidFill>
                          <a:srgbClr val="000000"/>
                        </a:solidFill>
                        <a:effectLst/>
                        <a:latin typeface="Times New Roman"/>
                        <a:ea typeface="Times New Roman"/>
                      </a:endParaRPr>
                    </a:p>
                  </a:txBody>
                  <a:tcPr marL="68580" marR="68580" marT="0" marB="0"/>
                </a:tc>
                <a:tc>
                  <a:txBody>
                    <a:bodyPr/>
                    <a:lstStyle/>
                    <a:p>
                      <a:pPr marL="0" marR="0" algn="l">
                        <a:lnSpc>
                          <a:spcPct val="115000"/>
                        </a:lnSpc>
                        <a:spcBef>
                          <a:spcPts val="0"/>
                        </a:spcBef>
                        <a:spcAft>
                          <a:spcPts val="0"/>
                        </a:spcAft>
                      </a:pPr>
                      <a:r>
                        <a:rPr lang="en-US" sz="1200">
                          <a:effectLst/>
                        </a:rPr>
                        <a:t>Increased</a:t>
                      </a:r>
                      <a:endParaRPr lang="en-US" sz="1200">
                        <a:solidFill>
                          <a:srgbClr val="000000"/>
                        </a:solidFill>
                        <a:effectLst/>
                        <a:latin typeface="Times New Roman"/>
                        <a:ea typeface="Times New Roman"/>
                      </a:endParaRPr>
                    </a:p>
                  </a:txBody>
                  <a:tcPr marL="68580" marR="68580" marT="0" marB="0"/>
                </a:tc>
                <a:tc>
                  <a:txBody>
                    <a:bodyPr/>
                    <a:lstStyle/>
                    <a:p>
                      <a:pPr marL="0" marR="0" algn="l">
                        <a:lnSpc>
                          <a:spcPct val="115000"/>
                        </a:lnSpc>
                        <a:spcBef>
                          <a:spcPts val="0"/>
                        </a:spcBef>
                        <a:spcAft>
                          <a:spcPts val="0"/>
                        </a:spcAft>
                      </a:pPr>
                      <a:r>
                        <a:rPr lang="en-US" sz="1200">
                          <a:effectLst/>
                        </a:rPr>
                        <a:t>One recent study saw a higher occurrence in younger fathers</a:t>
                      </a:r>
                      <a:endParaRPr lang="en-US" sz="1200">
                        <a:solidFill>
                          <a:srgbClr val="000000"/>
                        </a:solidFill>
                        <a:effectLst/>
                        <a:latin typeface="Times New Roman"/>
                        <a:ea typeface="Times New Roman"/>
                      </a:endParaRPr>
                    </a:p>
                  </a:txBody>
                  <a:tcPr marL="68580" marR="68580" marT="0" marB="0"/>
                </a:tc>
              </a:tr>
              <a:tr h="535652">
                <a:tc>
                  <a:txBody>
                    <a:bodyPr/>
                    <a:lstStyle/>
                    <a:p>
                      <a:pPr marL="0" marR="0" algn="l">
                        <a:lnSpc>
                          <a:spcPct val="115000"/>
                        </a:lnSpc>
                        <a:spcBef>
                          <a:spcPts val="0"/>
                        </a:spcBef>
                        <a:spcAft>
                          <a:spcPts val="0"/>
                        </a:spcAft>
                      </a:pPr>
                      <a:r>
                        <a:rPr lang="en-US" sz="1200">
                          <a:effectLst/>
                        </a:rPr>
                        <a:t>Reproductive curtailment (stoppage)</a:t>
                      </a:r>
                      <a:endParaRPr lang="en-US" sz="1200">
                        <a:solidFill>
                          <a:srgbClr val="000000"/>
                        </a:solidFill>
                        <a:effectLst/>
                        <a:latin typeface="Times New Roman"/>
                        <a:ea typeface="Times New Roman"/>
                      </a:endParaRPr>
                    </a:p>
                  </a:txBody>
                  <a:tcPr marL="68580" marR="68580" marT="0" marB="0"/>
                </a:tc>
                <a:tc>
                  <a:txBody>
                    <a:bodyPr/>
                    <a:lstStyle/>
                    <a:p>
                      <a:pPr marL="0" marR="0" algn="l">
                        <a:lnSpc>
                          <a:spcPct val="115000"/>
                        </a:lnSpc>
                        <a:spcBef>
                          <a:spcPts val="0"/>
                        </a:spcBef>
                        <a:spcAft>
                          <a:spcPts val="0"/>
                        </a:spcAft>
                      </a:pPr>
                      <a:r>
                        <a:rPr lang="en-US" sz="1200">
                          <a:effectLst/>
                        </a:rPr>
                        <a:t>Appears to be real phenomenon</a:t>
                      </a:r>
                      <a:endParaRPr lang="en-US" sz="1200">
                        <a:solidFill>
                          <a:srgbClr val="000000"/>
                        </a:solidFill>
                        <a:effectLst/>
                        <a:latin typeface="Times New Roman"/>
                        <a:ea typeface="Times New Roman"/>
                      </a:endParaRPr>
                    </a:p>
                  </a:txBody>
                  <a:tcPr marL="68580" marR="68580" marT="0" marB="0"/>
                </a:tc>
                <a:tc>
                  <a:txBody>
                    <a:bodyPr/>
                    <a:lstStyle/>
                    <a:p>
                      <a:pPr marL="0" marR="0" algn="l">
                        <a:lnSpc>
                          <a:spcPct val="115000"/>
                        </a:lnSpc>
                        <a:spcBef>
                          <a:spcPts val="0"/>
                        </a:spcBef>
                        <a:spcAft>
                          <a:spcPts val="0"/>
                        </a:spcAft>
                      </a:pPr>
                      <a:r>
                        <a:rPr lang="en-US" sz="1200">
                          <a:effectLst/>
                        </a:rPr>
                        <a:t> </a:t>
                      </a:r>
                      <a:endParaRPr lang="en-US" sz="1200">
                        <a:solidFill>
                          <a:srgbClr val="000000"/>
                        </a:solidFill>
                        <a:effectLst/>
                        <a:latin typeface="Times New Roman"/>
                        <a:ea typeface="Times New Roman"/>
                      </a:endParaRPr>
                    </a:p>
                  </a:txBody>
                  <a:tcPr marL="68580" marR="68580" marT="0" marB="0"/>
                </a:tc>
              </a:tr>
              <a:tr h="535652">
                <a:tc>
                  <a:txBody>
                    <a:bodyPr/>
                    <a:lstStyle/>
                    <a:p>
                      <a:pPr marL="0" marR="0" algn="l">
                        <a:lnSpc>
                          <a:spcPct val="115000"/>
                        </a:lnSpc>
                        <a:spcBef>
                          <a:spcPts val="0"/>
                        </a:spcBef>
                        <a:spcAft>
                          <a:spcPts val="0"/>
                        </a:spcAft>
                      </a:pPr>
                      <a:r>
                        <a:rPr lang="en-US" sz="1200">
                          <a:effectLst/>
                        </a:rPr>
                        <a:t>Birth order</a:t>
                      </a:r>
                      <a:endParaRPr lang="en-US" sz="1200">
                        <a:solidFill>
                          <a:srgbClr val="000000"/>
                        </a:solidFill>
                        <a:effectLst/>
                        <a:latin typeface="Times New Roman"/>
                        <a:ea typeface="Times New Roman"/>
                      </a:endParaRPr>
                    </a:p>
                  </a:txBody>
                  <a:tcPr marL="68580" marR="68580" marT="0" marB="0"/>
                </a:tc>
                <a:tc>
                  <a:txBody>
                    <a:bodyPr/>
                    <a:lstStyle/>
                    <a:p>
                      <a:pPr marL="0" marR="0" algn="l">
                        <a:lnSpc>
                          <a:spcPct val="115000"/>
                        </a:lnSpc>
                        <a:spcBef>
                          <a:spcPts val="0"/>
                        </a:spcBef>
                        <a:spcAft>
                          <a:spcPts val="0"/>
                        </a:spcAft>
                      </a:pPr>
                      <a:r>
                        <a:rPr lang="en-US" sz="1200">
                          <a:effectLst/>
                        </a:rPr>
                        <a:t>Decreased in later sibs</a:t>
                      </a:r>
                      <a:endParaRPr lang="en-US" sz="1200">
                        <a:solidFill>
                          <a:srgbClr val="000000"/>
                        </a:solidFill>
                        <a:effectLst/>
                        <a:latin typeface="Times New Roman"/>
                        <a:ea typeface="Times New Roman"/>
                      </a:endParaRPr>
                    </a:p>
                  </a:txBody>
                  <a:tcPr marL="68580" marR="68580" marT="0" marB="0"/>
                </a:tc>
                <a:tc>
                  <a:txBody>
                    <a:bodyPr/>
                    <a:lstStyle/>
                    <a:p>
                      <a:pPr marL="0" marR="0" algn="l">
                        <a:lnSpc>
                          <a:spcPct val="115000"/>
                        </a:lnSpc>
                        <a:spcBef>
                          <a:spcPts val="0"/>
                        </a:spcBef>
                        <a:spcAft>
                          <a:spcPts val="0"/>
                        </a:spcAft>
                      </a:pPr>
                      <a:r>
                        <a:rPr lang="en-US" sz="1200" dirty="0">
                          <a:effectLst/>
                        </a:rPr>
                        <a:t>To be confirmed</a:t>
                      </a:r>
                      <a:endParaRPr lang="en-US" sz="1200" dirty="0">
                        <a:solidFill>
                          <a:srgbClr val="000000"/>
                        </a:solidFill>
                        <a:effectLst/>
                        <a:latin typeface="Times New Roman"/>
                        <a:ea typeface="Times New Roman"/>
                      </a:endParaRPr>
                    </a:p>
                  </a:txBody>
                  <a:tcPr marL="68580" marR="68580" marT="0" marB="0"/>
                </a:tc>
              </a:tr>
            </a:tbl>
          </a:graphicData>
        </a:graphic>
      </p:graphicFrame>
    </p:spTree>
    <p:extLst>
      <p:ext uri="{BB962C8B-B14F-4D97-AF65-F5344CB8AC3E}">
        <p14:creationId xmlns:p14="http://schemas.microsoft.com/office/powerpoint/2010/main" xmlns="" val="127806549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Searching for genetic causes</a:t>
            </a:r>
            <a:endParaRPr lang="en-US" dirty="0"/>
          </a:p>
        </p:txBody>
      </p:sp>
      <p:sp>
        <p:nvSpPr>
          <p:cNvPr id="3" name="Content Placeholder 2"/>
          <p:cNvSpPr>
            <a:spLocks noGrp="1"/>
          </p:cNvSpPr>
          <p:nvPr>
            <p:ph idx="1"/>
          </p:nvPr>
        </p:nvSpPr>
        <p:spPr/>
        <p:txBody>
          <a:bodyPr/>
          <a:lstStyle/>
          <a:p>
            <a:r>
              <a:rPr lang="en-US" dirty="0" smtClean="0"/>
              <a:t>Shared genetic components</a:t>
            </a:r>
          </a:p>
          <a:p>
            <a:pPr lvl="1"/>
            <a:r>
              <a:rPr lang="en-US" dirty="0" smtClean="0"/>
              <a:t>Large structures---chromosomes, </a:t>
            </a:r>
            <a:r>
              <a:rPr lang="en-US" dirty="0" err="1" smtClean="0"/>
              <a:t>esp</a:t>
            </a:r>
            <a:r>
              <a:rPr lang="en-US" dirty="0" smtClean="0"/>
              <a:t> XX vs XY</a:t>
            </a:r>
          </a:p>
          <a:p>
            <a:pPr lvl="1"/>
            <a:r>
              <a:rPr lang="en-US" dirty="0" smtClean="0"/>
              <a:t>Smaller structures—small regions of chromosomes</a:t>
            </a:r>
          </a:p>
          <a:p>
            <a:pPr lvl="2"/>
            <a:r>
              <a:rPr lang="en-US" dirty="0" smtClean="0"/>
              <a:t>Duplicated or missing?</a:t>
            </a:r>
          </a:p>
          <a:p>
            <a:pPr lvl="1"/>
            <a:r>
              <a:rPr lang="en-US" dirty="0" smtClean="0"/>
              <a:t>Even smaller structures—changes within individual genes</a:t>
            </a:r>
          </a:p>
          <a:p>
            <a:pPr lvl="2"/>
            <a:r>
              <a:rPr lang="en-US" dirty="0" smtClean="0"/>
              <a:t>(Humans have roughly 20,000 genes distributed among the 23 (pairs) of chromosomes</a:t>
            </a:r>
          </a:p>
          <a:p>
            <a:pPr lvl="2"/>
            <a:r>
              <a:rPr lang="en-US" dirty="0" smtClean="0"/>
              <a:t>The total DNA in a set of chromosomes is 3 billion DNA ‘letters’ (ACGT)</a:t>
            </a:r>
          </a:p>
          <a:p>
            <a:pPr lvl="2"/>
            <a:r>
              <a:rPr lang="en-US" dirty="0" smtClean="0"/>
              <a:t>The genes and their regulatory regions occupy a very small fraction—1%?—of the total DNA.  The function of the rest is gradually being understood.  </a:t>
            </a:r>
          </a:p>
          <a:p>
            <a:pPr lvl="1"/>
            <a:endParaRPr lang="en-US" dirty="0" smtClean="0"/>
          </a:p>
        </p:txBody>
      </p:sp>
    </p:spTree>
    <p:extLst>
      <p:ext uri="{BB962C8B-B14F-4D97-AF65-F5344CB8AC3E}">
        <p14:creationId xmlns:p14="http://schemas.microsoft.com/office/powerpoint/2010/main" xmlns="" val="19599663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r>
              <a:rPr lang="en-US" altLang="en-US" smtClean="0"/>
              <a:t>Cytogenetic Abnormalities</a:t>
            </a:r>
          </a:p>
        </p:txBody>
      </p:sp>
      <p:sp>
        <p:nvSpPr>
          <p:cNvPr id="64515" name="Rectangle 3"/>
          <p:cNvSpPr>
            <a:spLocks noGrp="1" noChangeArrowheads="1"/>
          </p:cNvSpPr>
          <p:nvPr>
            <p:ph idx="1"/>
          </p:nvPr>
        </p:nvSpPr>
        <p:spPr>
          <a:xfrm>
            <a:off x="2706688" y="2017714"/>
            <a:ext cx="7772400" cy="4611687"/>
          </a:xfrm>
        </p:spPr>
        <p:txBody>
          <a:bodyPr/>
          <a:lstStyle/>
          <a:p>
            <a:pPr eaLnBrk="1" hangingPunct="1">
              <a:lnSpc>
                <a:spcPct val="80000"/>
              </a:lnSpc>
            </a:pPr>
            <a:r>
              <a:rPr lang="en-US" altLang="en-US" smtClean="0"/>
              <a:t>Most commonly seen are deletions or duplications of proximal 15q</a:t>
            </a:r>
          </a:p>
          <a:p>
            <a:pPr lvl="1" eaLnBrk="1" hangingPunct="1">
              <a:lnSpc>
                <a:spcPct val="80000"/>
              </a:lnSpc>
            </a:pPr>
            <a:r>
              <a:rPr lang="en-US" altLang="en-US" smtClean="0"/>
              <a:t>Also, tetrasomy 15, dicentric 15</a:t>
            </a:r>
          </a:p>
          <a:p>
            <a:pPr eaLnBrk="1" hangingPunct="1">
              <a:lnSpc>
                <a:spcPct val="80000"/>
              </a:lnSpc>
            </a:pPr>
            <a:r>
              <a:rPr lang="en-US" altLang="en-US" smtClean="0"/>
              <a:t>Other common aneuploidies</a:t>
            </a:r>
          </a:p>
          <a:p>
            <a:pPr lvl="1" eaLnBrk="1" hangingPunct="1">
              <a:lnSpc>
                <a:spcPct val="80000"/>
              </a:lnSpc>
            </a:pPr>
            <a:r>
              <a:rPr lang="en-US" altLang="en-US" smtClean="0"/>
              <a:t>Deletions of 7q</a:t>
            </a:r>
          </a:p>
          <a:p>
            <a:pPr lvl="1" eaLnBrk="1" hangingPunct="1">
              <a:lnSpc>
                <a:spcPct val="80000"/>
              </a:lnSpc>
            </a:pPr>
            <a:r>
              <a:rPr lang="en-US" altLang="en-US" smtClean="0"/>
              <a:t>Duplications of 22q13</a:t>
            </a:r>
          </a:p>
          <a:p>
            <a:pPr lvl="1" eaLnBrk="1" hangingPunct="1">
              <a:lnSpc>
                <a:spcPct val="80000"/>
              </a:lnSpc>
            </a:pPr>
            <a:r>
              <a:rPr lang="en-US" altLang="en-US" smtClean="0"/>
              <a:t>Deletions of 2q37</a:t>
            </a:r>
          </a:p>
          <a:p>
            <a:pPr lvl="1" eaLnBrk="1" hangingPunct="1">
              <a:lnSpc>
                <a:spcPct val="80000"/>
              </a:lnSpc>
            </a:pPr>
            <a:r>
              <a:rPr lang="en-US" altLang="en-US" smtClean="0"/>
              <a:t>18q</a:t>
            </a:r>
          </a:p>
          <a:p>
            <a:pPr lvl="1" eaLnBrk="1" hangingPunct="1">
              <a:lnSpc>
                <a:spcPct val="80000"/>
              </a:lnSpc>
            </a:pPr>
            <a:r>
              <a:rPr lang="en-US" altLang="en-US" smtClean="0"/>
              <a:t>Xp</a:t>
            </a:r>
          </a:p>
          <a:p>
            <a:pPr lvl="1" eaLnBrk="1" hangingPunct="1">
              <a:lnSpc>
                <a:spcPct val="80000"/>
              </a:lnSpc>
            </a:pPr>
            <a:r>
              <a:rPr lang="en-US" altLang="en-US" smtClean="0"/>
              <a:t>47XYY; 45X/46XY</a:t>
            </a:r>
          </a:p>
          <a:p>
            <a:pPr eaLnBrk="1" hangingPunct="1">
              <a:lnSpc>
                <a:spcPct val="80000"/>
              </a:lnSpc>
            </a:pPr>
            <a:endParaRPr lang="en-US" altLang="en-US" sz="2000"/>
          </a:p>
        </p:txBody>
      </p:sp>
    </p:spTree>
    <p:extLst>
      <p:ext uri="{BB962C8B-B14F-4D97-AF65-F5344CB8AC3E}">
        <p14:creationId xmlns:p14="http://schemas.microsoft.com/office/powerpoint/2010/main" xmlns="" val="762842968"/>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eaLnBrk="1" hangingPunct="1"/>
            <a:r>
              <a:rPr lang="en-US" altLang="en-US" smtClean="0"/>
              <a:t>Deletions of 22 q 11.2</a:t>
            </a:r>
          </a:p>
        </p:txBody>
      </p:sp>
      <p:pic>
        <p:nvPicPr>
          <p:cNvPr id="66563" name="Picture 4" descr="22q FISH diagram"/>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926264" y="1905000"/>
            <a:ext cx="2378075" cy="2590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6564" name="Picture 5"/>
          <p:cNvPicPr>
            <a:picLocks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926263" y="4506913"/>
            <a:ext cx="2743200" cy="1981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pic>
      <p:pic>
        <p:nvPicPr>
          <p:cNvPr id="66565" name="Picture 1"/>
          <p:cNvPicPr>
            <a:picLocks noChangeAspect="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905000" y="2767014"/>
            <a:ext cx="4648200" cy="30876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07922051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tle 1"/>
          <p:cNvSpPr>
            <a:spLocks noGrp="1"/>
          </p:cNvSpPr>
          <p:nvPr>
            <p:ph type="title"/>
          </p:nvPr>
        </p:nvSpPr>
        <p:spPr>
          <a:xfrm>
            <a:off x="2743200" y="685800"/>
            <a:ext cx="7793038" cy="1143000"/>
          </a:xfrm>
        </p:spPr>
        <p:txBody>
          <a:bodyPr/>
          <a:lstStyle/>
          <a:p>
            <a:r>
              <a:rPr lang="en-US" altLang="en-US" smtClean="0"/>
              <a:t>Extreme Variability in Expression</a:t>
            </a:r>
          </a:p>
        </p:txBody>
      </p:sp>
      <p:sp>
        <p:nvSpPr>
          <p:cNvPr id="84995" name="Content Placeholder 2"/>
          <p:cNvSpPr>
            <a:spLocks noGrp="1"/>
          </p:cNvSpPr>
          <p:nvPr>
            <p:ph idx="1"/>
          </p:nvPr>
        </p:nvSpPr>
        <p:spPr>
          <a:xfrm>
            <a:off x="2706688" y="2017714"/>
            <a:ext cx="7772400" cy="4611687"/>
          </a:xfrm>
        </p:spPr>
        <p:txBody>
          <a:bodyPr/>
          <a:lstStyle/>
          <a:p>
            <a:r>
              <a:rPr lang="en-US" altLang="en-US" smtClean="0"/>
              <a:t>22q11.2 deletions</a:t>
            </a:r>
          </a:p>
          <a:p>
            <a:pPr lvl="1"/>
            <a:r>
              <a:rPr lang="en-US" altLang="en-US" smtClean="0"/>
              <a:t>Associated with multiple syndromes</a:t>
            </a:r>
          </a:p>
          <a:p>
            <a:pPr lvl="2"/>
            <a:r>
              <a:rPr lang="en-US" altLang="en-US" smtClean="0"/>
              <a:t>DiGeorge</a:t>
            </a:r>
          </a:p>
          <a:p>
            <a:pPr lvl="2"/>
            <a:r>
              <a:rPr lang="en-US" altLang="en-US" smtClean="0"/>
              <a:t>Shprintzen (VCFS)</a:t>
            </a:r>
          </a:p>
          <a:p>
            <a:pPr lvl="2"/>
            <a:r>
              <a:rPr lang="en-US" altLang="en-US" smtClean="0"/>
              <a:t>CHARGE</a:t>
            </a:r>
          </a:p>
          <a:p>
            <a:pPr lvl="2"/>
            <a:r>
              <a:rPr lang="en-US" altLang="en-US" smtClean="0"/>
              <a:t>Opitz</a:t>
            </a:r>
          </a:p>
          <a:p>
            <a:pPr lvl="1"/>
            <a:r>
              <a:rPr lang="en-US" altLang="en-US" smtClean="0"/>
              <a:t>185 different anomalies reported</a:t>
            </a:r>
          </a:p>
          <a:p>
            <a:pPr lvl="1"/>
            <a:r>
              <a:rPr lang="en-US" altLang="en-US" smtClean="0"/>
              <a:t>Tremendous intra- and inter-familial variability</a:t>
            </a:r>
          </a:p>
        </p:txBody>
      </p:sp>
    </p:spTree>
    <p:extLst>
      <p:ext uri="{BB962C8B-B14F-4D97-AF65-F5344CB8AC3E}">
        <p14:creationId xmlns:p14="http://schemas.microsoft.com/office/powerpoint/2010/main" xmlns="" val="422421980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itle 1"/>
          <p:cNvSpPr>
            <a:spLocks noGrp="1"/>
          </p:cNvSpPr>
          <p:nvPr>
            <p:ph type="title"/>
          </p:nvPr>
        </p:nvSpPr>
        <p:spPr/>
        <p:txBody>
          <a:bodyPr/>
          <a:lstStyle/>
          <a:p>
            <a:r>
              <a:rPr lang="en-US" altLang="en-US" dirty="0" smtClean="0"/>
              <a:t>CMA and autism</a:t>
            </a:r>
          </a:p>
        </p:txBody>
      </p:sp>
      <p:sp>
        <p:nvSpPr>
          <p:cNvPr id="78851" name="Content Placeholder 2"/>
          <p:cNvSpPr>
            <a:spLocks noGrp="1"/>
          </p:cNvSpPr>
          <p:nvPr>
            <p:ph idx="1"/>
          </p:nvPr>
        </p:nvSpPr>
        <p:spPr/>
        <p:txBody>
          <a:bodyPr>
            <a:normAutofit lnSpcReduction="10000"/>
          </a:bodyPr>
          <a:lstStyle/>
          <a:p>
            <a:pPr marL="342900" lvl="1" indent="-342900">
              <a:buClr>
                <a:schemeClr val="folHlink"/>
              </a:buClr>
              <a:buSzPct val="60000"/>
            </a:pPr>
            <a:r>
              <a:rPr lang="en-US" altLang="en-US" sz="3200"/>
              <a:t>Six studies over the past 3 – 4 years</a:t>
            </a:r>
          </a:p>
          <a:p>
            <a:pPr marL="742950" lvl="2" indent="-342900">
              <a:buClr>
                <a:srgbClr val="CC0000"/>
              </a:buClr>
              <a:buSzPct val="60000"/>
            </a:pPr>
            <a:r>
              <a:rPr lang="en-US" altLang="en-US" sz="2800"/>
              <a:t>274/2805 (10%)</a:t>
            </a:r>
          </a:p>
          <a:p>
            <a:pPr marL="342900" lvl="1" indent="-342900">
              <a:buClr>
                <a:srgbClr val="323296"/>
              </a:buClr>
              <a:buSzPct val="60000"/>
            </a:pPr>
            <a:r>
              <a:rPr lang="en-US" altLang="en-US" sz="3200"/>
              <a:t>Diagnostic yield is increased to about 30% if selection criteria for ‘complex autism’ are used:</a:t>
            </a:r>
          </a:p>
          <a:p>
            <a:pPr marL="742950" lvl="2" indent="-342900">
              <a:buClr>
                <a:srgbClr val="CC0000"/>
              </a:buClr>
              <a:buSzPct val="60000"/>
            </a:pPr>
            <a:r>
              <a:rPr lang="en-US" altLang="en-US" smtClean="0"/>
              <a:t>Microcephaly</a:t>
            </a:r>
          </a:p>
          <a:p>
            <a:pPr marL="742950" lvl="2" indent="-342900">
              <a:buClr>
                <a:srgbClr val="CC0000"/>
              </a:buClr>
              <a:buSzPct val="60000"/>
            </a:pPr>
            <a:r>
              <a:rPr lang="en-US" altLang="en-US" smtClean="0"/>
              <a:t>Congenital anomalies</a:t>
            </a:r>
          </a:p>
          <a:p>
            <a:pPr marL="742950" lvl="2" indent="-342900">
              <a:buClr>
                <a:srgbClr val="CC0000"/>
              </a:buClr>
              <a:buSzPct val="60000"/>
            </a:pPr>
            <a:r>
              <a:rPr lang="en-US" altLang="en-US" smtClean="0"/>
              <a:t>Seizures</a:t>
            </a:r>
          </a:p>
          <a:p>
            <a:pPr marL="742950" lvl="2" indent="-342900">
              <a:buClr>
                <a:srgbClr val="CC0000"/>
              </a:buClr>
              <a:buSzPct val="60000"/>
            </a:pPr>
            <a:r>
              <a:rPr lang="en-US" altLang="en-US" smtClean="0"/>
              <a:t>Dysmorphic features</a:t>
            </a:r>
          </a:p>
          <a:p>
            <a:pPr marL="742950" lvl="2" indent="-342900">
              <a:buClr>
                <a:srgbClr val="CC0000"/>
              </a:buClr>
              <a:buSzPct val="60000"/>
            </a:pPr>
            <a:endParaRPr lang="en-US" altLang="en-US" smtClean="0"/>
          </a:p>
        </p:txBody>
      </p:sp>
    </p:spTree>
    <p:extLst>
      <p:ext uri="{BB962C8B-B14F-4D97-AF65-F5344CB8AC3E}">
        <p14:creationId xmlns:p14="http://schemas.microsoft.com/office/powerpoint/2010/main" xmlns="" val="354327727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1682" name="Title 1"/>
          <p:cNvSpPr>
            <a:spLocks noGrp="1"/>
          </p:cNvSpPr>
          <p:nvPr>
            <p:ph type="title"/>
          </p:nvPr>
        </p:nvSpPr>
        <p:spPr/>
        <p:txBody>
          <a:bodyPr/>
          <a:lstStyle/>
          <a:p>
            <a:r>
              <a:rPr lang="en-US" altLang="en-US" smtClean="0"/>
              <a:t>Autism Syndromes</a:t>
            </a:r>
            <a:br>
              <a:rPr lang="en-US" altLang="en-US" smtClean="0"/>
            </a:br>
            <a:r>
              <a:rPr lang="en-US" altLang="en-US" sz="3600"/>
              <a:t>CNVs on CMA</a:t>
            </a:r>
          </a:p>
        </p:txBody>
      </p:sp>
      <p:graphicFrame>
        <p:nvGraphicFramePr>
          <p:cNvPr id="4" name="Table 3"/>
          <p:cNvGraphicFramePr>
            <a:graphicFrameLocks noGrp="1"/>
          </p:cNvGraphicFramePr>
          <p:nvPr/>
        </p:nvGraphicFramePr>
        <p:xfrm>
          <a:off x="2362201" y="2286001"/>
          <a:ext cx="7848599" cy="3809999"/>
        </p:xfrm>
        <a:graphic>
          <a:graphicData uri="http://schemas.openxmlformats.org/drawingml/2006/table">
            <a:tbl>
              <a:tblPr firstRow="1" firstCol="1" bandRow="1">
                <a:tableStyleId>{5C22544A-7EE6-4342-B048-85BDC9FD1C3A}</a:tableStyleId>
              </a:tblPr>
              <a:tblGrid>
                <a:gridCol w="1462957"/>
                <a:gridCol w="1893102"/>
                <a:gridCol w="1755394"/>
                <a:gridCol w="2737146"/>
              </a:tblGrid>
              <a:tr h="588143">
                <a:tc>
                  <a:txBody>
                    <a:bodyPr/>
                    <a:lstStyle/>
                    <a:p>
                      <a:pPr marL="0" marR="0" algn="just">
                        <a:lnSpc>
                          <a:spcPct val="115000"/>
                        </a:lnSpc>
                        <a:spcBef>
                          <a:spcPts val="0"/>
                        </a:spcBef>
                        <a:spcAft>
                          <a:spcPts val="0"/>
                        </a:spcAft>
                      </a:pPr>
                      <a:r>
                        <a:rPr lang="en-US" sz="1200">
                          <a:effectLst/>
                        </a:rPr>
                        <a:t>Copy number variant</a:t>
                      </a:r>
                      <a:endParaRPr lang="en-US" sz="1200">
                        <a:solidFill>
                          <a:srgbClr val="000000"/>
                        </a:solidFill>
                        <a:effectLst/>
                        <a:latin typeface="Times New Roman"/>
                        <a:ea typeface="Times New Roman"/>
                      </a:endParaRPr>
                    </a:p>
                  </a:txBody>
                  <a:tcPr marL="68580" marR="68580" marT="0" marB="0"/>
                </a:tc>
                <a:tc>
                  <a:txBody>
                    <a:bodyPr/>
                    <a:lstStyle/>
                    <a:p>
                      <a:pPr marL="0" marR="0" algn="just">
                        <a:lnSpc>
                          <a:spcPct val="115000"/>
                        </a:lnSpc>
                        <a:spcBef>
                          <a:spcPts val="0"/>
                        </a:spcBef>
                        <a:spcAft>
                          <a:spcPts val="0"/>
                        </a:spcAft>
                      </a:pPr>
                      <a:r>
                        <a:rPr lang="en-US" sz="1200">
                          <a:effectLst/>
                        </a:rPr>
                        <a:t>Incidence in cohorts with ASDs</a:t>
                      </a:r>
                      <a:endParaRPr lang="en-US" sz="1200">
                        <a:solidFill>
                          <a:srgbClr val="000000"/>
                        </a:solidFill>
                        <a:effectLst/>
                        <a:latin typeface="Times New Roman"/>
                        <a:ea typeface="Times New Roman"/>
                      </a:endParaRPr>
                    </a:p>
                  </a:txBody>
                  <a:tcPr marL="68580" marR="68580" marT="0" marB="0"/>
                </a:tc>
                <a:tc>
                  <a:txBody>
                    <a:bodyPr/>
                    <a:lstStyle/>
                    <a:p>
                      <a:pPr marL="0" marR="0" algn="just">
                        <a:lnSpc>
                          <a:spcPct val="115000"/>
                        </a:lnSpc>
                        <a:spcBef>
                          <a:spcPts val="0"/>
                        </a:spcBef>
                        <a:spcAft>
                          <a:spcPts val="0"/>
                        </a:spcAft>
                      </a:pPr>
                      <a:r>
                        <a:rPr lang="en-US" sz="1200">
                          <a:effectLst/>
                        </a:rPr>
                        <a:t>Eponym</a:t>
                      </a:r>
                      <a:endParaRPr lang="en-US" sz="1200">
                        <a:solidFill>
                          <a:srgbClr val="000000"/>
                        </a:solidFill>
                        <a:effectLst/>
                        <a:latin typeface="Times New Roman"/>
                        <a:ea typeface="Times New Roman"/>
                      </a:endParaRPr>
                    </a:p>
                  </a:txBody>
                  <a:tcPr marL="68580" marR="68580" marT="0" marB="0"/>
                </a:tc>
                <a:tc>
                  <a:txBody>
                    <a:bodyPr/>
                    <a:lstStyle/>
                    <a:p>
                      <a:pPr marL="0" marR="0" algn="just">
                        <a:lnSpc>
                          <a:spcPct val="115000"/>
                        </a:lnSpc>
                        <a:spcBef>
                          <a:spcPts val="0"/>
                        </a:spcBef>
                        <a:spcAft>
                          <a:spcPts val="0"/>
                        </a:spcAft>
                      </a:pPr>
                      <a:r>
                        <a:rPr lang="en-US" sz="1200">
                          <a:effectLst/>
                        </a:rPr>
                        <a:t>Other Key features (besides autism)</a:t>
                      </a:r>
                      <a:endParaRPr lang="en-US" sz="1200">
                        <a:solidFill>
                          <a:srgbClr val="000000"/>
                        </a:solidFill>
                        <a:effectLst/>
                        <a:latin typeface="Times New Roman"/>
                        <a:ea typeface="Times New Roman"/>
                      </a:endParaRPr>
                    </a:p>
                  </a:txBody>
                  <a:tcPr marL="68580" marR="68580" marT="0" marB="0"/>
                </a:tc>
              </a:tr>
              <a:tr h="588143">
                <a:tc>
                  <a:txBody>
                    <a:bodyPr/>
                    <a:lstStyle/>
                    <a:p>
                      <a:pPr marL="0" marR="0" algn="just">
                        <a:lnSpc>
                          <a:spcPct val="115000"/>
                        </a:lnSpc>
                        <a:spcBef>
                          <a:spcPts val="0"/>
                        </a:spcBef>
                        <a:spcAft>
                          <a:spcPts val="0"/>
                        </a:spcAft>
                      </a:pPr>
                      <a:r>
                        <a:rPr lang="en-US" sz="1200">
                          <a:effectLst/>
                        </a:rPr>
                        <a:t>1q21.1 del</a:t>
                      </a:r>
                      <a:endParaRPr lang="en-US" sz="1200">
                        <a:solidFill>
                          <a:srgbClr val="000000"/>
                        </a:solidFill>
                        <a:effectLst/>
                        <a:latin typeface="Times New Roman"/>
                        <a:ea typeface="Times New Roman"/>
                      </a:endParaRPr>
                    </a:p>
                  </a:txBody>
                  <a:tcPr marL="68580" marR="68580" marT="0" marB="0"/>
                </a:tc>
                <a:tc>
                  <a:txBody>
                    <a:bodyPr/>
                    <a:lstStyle/>
                    <a:p>
                      <a:pPr marL="0" marR="0" algn="just">
                        <a:lnSpc>
                          <a:spcPct val="115000"/>
                        </a:lnSpc>
                        <a:spcBef>
                          <a:spcPts val="0"/>
                        </a:spcBef>
                        <a:spcAft>
                          <a:spcPts val="0"/>
                        </a:spcAft>
                      </a:pPr>
                      <a:r>
                        <a:rPr lang="en-US" sz="1200">
                          <a:effectLst/>
                        </a:rPr>
                        <a:t>1%</a:t>
                      </a:r>
                      <a:endParaRPr lang="en-US" sz="1200">
                        <a:solidFill>
                          <a:srgbClr val="000000"/>
                        </a:solidFill>
                        <a:effectLst/>
                        <a:latin typeface="Times New Roman"/>
                        <a:ea typeface="Times New Roman"/>
                      </a:endParaRPr>
                    </a:p>
                  </a:txBody>
                  <a:tcPr marL="68580" marR="68580" marT="0" marB="0"/>
                </a:tc>
                <a:tc>
                  <a:txBody>
                    <a:bodyPr/>
                    <a:lstStyle/>
                    <a:p>
                      <a:pPr marL="0" marR="0" algn="just">
                        <a:lnSpc>
                          <a:spcPct val="115000"/>
                        </a:lnSpc>
                        <a:spcBef>
                          <a:spcPts val="0"/>
                        </a:spcBef>
                        <a:spcAft>
                          <a:spcPts val="0"/>
                        </a:spcAft>
                      </a:pPr>
                      <a:r>
                        <a:rPr lang="en-US" sz="1200" dirty="0">
                          <a:effectLst/>
                        </a:rPr>
                        <a:t>None</a:t>
                      </a:r>
                      <a:endParaRPr lang="en-US" sz="1200" dirty="0">
                        <a:solidFill>
                          <a:srgbClr val="000000"/>
                        </a:solidFill>
                        <a:effectLst/>
                        <a:latin typeface="Times New Roman"/>
                        <a:ea typeface="Times New Roman"/>
                      </a:endParaRPr>
                    </a:p>
                  </a:txBody>
                  <a:tcPr marL="68580" marR="68580" marT="0" marB="0"/>
                </a:tc>
                <a:tc>
                  <a:txBody>
                    <a:bodyPr/>
                    <a:lstStyle/>
                    <a:p>
                      <a:pPr marL="0" marR="0" algn="just">
                        <a:lnSpc>
                          <a:spcPct val="115000"/>
                        </a:lnSpc>
                        <a:spcBef>
                          <a:spcPts val="0"/>
                        </a:spcBef>
                        <a:spcAft>
                          <a:spcPts val="0"/>
                        </a:spcAft>
                      </a:pPr>
                      <a:r>
                        <a:rPr lang="en-US" sz="1200">
                          <a:effectLst/>
                        </a:rPr>
                        <a:t>Congenital heart disease (30%)</a:t>
                      </a:r>
                      <a:endParaRPr lang="en-US" sz="1200">
                        <a:solidFill>
                          <a:srgbClr val="000000"/>
                        </a:solidFill>
                        <a:effectLst/>
                        <a:latin typeface="Times New Roman"/>
                        <a:ea typeface="Times New Roman"/>
                      </a:endParaRPr>
                    </a:p>
                  </a:txBody>
                  <a:tcPr marL="68580" marR="68580" marT="0" marB="0"/>
                </a:tc>
              </a:tr>
              <a:tr h="588143">
                <a:tc>
                  <a:txBody>
                    <a:bodyPr/>
                    <a:lstStyle/>
                    <a:p>
                      <a:pPr marL="0" marR="0" algn="just">
                        <a:lnSpc>
                          <a:spcPct val="115000"/>
                        </a:lnSpc>
                        <a:spcBef>
                          <a:spcPts val="0"/>
                        </a:spcBef>
                        <a:spcAft>
                          <a:spcPts val="0"/>
                        </a:spcAft>
                      </a:pPr>
                      <a:r>
                        <a:rPr lang="en-US" sz="1200">
                          <a:effectLst/>
                        </a:rPr>
                        <a:t>2q22.3 del  dup</a:t>
                      </a:r>
                      <a:endParaRPr lang="en-US" sz="1200">
                        <a:solidFill>
                          <a:srgbClr val="000000"/>
                        </a:solidFill>
                        <a:effectLst/>
                        <a:latin typeface="Times New Roman"/>
                        <a:ea typeface="Times New Roman"/>
                      </a:endParaRPr>
                    </a:p>
                  </a:txBody>
                  <a:tcPr marL="68580" marR="68580" marT="0" marB="0"/>
                </a:tc>
                <a:tc>
                  <a:txBody>
                    <a:bodyPr/>
                    <a:lstStyle/>
                    <a:p>
                      <a:pPr marL="0" marR="0" algn="just">
                        <a:lnSpc>
                          <a:spcPct val="115000"/>
                        </a:lnSpc>
                        <a:spcBef>
                          <a:spcPts val="0"/>
                        </a:spcBef>
                        <a:spcAft>
                          <a:spcPts val="0"/>
                        </a:spcAft>
                      </a:pPr>
                      <a:r>
                        <a:rPr lang="en-US" sz="1200">
                          <a:effectLst/>
                        </a:rPr>
                        <a:t> </a:t>
                      </a:r>
                      <a:endParaRPr lang="en-US" sz="1200">
                        <a:solidFill>
                          <a:srgbClr val="000000"/>
                        </a:solidFill>
                        <a:effectLst/>
                        <a:latin typeface="Times New Roman"/>
                        <a:ea typeface="Times New Roman"/>
                      </a:endParaRPr>
                    </a:p>
                  </a:txBody>
                  <a:tcPr marL="68580" marR="68580" marT="0" marB="0"/>
                </a:tc>
                <a:tc>
                  <a:txBody>
                    <a:bodyPr/>
                    <a:lstStyle/>
                    <a:p>
                      <a:pPr marL="0" marR="0" algn="just">
                        <a:lnSpc>
                          <a:spcPct val="115000"/>
                        </a:lnSpc>
                        <a:spcBef>
                          <a:spcPts val="0"/>
                        </a:spcBef>
                        <a:spcAft>
                          <a:spcPts val="0"/>
                        </a:spcAft>
                      </a:pPr>
                      <a:r>
                        <a:rPr lang="en-US" sz="1200">
                          <a:effectLst/>
                        </a:rPr>
                        <a:t>Mowat-Wilson</a:t>
                      </a:r>
                      <a:endParaRPr lang="en-US" sz="1200">
                        <a:solidFill>
                          <a:srgbClr val="000000"/>
                        </a:solidFill>
                        <a:effectLst/>
                        <a:latin typeface="Times New Roman"/>
                        <a:ea typeface="Times New Roman"/>
                      </a:endParaRPr>
                    </a:p>
                  </a:txBody>
                  <a:tcPr marL="68580" marR="68580" marT="0" marB="0"/>
                </a:tc>
                <a:tc>
                  <a:txBody>
                    <a:bodyPr/>
                    <a:lstStyle/>
                    <a:p>
                      <a:pPr marL="0" marR="0" algn="just">
                        <a:lnSpc>
                          <a:spcPct val="115000"/>
                        </a:lnSpc>
                        <a:spcBef>
                          <a:spcPts val="0"/>
                        </a:spcBef>
                        <a:spcAft>
                          <a:spcPts val="0"/>
                        </a:spcAft>
                      </a:pPr>
                      <a:r>
                        <a:rPr lang="en-US" sz="1200">
                          <a:effectLst/>
                        </a:rPr>
                        <a:t>Hirschprung disease, epilepsy, facial dysmorphisms</a:t>
                      </a:r>
                      <a:endParaRPr lang="en-US" sz="1200">
                        <a:solidFill>
                          <a:srgbClr val="000000"/>
                        </a:solidFill>
                        <a:effectLst/>
                        <a:latin typeface="Times New Roman"/>
                        <a:ea typeface="Times New Roman"/>
                      </a:endParaRPr>
                    </a:p>
                  </a:txBody>
                  <a:tcPr marL="68580" marR="68580" marT="0" marB="0"/>
                </a:tc>
              </a:tr>
              <a:tr h="588143">
                <a:tc>
                  <a:txBody>
                    <a:bodyPr/>
                    <a:lstStyle/>
                    <a:p>
                      <a:pPr marL="0" marR="0" algn="just">
                        <a:lnSpc>
                          <a:spcPct val="115000"/>
                        </a:lnSpc>
                        <a:spcBef>
                          <a:spcPts val="0"/>
                        </a:spcBef>
                        <a:spcAft>
                          <a:spcPts val="0"/>
                        </a:spcAft>
                      </a:pPr>
                      <a:r>
                        <a:rPr lang="en-US" sz="1200">
                          <a:effectLst/>
                        </a:rPr>
                        <a:t>16p11.2 del/dup</a:t>
                      </a:r>
                      <a:endParaRPr lang="en-US" sz="1200">
                        <a:solidFill>
                          <a:srgbClr val="000000"/>
                        </a:solidFill>
                        <a:effectLst/>
                        <a:latin typeface="Times New Roman"/>
                        <a:ea typeface="Times New Roman"/>
                      </a:endParaRPr>
                    </a:p>
                  </a:txBody>
                  <a:tcPr marL="68580" marR="68580" marT="0" marB="0"/>
                </a:tc>
                <a:tc>
                  <a:txBody>
                    <a:bodyPr/>
                    <a:lstStyle/>
                    <a:p>
                      <a:pPr marL="0" marR="0" algn="just">
                        <a:lnSpc>
                          <a:spcPct val="115000"/>
                        </a:lnSpc>
                        <a:spcBef>
                          <a:spcPts val="0"/>
                        </a:spcBef>
                        <a:spcAft>
                          <a:spcPts val="0"/>
                        </a:spcAft>
                      </a:pPr>
                      <a:r>
                        <a:rPr lang="en-US" sz="1200">
                          <a:effectLst/>
                        </a:rPr>
                        <a:t>1%</a:t>
                      </a:r>
                      <a:endParaRPr lang="en-US" sz="1200">
                        <a:solidFill>
                          <a:srgbClr val="000000"/>
                        </a:solidFill>
                        <a:effectLst/>
                        <a:latin typeface="Times New Roman"/>
                        <a:ea typeface="Times New Roman"/>
                      </a:endParaRPr>
                    </a:p>
                  </a:txBody>
                  <a:tcPr marL="68580" marR="68580" marT="0" marB="0"/>
                </a:tc>
                <a:tc>
                  <a:txBody>
                    <a:bodyPr/>
                    <a:lstStyle/>
                    <a:p>
                      <a:pPr marL="0" marR="0" algn="just">
                        <a:lnSpc>
                          <a:spcPct val="115000"/>
                        </a:lnSpc>
                        <a:spcBef>
                          <a:spcPts val="0"/>
                        </a:spcBef>
                        <a:spcAft>
                          <a:spcPts val="0"/>
                        </a:spcAft>
                      </a:pPr>
                      <a:r>
                        <a:rPr lang="en-US" sz="1200">
                          <a:effectLst/>
                        </a:rPr>
                        <a:t>None</a:t>
                      </a:r>
                      <a:endParaRPr lang="en-US" sz="1200">
                        <a:solidFill>
                          <a:srgbClr val="000000"/>
                        </a:solidFill>
                        <a:effectLst/>
                        <a:latin typeface="Times New Roman"/>
                        <a:ea typeface="Times New Roman"/>
                      </a:endParaRPr>
                    </a:p>
                  </a:txBody>
                  <a:tcPr marL="68580" marR="68580" marT="0" marB="0"/>
                </a:tc>
                <a:tc>
                  <a:txBody>
                    <a:bodyPr/>
                    <a:lstStyle/>
                    <a:p>
                      <a:pPr marL="0" marR="0" algn="just">
                        <a:lnSpc>
                          <a:spcPct val="115000"/>
                        </a:lnSpc>
                        <a:spcBef>
                          <a:spcPts val="0"/>
                        </a:spcBef>
                        <a:spcAft>
                          <a:spcPts val="0"/>
                        </a:spcAft>
                      </a:pPr>
                      <a:r>
                        <a:rPr lang="en-US" sz="1200">
                          <a:effectLst/>
                        </a:rPr>
                        <a:t> </a:t>
                      </a:r>
                      <a:endParaRPr lang="en-US" sz="1200">
                        <a:solidFill>
                          <a:srgbClr val="000000"/>
                        </a:solidFill>
                        <a:effectLst/>
                        <a:latin typeface="Times New Roman"/>
                        <a:ea typeface="Times New Roman"/>
                      </a:endParaRPr>
                    </a:p>
                  </a:txBody>
                  <a:tcPr marL="68580" marR="68580" marT="0" marB="0"/>
                </a:tc>
              </a:tr>
              <a:tr h="588143">
                <a:tc>
                  <a:txBody>
                    <a:bodyPr/>
                    <a:lstStyle/>
                    <a:p>
                      <a:pPr marL="0" marR="0" algn="just">
                        <a:lnSpc>
                          <a:spcPct val="115000"/>
                        </a:lnSpc>
                        <a:spcBef>
                          <a:spcPts val="0"/>
                        </a:spcBef>
                        <a:spcAft>
                          <a:spcPts val="0"/>
                        </a:spcAft>
                      </a:pPr>
                      <a:r>
                        <a:rPr lang="en-US" sz="1200">
                          <a:effectLst/>
                        </a:rPr>
                        <a:t>17p11.2 dup</a:t>
                      </a:r>
                      <a:endParaRPr lang="en-US" sz="1200">
                        <a:solidFill>
                          <a:srgbClr val="000000"/>
                        </a:solidFill>
                        <a:effectLst/>
                        <a:latin typeface="Times New Roman"/>
                        <a:ea typeface="Times New Roman"/>
                      </a:endParaRPr>
                    </a:p>
                  </a:txBody>
                  <a:tcPr marL="68580" marR="68580" marT="0" marB="0"/>
                </a:tc>
                <a:tc>
                  <a:txBody>
                    <a:bodyPr/>
                    <a:lstStyle/>
                    <a:p>
                      <a:pPr marL="0" marR="0" algn="just">
                        <a:lnSpc>
                          <a:spcPct val="115000"/>
                        </a:lnSpc>
                        <a:spcBef>
                          <a:spcPts val="0"/>
                        </a:spcBef>
                        <a:spcAft>
                          <a:spcPts val="0"/>
                        </a:spcAft>
                      </a:pPr>
                      <a:r>
                        <a:rPr lang="en-US" sz="1200">
                          <a:effectLst/>
                        </a:rPr>
                        <a:t> </a:t>
                      </a:r>
                      <a:endParaRPr lang="en-US" sz="1200">
                        <a:solidFill>
                          <a:srgbClr val="000000"/>
                        </a:solidFill>
                        <a:effectLst/>
                        <a:latin typeface="Times New Roman"/>
                        <a:ea typeface="Times New Roman"/>
                      </a:endParaRPr>
                    </a:p>
                  </a:txBody>
                  <a:tcPr marL="68580" marR="68580" marT="0" marB="0"/>
                </a:tc>
                <a:tc>
                  <a:txBody>
                    <a:bodyPr/>
                    <a:lstStyle/>
                    <a:p>
                      <a:pPr marL="0" marR="0" algn="just">
                        <a:lnSpc>
                          <a:spcPct val="115000"/>
                        </a:lnSpc>
                        <a:spcBef>
                          <a:spcPts val="0"/>
                        </a:spcBef>
                        <a:spcAft>
                          <a:spcPts val="0"/>
                        </a:spcAft>
                      </a:pPr>
                      <a:r>
                        <a:rPr lang="en-US" sz="1200">
                          <a:effectLst/>
                        </a:rPr>
                        <a:t>Potocki-Lupski</a:t>
                      </a:r>
                      <a:endParaRPr lang="en-US" sz="1200">
                        <a:solidFill>
                          <a:srgbClr val="000000"/>
                        </a:solidFill>
                        <a:effectLst/>
                        <a:latin typeface="Times New Roman"/>
                        <a:ea typeface="Times New Roman"/>
                      </a:endParaRPr>
                    </a:p>
                  </a:txBody>
                  <a:tcPr marL="68580" marR="68580" marT="0" marB="0"/>
                </a:tc>
                <a:tc>
                  <a:txBody>
                    <a:bodyPr/>
                    <a:lstStyle/>
                    <a:p>
                      <a:pPr marL="0" marR="0" algn="just">
                        <a:lnSpc>
                          <a:spcPct val="115000"/>
                        </a:lnSpc>
                        <a:spcBef>
                          <a:spcPts val="0"/>
                        </a:spcBef>
                        <a:spcAft>
                          <a:spcPts val="0"/>
                        </a:spcAft>
                      </a:pPr>
                      <a:r>
                        <a:rPr lang="en-US" sz="1200">
                          <a:effectLst/>
                        </a:rPr>
                        <a:t>Hypotonia, slow growth, epilepsy</a:t>
                      </a:r>
                      <a:endParaRPr lang="en-US" sz="1200">
                        <a:solidFill>
                          <a:srgbClr val="000000"/>
                        </a:solidFill>
                        <a:effectLst/>
                        <a:latin typeface="Times New Roman"/>
                        <a:ea typeface="Times New Roman"/>
                      </a:endParaRPr>
                    </a:p>
                  </a:txBody>
                  <a:tcPr marL="68580" marR="68580" marT="0" marB="0"/>
                </a:tc>
              </a:tr>
              <a:tr h="588143">
                <a:tc>
                  <a:txBody>
                    <a:bodyPr/>
                    <a:lstStyle/>
                    <a:p>
                      <a:pPr marL="0" marR="0" algn="just">
                        <a:lnSpc>
                          <a:spcPct val="115000"/>
                        </a:lnSpc>
                        <a:spcBef>
                          <a:spcPts val="0"/>
                        </a:spcBef>
                        <a:spcAft>
                          <a:spcPts val="0"/>
                        </a:spcAft>
                      </a:pPr>
                      <a:r>
                        <a:rPr lang="en-US" sz="1200">
                          <a:effectLst/>
                        </a:rPr>
                        <a:t>22q11.2 del</a:t>
                      </a:r>
                      <a:endParaRPr lang="en-US" sz="1200">
                        <a:solidFill>
                          <a:srgbClr val="000000"/>
                        </a:solidFill>
                        <a:effectLst/>
                        <a:latin typeface="Times New Roman"/>
                        <a:ea typeface="Times New Roman"/>
                      </a:endParaRPr>
                    </a:p>
                  </a:txBody>
                  <a:tcPr marL="68580" marR="68580" marT="0" marB="0"/>
                </a:tc>
                <a:tc>
                  <a:txBody>
                    <a:bodyPr/>
                    <a:lstStyle/>
                    <a:p>
                      <a:pPr marL="0" marR="0" algn="just">
                        <a:lnSpc>
                          <a:spcPct val="115000"/>
                        </a:lnSpc>
                        <a:spcBef>
                          <a:spcPts val="0"/>
                        </a:spcBef>
                        <a:spcAft>
                          <a:spcPts val="0"/>
                        </a:spcAft>
                      </a:pPr>
                      <a:r>
                        <a:rPr lang="en-US" sz="1200">
                          <a:effectLst/>
                        </a:rPr>
                        <a:t> </a:t>
                      </a:r>
                      <a:endParaRPr lang="en-US" sz="1200">
                        <a:solidFill>
                          <a:srgbClr val="000000"/>
                        </a:solidFill>
                        <a:effectLst/>
                        <a:latin typeface="Times New Roman"/>
                        <a:ea typeface="Times New Roman"/>
                      </a:endParaRPr>
                    </a:p>
                  </a:txBody>
                  <a:tcPr marL="68580" marR="68580" marT="0" marB="0"/>
                </a:tc>
                <a:tc>
                  <a:txBody>
                    <a:bodyPr/>
                    <a:lstStyle/>
                    <a:p>
                      <a:pPr marL="0" marR="0" algn="just">
                        <a:lnSpc>
                          <a:spcPct val="115000"/>
                        </a:lnSpc>
                        <a:spcBef>
                          <a:spcPts val="0"/>
                        </a:spcBef>
                        <a:spcAft>
                          <a:spcPts val="0"/>
                        </a:spcAft>
                      </a:pPr>
                      <a:r>
                        <a:rPr lang="en-US" sz="1200">
                          <a:effectLst/>
                        </a:rPr>
                        <a:t>DiGeorge/Shprintzen</a:t>
                      </a:r>
                      <a:endParaRPr lang="en-US" sz="1200">
                        <a:solidFill>
                          <a:srgbClr val="000000"/>
                        </a:solidFill>
                        <a:effectLst/>
                        <a:latin typeface="Times New Roman"/>
                        <a:ea typeface="Times New Roman"/>
                      </a:endParaRPr>
                    </a:p>
                  </a:txBody>
                  <a:tcPr marL="68580" marR="68580" marT="0" marB="0"/>
                </a:tc>
                <a:tc>
                  <a:txBody>
                    <a:bodyPr/>
                    <a:lstStyle/>
                    <a:p>
                      <a:pPr marL="0" marR="0" algn="just">
                        <a:lnSpc>
                          <a:spcPct val="115000"/>
                        </a:lnSpc>
                        <a:spcBef>
                          <a:spcPts val="0"/>
                        </a:spcBef>
                        <a:spcAft>
                          <a:spcPts val="0"/>
                        </a:spcAft>
                      </a:pPr>
                      <a:r>
                        <a:rPr lang="en-US" sz="1200">
                          <a:effectLst/>
                        </a:rPr>
                        <a:t>Multiple congenital anomalies</a:t>
                      </a:r>
                      <a:endParaRPr lang="en-US" sz="1200">
                        <a:solidFill>
                          <a:srgbClr val="000000"/>
                        </a:solidFill>
                        <a:effectLst/>
                        <a:latin typeface="Times New Roman"/>
                        <a:ea typeface="Times New Roman"/>
                      </a:endParaRPr>
                    </a:p>
                  </a:txBody>
                  <a:tcPr marL="68580" marR="68580" marT="0" marB="0"/>
                </a:tc>
              </a:tr>
              <a:tr h="281141">
                <a:tc>
                  <a:txBody>
                    <a:bodyPr/>
                    <a:lstStyle/>
                    <a:p>
                      <a:pPr marL="0" marR="0" algn="just">
                        <a:lnSpc>
                          <a:spcPct val="115000"/>
                        </a:lnSpc>
                        <a:spcBef>
                          <a:spcPts val="0"/>
                        </a:spcBef>
                        <a:spcAft>
                          <a:spcPts val="0"/>
                        </a:spcAft>
                      </a:pPr>
                      <a:r>
                        <a:rPr lang="en-US" sz="1200">
                          <a:effectLst/>
                        </a:rPr>
                        <a:t>22q13.3 del </a:t>
                      </a:r>
                      <a:endParaRPr lang="en-US" sz="1200">
                        <a:solidFill>
                          <a:srgbClr val="000000"/>
                        </a:solidFill>
                        <a:effectLst/>
                        <a:latin typeface="Times New Roman"/>
                        <a:ea typeface="Times New Roman"/>
                      </a:endParaRPr>
                    </a:p>
                  </a:txBody>
                  <a:tcPr marL="68580" marR="68580" marT="0" marB="0"/>
                </a:tc>
                <a:tc>
                  <a:txBody>
                    <a:bodyPr/>
                    <a:lstStyle/>
                    <a:p>
                      <a:pPr marL="0" marR="0" algn="just">
                        <a:lnSpc>
                          <a:spcPct val="115000"/>
                        </a:lnSpc>
                        <a:spcBef>
                          <a:spcPts val="0"/>
                        </a:spcBef>
                        <a:spcAft>
                          <a:spcPts val="0"/>
                        </a:spcAft>
                      </a:pPr>
                      <a:r>
                        <a:rPr lang="en-US" sz="1200">
                          <a:effectLst/>
                        </a:rPr>
                        <a:t>1%</a:t>
                      </a:r>
                      <a:endParaRPr lang="en-US" sz="1200">
                        <a:solidFill>
                          <a:srgbClr val="000000"/>
                        </a:solidFill>
                        <a:effectLst/>
                        <a:latin typeface="Times New Roman"/>
                        <a:ea typeface="Times New Roman"/>
                      </a:endParaRPr>
                    </a:p>
                  </a:txBody>
                  <a:tcPr marL="68580" marR="68580" marT="0" marB="0"/>
                </a:tc>
                <a:tc>
                  <a:txBody>
                    <a:bodyPr/>
                    <a:lstStyle/>
                    <a:p>
                      <a:pPr marL="0" marR="0" algn="just">
                        <a:lnSpc>
                          <a:spcPct val="115000"/>
                        </a:lnSpc>
                        <a:spcBef>
                          <a:spcPts val="0"/>
                        </a:spcBef>
                        <a:spcAft>
                          <a:spcPts val="0"/>
                        </a:spcAft>
                      </a:pPr>
                      <a:r>
                        <a:rPr lang="en-US" sz="1200">
                          <a:effectLst/>
                        </a:rPr>
                        <a:t>Phelan-McDermid</a:t>
                      </a:r>
                      <a:endParaRPr lang="en-US" sz="1200">
                        <a:solidFill>
                          <a:srgbClr val="000000"/>
                        </a:solidFill>
                        <a:effectLst/>
                        <a:latin typeface="Times New Roman"/>
                        <a:ea typeface="Times New Roman"/>
                      </a:endParaRPr>
                    </a:p>
                  </a:txBody>
                  <a:tcPr marL="68580" marR="68580" marT="0" marB="0"/>
                </a:tc>
                <a:tc>
                  <a:txBody>
                    <a:bodyPr/>
                    <a:lstStyle/>
                    <a:p>
                      <a:pPr marL="0" marR="0" algn="just">
                        <a:lnSpc>
                          <a:spcPct val="115000"/>
                        </a:lnSpc>
                        <a:spcBef>
                          <a:spcPts val="0"/>
                        </a:spcBef>
                        <a:spcAft>
                          <a:spcPts val="0"/>
                        </a:spcAft>
                      </a:pPr>
                      <a:r>
                        <a:rPr lang="en-US" sz="1200" dirty="0">
                          <a:effectLst/>
                        </a:rPr>
                        <a:t>Hypotonia, accelerated growth</a:t>
                      </a:r>
                      <a:endParaRPr lang="en-US" sz="1200" dirty="0">
                        <a:solidFill>
                          <a:srgbClr val="000000"/>
                        </a:solidFill>
                        <a:effectLst/>
                        <a:latin typeface="Times New Roman"/>
                        <a:ea typeface="Times New Roman"/>
                      </a:endParaRPr>
                    </a:p>
                  </a:txBody>
                  <a:tcPr marL="68580" marR="68580" marT="0" marB="0"/>
                </a:tc>
              </a:tr>
            </a:tbl>
          </a:graphicData>
        </a:graphic>
      </p:graphicFrame>
    </p:spTree>
    <p:extLst>
      <p:ext uri="{BB962C8B-B14F-4D97-AF65-F5344CB8AC3E}">
        <p14:creationId xmlns:p14="http://schemas.microsoft.com/office/powerpoint/2010/main" xmlns="" val="872111556"/>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Disclaimer and Acknowledgement</a:t>
            </a:r>
            <a:endParaRPr lang="en-US" dirty="0"/>
          </a:p>
        </p:txBody>
      </p:sp>
      <p:sp>
        <p:nvSpPr>
          <p:cNvPr id="3" name="Content Placeholder 2"/>
          <p:cNvSpPr>
            <a:spLocks noGrp="1"/>
          </p:cNvSpPr>
          <p:nvPr>
            <p:ph idx="1"/>
          </p:nvPr>
        </p:nvSpPr>
        <p:spPr/>
        <p:txBody>
          <a:bodyPr/>
          <a:lstStyle/>
          <a:p>
            <a:r>
              <a:rPr lang="en-US" dirty="0" smtClean="0"/>
              <a:t>These are my own views.  I am not representing ACH, ACHRI, or UAMS.</a:t>
            </a:r>
          </a:p>
          <a:p>
            <a:r>
              <a:rPr lang="en-US" dirty="0"/>
              <a:t>Many of these slides came from Dr. Brad Schaefer, section head of Genetics and Metabolism, </a:t>
            </a:r>
            <a:r>
              <a:rPr lang="en-US" dirty="0" err="1"/>
              <a:t>Dept</a:t>
            </a:r>
            <a:r>
              <a:rPr lang="en-US" dirty="0"/>
              <a:t> of Pediatrics, UAMS</a:t>
            </a:r>
          </a:p>
          <a:p>
            <a:endParaRPr lang="en-US" dirty="0"/>
          </a:p>
        </p:txBody>
      </p:sp>
    </p:spTree>
    <p:extLst>
      <p:ext uri="{BB962C8B-B14F-4D97-AF65-F5344CB8AC3E}">
        <p14:creationId xmlns:p14="http://schemas.microsoft.com/office/powerpoint/2010/main" xmlns="" val="16617427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sort of genes are involved?</a:t>
            </a:r>
            <a:endParaRPr lang="en-US" dirty="0"/>
          </a:p>
        </p:txBody>
      </p:sp>
      <p:sp>
        <p:nvSpPr>
          <p:cNvPr id="3" name="Content Placeholder 2"/>
          <p:cNvSpPr>
            <a:spLocks noGrp="1"/>
          </p:cNvSpPr>
          <p:nvPr>
            <p:ph idx="1"/>
          </p:nvPr>
        </p:nvSpPr>
        <p:spPr/>
        <p:txBody>
          <a:bodyPr/>
          <a:lstStyle/>
          <a:p>
            <a:r>
              <a:rPr lang="en-US" dirty="0" smtClean="0"/>
              <a:t>Most have to do with how brain nerve cells (neurons) grow, sprout their connecting regions, and communicate with each other.</a:t>
            </a:r>
          </a:p>
          <a:p>
            <a:r>
              <a:rPr lang="en-US" dirty="0" smtClean="0"/>
              <a:t>Neurons act like integrated circuits, taking information from various places, integrating it, and signaling to the next step in the circuit.</a:t>
            </a:r>
          </a:p>
          <a:p>
            <a:r>
              <a:rPr lang="en-US" dirty="0" smtClean="0"/>
              <a:t>Communication is by chemical messengers between neurons.</a:t>
            </a:r>
          </a:p>
          <a:p>
            <a:r>
              <a:rPr lang="en-US" dirty="0" smtClean="0"/>
              <a:t>Transmitting regions are at the tips (terminals) of axons, receiving regions are called dendrites.</a:t>
            </a:r>
          </a:p>
          <a:p>
            <a:r>
              <a:rPr lang="en-US" dirty="0" smtClean="0"/>
              <a:t>Human brains have xx billion neurons; a neuron may connect with many thousands of others.</a:t>
            </a:r>
          </a:p>
        </p:txBody>
      </p:sp>
    </p:spTree>
    <p:extLst>
      <p:ext uri="{BB962C8B-B14F-4D97-AF65-F5344CB8AC3E}">
        <p14:creationId xmlns:p14="http://schemas.microsoft.com/office/powerpoint/2010/main" xmlns="" val="23790488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altLang="en-US" sz="3600"/>
              <a:t>Known X linked Genes Causing Syndromic and Non-Syndromic MR</a:t>
            </a:r>
          </a:p>
        </p:txBody>
      </p:sp>
      <p:sp>
        <p:nvSpPr>
          <p:cNvPr id="53251" name="Rectangle 3"/>
          <p:cNvSpPr>
            <a:spLocks noGrp="1" noChangeArrowheads="1"/>
          </p:cNvSpPr>
          <p:nvPr>
            <p:ph idx="1"/>
          </p:nvPr>
        </p:nvSpPr>
        <p:spPr>
          <a:xfrm>
            <a:off x="2706688" y="2017714"/>
            <a:ext cx="7772400" cy="4535487"/>
          </a:xfrm>
        </p:spPr>
        <p:txBody>
          <a:bodyPr/>
          <a:lstStyle/>
          <a:p>
            <a:pPr>
              <a:lnSpc>
                <a:spcPct val="80000"/>
              </a:lnSpc>
            </a:pPr>
            <a:r>
              <a:rPr lang="en-US" altLang="en-US" smtClean="0"/>
              <a:t>Fragile X</a:t>
            </a:r>
          </a:p>
          <a:p>
            <a:pPr>
              <a:lnSpc>
                <a:spcPct val="80000"/>
              </a:lnSpc>
            </a:pPr>
            <a:r>
              <a:rPr lang="en-US" altLang="en-US" smtClean="0"/>
              <a:t>MECP2 (Rett)</a:t>
            </a:r>
          </a:p>
          <a:p>
            <a:pPr>
              <a:lnSpc>
                <a:spcPct val="80000"/>
              </a:lnSpc>
            </a:pPr>
            <a:r>
              <a:rPr lang="en-US" altLang="en-US" smtClean="0"/>
              <a:t>ARX (West)</a:t>
            </a:r>
          </a:p>
        </p:txBody>
      </p:sp>
    </p:spTree>
    <p:extLst>
      <p:ext uri="{BB962C8B-B14F-4D97-AF65-F5344CB8AC3E}">
        <p14:creationId xmlns:p14="http://schemas.microsoft.com/office/powerpoint/2010/main" xmlns="" val="101837752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about neurons</a:t>
            </a:r>
            <a:endParaRPr lang="en-US" dirty="0"/>
          </a:p>
        </p:txBody>
      </p:sp>
      <p:sp>
        <p:nvSpPr>
          <p:cNvPr id="3" name="Content Placeholder 2"/>
          <p:cNvSpPr>
            <a:spLocks noGrp="1"/>
          </p:cNvSpPr>
          <p:nvPr>
            <p:ph idx="1"/>
          </p:nvPr>
        </p:nvSpPr>
        <p:spPr/>
        <p:txBody>
          <a:bodyPr/>
          <a:lstStyle/>
          <a:p>
            <a:r>
              <a:rPr lang="en-US" dirty="0" smtClean="0"/>
              <a:t>Neurons can change their connections—this is part of learning.</a:t>
            </a:r>
          </a:p>
          <a:p>
            <a:r>
              <a:rPr lang="en-US" dirty="0" smtClean="0"/>
              <a:t>Neurotransmitters can also change.</a:t>
            </a:r>
          </a:p>
          <a:p>
            <a:r>
              <a:rPr lang="en-US" dirty="0" smtClean="0"/>
              <a:t>Many medications influence neurotransmission—these are used in neurology and psychiatry.  Many foods and recreational drugs also influence neurotransmission.</a:t>
            </a:r>
            <a:endParaRPr lang="en-US" dirty="0"/>
          </a:p>
        </p:txBody>
      </p:sp>
    </p:spTree>
    <p:extLst>
      <p:ext uri="{BB962C8B-B14F-4D97-AF65-F5344CB8AC3E}">
        <p14:creationId xmlns:p14="http://schemas.microsoft.com/office/powerpoint/2010/main" xmlns="" val="35762142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en-US" altLang="en-US" smtClean="0"/>
              <a:t>Candidate Genes</a:t>
            </a:r>
            <a:br>
              <a:rPr lang="en-US" altLang="en-US" smtClean="0"/>
            </a:br>
            <a:r>
              <a:rPr lang="en-US" altLang="en-US" sz="2400"/>
              <a:t>(Over 200 thus studied)</a:t>
            </a:r>
          </a:p>
        </p:txBody>
      </p:sp>
      <p:sp>
        <p:nvSpPr>
          <p:cNvPr id="48131" name="Rectangle 3"/>
          <p:cNvSpPr>
            <a:spLocks noGrp="1" noChangeArrowheads="1"/>
          </p:cNvSpPr>
          <p:nvPr>
            <p:ph idx="1"/>
          </p:nvPr>
        </p:nvSpPr>
        <p:spPr>
          <a:xfrm>
            <a:off x="2706688" y="1905000"/>
            <a:ext cx="7772400" cy="4572000"/>
          </a:xfrm>
        </p:spPr>
        <p:txBody>
          <a:bodyPr>
            <a:normAutofit fontScale="92500" lnSpcReduction="20000"/>
          </a:bodyPr>
          <a:lstStyle/>
          <a:p>
            <a:pPr eaLnBrk="1" hangingPunct="1">
              <a:lnSpc>
                <a:spcPct val="80000"/>
              </a:lnSpc>
            </a:pPr>
            <a:r>
              <a:rPr lang="en-US" altLang="en-US" sz="2000"/>
              <a:t>5 – OH tryptamine / receptors</a:t>
            </a:r>
          </a:p>
          <a:p>
            <a:pPr eaLnBrk="1" hangingPunct="1">
              <a:lnSpc>
                <a:spcPct val="80000"/>
              </a:lnSpc>
            </a:pPr>
            <a:r>
              <a:rPr lang="en-US" altLang="en-US" sz="2000"/>
              <a:t>Dopamine hydroxylase</a:t>
            </a:r>
          </a:p>
          <a:p>
            <a:pPr eaLnBrk="1" hangingPunct="1">
              <a:lnSpc>
                <a:spcPct val="80000"/>
              </a:lnSpc>
            </a:pPr>
            <a:r>
              <a:rPr lang="en-US" altLang="en-US" sz="2000"/>
              <a:t>FOXP2 (Forkhead box P</a:t>
            </a:r>
            <a:r>
              <a:rPr lang="en-US" altLang="en-US" sz="2000" baseline="-25000"/>
              <a:t>2</a:t>
            </a:r>
            <a:r>
              <a:rPr lang="en-US" altLang="en-US" sz="2000"/>
              <a:t>)</a:t>
            </a:r>
          </a:p>
          <a:p>
            <a:pPr eaLnBrk="1" hangingPunct="1">
              <a:lnSpc>
                <a:spcPct val="80000"/>
              </a:lnSpc>
            </a:pPr>
            <a:r>
              <a:rPr lang="en-US" altLang="en-US" sz="2000"/>
              <a:t>Ionotropic kainate 2 (glutamate receptor 6)</a:t>
            </a:r>
          </a:p>
          <a:p>
            <a:pPr eaLnBrk="1" hangingPunct="1">
              <a:lnSpc>
                <a:spcPct val="80000"/>
              </a:lnSpc>
            </a:pPr>
            <a:r>
              <a:rPr lang="en-US" altLang="en-US" sz="2000"/>
              <a:t>Glyoxalse 1</a:t>
            </a:r>
          </a:p>
          <a:p>
            <a:pPr eaLnBrk="1" hangingPunct="1">
              <a:lnSpc>
                <a:spcPct val="80000"/>
              </a:lnSpc>
            </a:pPr>
            <a:r>
              <a:rPr lang="en-US" altLang="en-US" sz="2000"/>
              <a:t>Monoamine oxidase A</a:t>
            </a:r>
          </a:p>
          <a:p>
            <a:pPr eaLnBrk="1" hangingPunct="1">
              <a:lnSpc>
                <a:spcPct val="80000"/>
              </a:lnSpc>
            </a:pPr>
            <a:r>
              <a:rPr lang="en-US" altLang="en-US" sz="2000"/>
              <a:t>SLC25A12 (Mitochondrial aspartate/glutamate carrier)</a:t>
            </a:r>
          </a:p>
          <a:p>
            <a:pPr eaLnBrk="1" hangingPunct="1">
              <a:lnSpc>
                <a:spcPct val="80000"/>
              </a:lnSpc>
            </a:pPr>
            <a:r>
              <a:rPr lang="en-US" altLang="en-US" sz="2000"/>
              <a:t>Neuroligin 3 and 4</a:t>
            </a:r>
          </a:p>
          <a:p>
            <a:pPr eaLnBrk="1" hangingPunct="1">
              <a:lnSpc>
                <a:spcPct val="80000"/>
              </a:lnSpc>
            </a:pPr>
            <a:r>
              <a:rPr lang="en-US" altLang="en-US" sz="2000"/>
              <a:t>Seratonin transporter</a:t>
            </a:r>
          </a:p>
          <a:p>
            <a:pPr eaLnBrk="1" hangingPunct="1">
              <a:lnSpc>
                <a:spcPct val="80000"/>
              </a:lnSpc>
            </a:pPr>
            <a:r>
              <a:rPr lang="en-US" altLang="en-US" sz="2000"/>
              <a:t>WNT2 </a:t>
            </a:r>
          </a:p>
          <a:p>
            <a:pPr eaLnBrk="1" hangingPunct="1">
              <a:lnSpc>
                <a:spcPct val="80000"/>
              </a:lnSpc>
            </a:pPr>
            <a:r>
              <a:rPr lang="en-US" altLang="en-US" sz="2000"/>
              <a:t>A2BA1 / FOX1</a:t>
            </a:r>
          </a:p>
          <a:p>
            <a:pPr eaLnBrk="1" hangingPunct="1">
              <a:lnSpc>
                <a:spcPct val="80000"/>
              </a:lnSpc>
            </a:pPr>
            <a:r>
              <a:rPr lang="en-US" altLang="en-US" sz="2000"/>
              <a:t>SHANK3</a:t>
            </a:r>
          </a:p>
          <a:p>
            <a:pPr eaLnBrk="1" hangingPunct="1">
              <a:lnSpc>
                <a:spcPct val="80000"/>
              </a:lnSpc>
            </a:pPr>
            <a:r>
              <a:rPr lang="en-US" altLang="en-US" sz="2000"/>
              <a:t>MET</a:t>
            </a:r>
          </a:p>
          <a:p>
            <a:pPr eaLnBrk="1" hangingPunct="1">
              <a:lnSpc>
                <a:spcPct val="80000"/>
              </a:lnSpc>
            </a:pPr>
            <a:r>
              <a:rPr lang="en-US" altLang="en-US" sz="2000"/>
              <a:t>NRXN1</a:t>
            </a:r>
          </a:p>
          <a:p>
            <a:pPr eaLnBrk="1" hangingPunct="1">
              <a:lnSpc>
                <a:spcPct val="80000"/>
              </a:lnSpc>
            </a:pPr>
            <a:r>
              <a:rPr lang="en-US" altLang="en-US" sz="2000"/>
              <a:t>HOXA1</a:t>
            </a:r>
          </a:p>
        </p:txBody>
      </p:sp>
    </p:spTree>
    <p:extLst>
      <p:ext uri="{BB962C8B-B14F-4D97-AF65-F5344CB8AC3E}">
        <p14:creationId xmlns:p14="http://schemas.microsoft.com/office/powerpoint/2010/main" xmlns="" val="377497600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r>
              <a:rPr lang="en-US" altLang="en-US" sz="3600"/>
              <a:t>Screening for Candidate Genes</a:t>
            </a:r>
          </a:p>
        </p:txBody>
      </p:sp>
      <p:sp>
        <p:nvSpPr>
          <p:cNvPr id="49155" name="Content Placeholder 3"/>
          <p:cNvSpPr>
            <a:spLocks noGrp="1"/>
          </p:cNvSpPr>
          <p:nvPr>
            <p:ph sz="half" idx="1"/>
          </p:nvPr>
        </p:nvSpPr>
        <p:spPr>
          <a:xfrm>
            <a:off x="1752600" y="2133600"/>
            <a:ext cx="4800600" cy="4114800"/>
          </a:xfrm>
        </p:spPr>
        <p:txBody>
          <a:bodyPr/>
          <a:lstStyle/>
          <a:p>
            <a:r>
              <a:rPr lang="en-US" altLang="en-US" sz="2400"/>
              <a:t>Sequencing syndromic autism genes in patients with non-syndromic autism</a:t>
            </a:r>
          </a:p>
          <a:p>
            <a:pPr lvl="1"/>
            <a:r>
              <a:rPr lang="en-US" altLang="en-US" sz="2000"/>
              <a:t>21 genes in 339 patients</a:t>
            </a:r>
          </a:p>
          <a:p>
            <a:pPr lvl="1"/>
            <a:r>
              <a:rPr lang="en-US" altLang="en-US" sz="2000"/>
              <a:t>Seven </a:t>
            </a:r>
            <a:r>
              <a:rPr lang="en-US" altLang="en-US" sz="2000" i="1"/>
              <a:t>de novo </a:t>
            </a:r>
            <a:r>
              <a:rPr lang="en-US" altLang="en-US" sz="2000"/>
              <a:t>mutations in FOXP2, HOXA1, PTEN, tsc2</a:t>
            </a:r>
            <a:endParaRPr lang="en-US" altLang="en-US" sz="1600"/>
          </a:p>
        </p:txBody>
      </p:sp>
      <p:pic>
        <p:nvPicPr>
          <p:cNvPr id="4915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400801" y="2743200"/>
            <a:ext cx="3952875" cy="1981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540840278"/>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BRAIN IS COMPLICATED!</a:t>
            </a:r>
            <a:endParaRPr lang="en-US" dirty="0"/>
          </a:p>
        </p:txBody>
      </p:sp>
      <p:sp>
        <p:nvSpPr>
          <p:cNvPr id="3" name="Content Placeholder 2"/>
          <p:cNvSpPr>
            <a:spLocks noGrp="1"/>
          </p:cNvSpPr>
          <p:nvPr>
            <p:ph idx="1"/>
          </p:nvPr>
        </p:nvSpPr>
        <p:spPr/>
        <p:txBody>
          <a:bodyPr/>
          <a:lstStyle/>
          <a:p>
            <a:r>
              <a:rPr lang="en-US" dirty="0" smtClean="0"/>
              <a:t>There are MANY ways for a brain to function poorly, and lead to </a:t>
            </a:r>
          </a:p>
          <a:p>
            <a:pPr lvl="1"/>
            <a:r>
              <a:rPr lang="en-US" dirty="0" smtClean="0"/>
              <a:t>Mental retardation</a:t>
            </a:r>
          </a:p>
          <a:p>
            <a:pPr lvl="1"/>
            <a:r>
              <a:rPr lang="en-US" dirty="0" smtClean="0"/>
              <a:t>Seizures</a:t>
            </a:r>
          </a:p>
          <a:p>
            <a:pPr lvl="1"/>
            <a:r>
              <a:rPr lang="en-US" dirty="0" smtClean="0"/>
              <a:t>Autism</a:t>
            </a:r>
          </a:p>
          <a:p>
            <a:pPr lvl="1"/>
            <a:r>
              <a:rPr lang="en-US" dirty="0" smtClean="0"/>
              <a:t>Schizophrenia</a:t>
            </a:r>
          </a:p>
          <a:p>
            <a:pPr lvl="1"/>
            <a:r>
              <a:rPr lang="en-US" dirty="0" smtClean="0"/>
              <a:t>Depression</a:t>
            </a:r>
          </a:p>
          <a:p>
            <a:pPr lvl="1"/>
            <a:r>
              <a:rPr lang="en-US" dirty="0" smtClean="0"/>
              <a:t>Etc.</a:t>
            </a:r>
            <a:endParaRPr lang="en-US" dirty="0"/>
          </a:p>
        </p:txBody>
      </p:sp>
    </p:spTree>
    <p:extLst>
      <p:ext uri="{BB962C8B-B14F-4D97-AF65-F5344CB8AC3E}">
        <p14:creationId xmlns:p14="http://schemas.microsoft.com/office/powerpoint/2010/main" xmlns="" val="14025699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Nothing is simple</a:t>
            </a:r>
            <a:endParaRPr lang="en-US" dirty="0"/>
          </a:p>
        </p:txBody>
      </p:sp>
      <p:sp>
        <p:nvSpPr>
          <p:cNvPr id="3" name="Content Placeholder 2"/>
          <p:cNvSpPr>
            <a:spLocks noGrp="1"/>
          </p:cNvSpPr>
          <p:nvPr>
            <p:ph idx="1"/>
          </p:nvPr>
        </p:nvSpPr>
        <p:spPr>
          <a:xfrm>
            <a:off x="677334" y="1625568"/>
            <a:ext cx="8596668" cy="4755777"/>
          </a:xfrm>
        </p:spPr>
        <p:txBody>
          <a:bodyPr/>
          <a:lstStyle/>
          <a:p>
            <a:r>
              <a:rPr lang="en-US" dirty="0" smtClean="0"/>
              <a:t>Think of the great range of variation in a condition where we have an “explanation”—Down syndrome</a:t>
            </a:r>
          </a:p>
          <a:p>
            <a:r>
              <a:rPr lang="en-US" dirty="0" smtClean="0"/>
              <a:t>Some have a heart malformation</a:t>
            </a:r>
          </a:p>
          <a:p>
            <a:r>
              <a:rPr lang="en-US" dirty="0" smtClean="0"/>
              <a:t>The type of malformation varies</a:t>
            </a:r>
          </a:p>
          <a:p>
            <a:r>
              <a:rPr lang="en-US" dirty="0" smtClean="0"/>
              <a:t>Some have intestinal obstruction</a:t>
            </a:r>
          </a:p>
          <a:p>
            <a:r>
              <a:rPr lang="en-US" dirty="0" smtClean="0"/>
              <a:t>Some have much more severe learning difficulties than others</a:t>
            </a:r>
          </a:p>
          <a:p>
            <a:r>
              <a:rPr lang="en-US" dirty="0" smtClean="0"/>
              <a:t>Some have autism</a:t>
            </a:r>
          </a:p>
          <a:p>
            <a:r>
              <a:rPr lang="en-US" dirty="0" smtClean="0"/>
              <a:t>Nearly all are very friendly and loving</a:t>
            </a:r>
          </a:p>
          <a:p>
            <a:r>
              <a:rPr lang="en-US" dirty="0" smtClean="0"/>
              <a:t>Some acquire hypothyroidism; many age quickly, and have Alzheimer disease at an early age</a:t>
            </a:r>
          </a:p>
          <a:p>
            <a:r>
              <a:rPr lang="en-US" dirty="0" smtClean="0"/>
              <a:t>MANY HAVE INCREASED OXIDATIVE STRESS—VERY SIMILAR TO WHAT WE HAVE FOUND IN CHILDREN WITH AUTISM.</a:t>
            </a:r>
          </a:p>
          <a:p>
            <a:endParaRPr lang="en-US" dirty="0" smtClean="0"/>
          </a:p>
        </p:txBody>
      </p:sp>
    </p:spTree>
    <p:extLst>
      <p:ext uri="{BB962C8B-B14F-4D97-AF65-F5344CB8AC3E}">
        <p14:creationId xmlns:p14="http://schemas.microsoft.com/office/powerpoint/2010/main" xmlns="" val="302176825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011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155826" y="457201"/>
            <a:ext cx="7597775" cy="5730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46585213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Genetics and Metabolism of Autism</a:t>
            </a:r>
            <a:endParaRPr lang="en-US" dirty="0"/>
          </a:p>
        </p:txBody>
      </p:sp>
      <p:sp>
        <p:nvSpPr>
          <p:cNvPr id="3" name="Content Placeholder 2"/>
          <p:cNvSpPr>
            <a:spLocks noGrp="1"/>
          </p:cNvSpPr>
          <p:nvPr>
            <p:ph idx="1"/>
          </p:nvPr>
        </p:nvSpPr>
        <p:spPr/>
        <p:txBody>
          <a:bodyPr/>
          <a:lstStyle/>
          <a:p>
            <a:r>
              <a:rPr lang="en-US" dirty="0" smtClean="0"/>
              <a:t>NOTHING is purely genetic or purely environmental.</a:t>
            </a:r>
          </a:p>
          <a:p>
            <a:r>
              <a:rPr lang="en-US" dirty="0" smtClean="0"/>
              <a:t>Brains can be vulnerable/susceptible to environmental events, or resistant.</a:t>
            </a:r>
          </a:p>
          <a:p>
            <a:r>
              <a:rPr lang="en-US" dirty="0" smtClean="0"/>
              <a:t>Genes are much easier to study than environmental influences, so they get a lot of attention.</a:t>
            </a:r>
          </a:p>
          <a:p>
            <a:r>
              <a:rPr lang="en-US" dirty="0" smtClean="0"/>
              <a:t>COMBINATIONS of genes (more than one) and environmental factors (more than one) makes the most sense as an explanation for what is going on in complex disorders, such as autism ,diabetes, cancers, etc.</a:t>
            </a:r>
          </a:p>
          <a:p>
            <a:r>
              <a:rPr lang="en-US" dirty="0" smtClean="0"/>
              <a:t>We know much more about how to influence body chemistry (metabolism) than we do about regulating genes, hence our interest in studying metabolic abnormalities in children with autism, while learning as much as we can about the underlying/contributing genetic factors.</a:t>
            </a:r>
            <a:endParaRPr lang="en-US" dirty="0"/>
          </a:p>
        </p:txBody>
      </p:sp>
    </p:spTree>
    <p:extLst>
      <p:ext uri="{BB962C8B-B14F-4D97-AF65-F5344CB8AC3E}">
        <p14:creationId xmlns:p14="http://schemas.microsoft.com/office/powerpoint/2010/main" xmlns="" val="19157789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Autism</a:t>
            </a:r>
            <a:endParaRPr lang="en-US" dirty="0"/>
          </a:p>
        </p:txBody>
      </p:sp>
      <p:sp>
        <p:nvSpPr>
          <p:cNvPr id="3" name="Content Placeholder 2"/>
          <p:cNvSpPr>
            <a:spLocks noGrp="1"/>
          </p:cNvSpPr>
          <p:nvPr>
            <p:ph idx="1"/>
          </p:nvPr>
        </p:nvSpPr>
        <p:spPr/>
        <p:txBody>
          <a:bodyPr/>
          <a:lstStyle/>
          <a:p>
            <a:r>
              <a:rPr lang="en-US" dirty="0" smtClean="0"/>
              <a:t>Defined earlier—mild or profound disorder involving communication, interactions, language, socialization, activities, and age of onset.</a:t>
            </a:r>
          </a:p>
          <a:p>
            <a:r>
              <a:rPr lang="en-US" dirty="0" smtClean="0"/>
              <a:t>Defined by behavior—the only biological part of the definitions is age of onset.  Symptoms emerge during infancy/toddlerhood.  </a:t>
            </a:r>
          </a:p>
          <a:p>
            <a:r>
              <a:rPr lang="en-US" dirty="0" smtClean="0"/>
              <a:t>Some children have a very abrupt onset to their symptoms after being apparently normal (“regressive autism”); others appear to be affected from birth, and symptoms emerge as the child gets older.</a:t>
            </a:r>
            <a:endParaRPr lang="en-US" dirty="0"/>
          </a:p>
        </p:txBody>
      </p:sp>
    </p:spTree>
    <p:extLst>
      <p:ext uri="{BB962C8B-B14F-4D97-AF65-F5344CB8AC3E}">
        <p14:creationId xmlns:p14="http://schemas.microsoft.com/office/powerpoint/2010/main" xmlns="" val="30576017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Genetics</a:t>
            </a:r>
            <a:endParaRPr lang="en-US" dirty="0"/>
          </a:p>
        </p:txBody>
      </p:sp>
      <p:sp>
        <p:nvSpPr>
          <p:cNvPr id="3" name="Content Placeholder 2"/>
          <p:cNvSpPr>
            <a:spLocks noGrp="1"/>
          </p:cNvSpPr>
          <p:nvPr>
            <p:ph idx="1"/>
          </p:nvPr>
        </p:nvSpPr>
        <p:spPr/>
        <p:txBody>
          <a:bodyPr/>
          <a:lstStyle/>
          <a:p>
            <a:r>
              <a:rPr lang="en-US" dirty="0" smtClean="0"/>
              <a:t>The study of inherited characteristics</a:t>
            </a:r>
          </a:p>
          <a:p>
            <a:pPr lvl="1"/>
            <a:r>
              <a:rPr lang="en-US" dirty="0" smtClean="0"/>
              <a:t>Simple examples are easiest—blood type, transplantation/rejection factors</a:t>
            </a:r>
          </a:p>
          <a:p>
            <a:pPr lvl="1"/>
            <a:r>
              <a:rPr lang="en-US" dirty="0" err="1" smtClean="0"/>
              <a:t>Gregor</a:t>
            </a:r>
            <a:r>
              <a:rPr lang="en-US" dirty="0" smtClean="0"/>
              <a:t> Mendel and pea plants/seeds—rough/smooth, etc.</a:t>
            </a:r>
          </a:p>
          <a:p>
            <a:pPr lvl="1"/>
            <a:r>
              <a:rPr lang="en-US" dirty="0" smtClean="0"/>
              <a:t>Sex</a:t>
            </a:r>
            <a:endParaRPr lang="en-US" dirty="0"/>
          </a:p>
        </p:txBody>
      </p:sp>
    </p:spTree>
    <p:extLst>
      <p:ext uri="{BB962C8B-B14F-4D97-AF65-F5344CB8AC3E}">
        <p14:creationId xmlns:p14="http://schemas.microsoft.com/office/powerpoint/2010/main" xmlns="" val="13640970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genetic about autism?</a:t>
            </a:r>
            <a:endParaRPr lang="en-US" dirty="0"/>
          </a:p>
        </p:txBody>
      </p:sp>
      <p:sp>
        <p:nvSpPr>
          <p:cNvPr id="3" name="Content Placeholder 2"/>
          <p:cNvSpPr>
            <a:spLocks noGrp="1"/>
          </p:cNvSpPr>
          <p:nvPr>
            <p:ph idx="1"/>
          </p:nvPr>
        </p:nvSpPr>
        <p:spPr/>
        <p:txBody>
          <a:bodyPr/>
          <a:lstStyle/>
          <a:p>
            <a:r>
              <a:rPr lang="en-US" dirty="0" smtClean="0"/>
              <a:t>Gender, for starts—roughly 80% of our patients (mild and severe) are boys.</a:t>
            </a:r>
          </a:p>
          <a:p>
            <a:endParaRPr lang="en-US" dirty="0"/>
          </a:p>
        </p:txBody>
      </p:sp>
    </p:spTree>
    <p:extLst>
      <p:ext uri="{BB962C8B-B14F-4D97-AF65-F5344CB8AC3E}">
        <p14:creationId xmlns:p14="http://schemas.microsoft.com/office/powerpoint/2010/main" xmlns="" val="10018458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else would we think genetics was part of the story?</a:t>
            </a:r>
            <a:endParaRPr lang="en-US" dirty="0"/>
          </a:p>
        </p:txBody>
      </p:sp>
      <p:sp>
        <p:nvSpPr>
          <p:cNvPr id="3" name="Content Placeholder 2"/>
          <p:cNvSpPr>
            <a:spLocks noGrp="1"/>
          </p:cNvSpPr>
          <p:nvPr>
            <p:ph idx="1"/>
          </p:nvPr>
        </p:nvSpPr>
        <p:spPr/>
        <p:txBody>
          <a:bodyPr/>
          <a:lstStyle/>
          <a:p>
            <a:r>
              <a:rPr lang="en-US" dirty="0" smtClean="0"/>
              <a:t>Family clusters</a:t>
            </a:r>
          </a:p>
          <a:p>
            <a:pPr lvl="1"/>
            <a:r>
              <a:rPr lang="en-US" dirty="0" smtClean="0"/>
              <a:t>Parental features—milder versions of children’s problems?</a:t>
            </a:r>
          </a:p>
          <a:p>
            <a:pPr lvl="1"/>
            <a:r>
              <a:rPr lang="en-US" dirty="0" smtClean="0"/>
              <a:t>Siblings</a:t>
            </a:r>
          </a:p>
          <a:p>
            <a:pPr lvl="1"/>
            <a:r>
              <a:rPr lang="en-US" dirty="0" smtClean="0"/>
              <a:t>Other relatives</a:t>
            </a:r>
          </a:p>
          <a:p>
            <a:pPr lvl="1"/>
            <a:r>
              <a:rPr lang="en-US" dirty="0" smtClean="0"/>
              <a:t>Structural features/physical characteristics—large head, for example.</a:t>
            </a:r>
          </a:p>
          <a:p>
            <a:pPr lvl="1"/>
            <a:r>
              <a:rPr lang="en-US" dirty="0" smtClean="0"/>
              <a:t>Nameable disorders that have a known genetic cause—Down syndrome, for example.</a:t>
            </a:r>
            <a:endParaRPr lang="en-US" dirty="0"/>
          </a:p>
        </p:txBody>
      </p:sp>
    </p:spTree>
    <p:extLst>
      <p:ext uri="{BB962C8B-B14F-4D97-AF65-F5344CB8AC3E}">
        <p14:creationId xmlns:p14="http://schemas.microsoft.com/office/powerpoint/2010/main" xmlns="" val="33178750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r>
              <a:rPr lang="en-US" altLang="en-US" smtClean="0"/>
              <a:t>Two ‘types’ of autism</a:t>
            </a:r>
            <a:br>
              <a:rPr lang="en-US" altLang="en-US" smtClean="0"/>
            </a:br>
            <a:r>
              <a:rPr lang="en-US" altLang="en-US" sz="2800"/>
              <a:t>(Miles &amp; Hillman 2000)</a:t>
            </a:r>
          </a:p>
        </p:txBody>
      </p:sp>
      <p:sp>
        <p:nvSpPr>
          <p:cNvPr id="58371" name="Rectangle 3"/>
          <p:cNvSpPr>
            <a:spLocks noGrp="1" noChangeArrowheads="1"/>
          </p:cNvSpPr>
          <p:nvPr>
            <p:ph idx="1"/>
          </p:nvPr>
        </p:nvSpPr>
        <p:spPr/>
        <p:txBody>
          <a:bodyPr/>
          <a:lstStyle/>
          <a:p>
            <a:pPr eaLnBrk="1" hangingPunct="1"/>
            <a:r>
              <a:rPr lang="en-US" altLang="en-US" dirty="0"/>
              <a:t>Complex</a:t>
            </a:r>
          </a:p>
          <a:p>
            <a:pPr lvl="1" eaLnBrk="1" hangingPunct="1"/>
            <a:r>
              <a:rPr lang="en-US" altLang="en-US" dirty="0"/>
              <a:t>Abnormalities in early morphogenesis manifested by either significant </a:t>
            </a:r>
            <a:r>
              <a:rPr lang="en-US" altLang="en-US" dirty="0" err="1"/>
              <a:t>dysmorphology</a:t>
            </a:r>
            <a:r>
              <a:rPr lang="en-US" altLang="en-US" dirty="0"/>
              <a:t>, a recognizable syndrome, or microcephaly</a:t>
            </a:r>
          </a:p>
          <a:p>
            <a:pPr lvl="1" eaLnBrk="1" hangingPunct="1"/>
            <a:r>
              <a:rPr lang="en-US" altLang="en-US" dirty="0"/>
              <a:t>20% total autism population</a:t>
            </a:r>
          </a:p>
          <a:p>
            <a:pPr lvl="1" eaLnBrk="1" hangingPunct="1"/>
            <a:r>
              <a:rPr lang="en-US" altLang="en-US" dirty="0"/>
              <a:t>Poorer outcomes</a:t>
            </a:r>
          </a:p>
          <a:p>
            <a:pPr lvl="2" eaLnBrk="1" hangingPunct="1"/>
            <a:r>
              <a:rPr lang="en-US" altLang="en-US" dirty="0"/>
              <a:t>Lower IQ</a:t>
            </a:r>
          </a:p>
          <a:p>
            <a:pPr lvl="2" eaLnBrk="1" hangingPunct="1"/>
            <a:r>
              <a:rPr lang="en-US" altLang="en-US" dirty="0"/>
              <a:t>More seizures / abnormal EEG’s</a:t>
            </a:r>
          </a:p>
          <a:p>
            <a:pPr lvl="2" eaLnBrk="1" hangingPunct="1"/>
            <a:r>
              <a:rPr lang="en-US" altLang="en-US" dirty="0"/>
              <a:t>More abnormal findings</a:t>
            </a:r>
          </a:p>
        </p:txBody>
      </p:sp>
    </p:spTree>
    <p:extLst>
      <p:ext uri="{BB962C8B-B14F-4D97-AF65-F5344CB8AC3E}">
        <p14:creationId xmlns:p14="http://schemas.microsoft.com/office/powerpoint/2010/main" xmlns="" val="291211114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743201" y="533400"/>
            <a:ext cx="7485063" cy="1143000"/>
          </a:xfrm>
          <a:noFill/>
        </p:spPr>
        <p:txBody>
          <a:bodyPr vert="horz" lIns="90488" tIns="44450" rIns="90488" bIns="44450" rtlCol="0" anchor="ctr">
            <a:normAutofit fontScale="90000"/>
          </a:bodyPr>
          <a:lstStyle/>
          <a:p>
            <a:pPr eaLnBrk="1" hangingPunct="1"/>
            <a:r>
              <a:rPr lang="en-US" altLang="en-US" sz="4000"/>
              <a:t>Evidences to the Genetic Basis of Autism</a:t>
            </a:r>
            <a:endParaRPr lang="en-US" altLang="en-US" sz="4300"/>
          </a:p>
        </p:txBody>
      </p:sp>
      <p:sp>
        <p:nvSpPr>
          <p:cNvPr id="12291" name="Rectangle 3"/>
          <p:cNvSpPr>
            <a:spLocks noGrp="1" noChangeArrowheads="1"/>
          </p:cNvSpPr>
          <p:nvPr>
            <p:ph idx="1"/>
          </p:nvPr>
        </p:nvSpPr>
        <p:spPr>
          <a:xfrm>
            <a:off x="2743200" y="1828800"/>
            <a:ext cx="7004050" cy="4724400"/>
          </a:xfrm>
          <a:noFill/>
        </p:spPr>
        <p:txBody>
          <a:bodyPr vert="horz" lIns="101600" tIns="50800" rIns="101600" bIns="50800" rtlCol="0">
            <a:normAutofit/>
          </a:bodyPr>
          <a:lstStyle/>
          <a:p>
            <a:pPr marL="314325" indent="-314325" defTabSz="1006475">
              <a:lnSpc>
                <a:spcPct val="125000"/>
              </a:lnSpc>
            </a:pPr>
            <a:r>
              <a:rPr lang="en-US" altLang="en-US" sz="2000" b="1" dirty="0">
                <a:latin typeface="Arial" panose="020B0604020202020204" pitchFamily="34" charset="0"/>
              </a:rPr>
              <a:t>Multifactorial inheritance</a:t>
            </a:r>
          </a:p>
          <a:p>
            <a:pPr marL="314325" indent="-314325" defTabSz="1006475">
              <a:lnSpc>
                <a:spcPct val="125000"/>
              </a:lnSpc>
            </a:pPr>
            <a:r>
              <a:rPr lang="en-US" altLang="en-US" sz="2000" b="1" dirty="0">
                <a:latin typeface="Arial" panose="020B0604020202020204" pitchFamily="34" charset="0"/>
              </a:rPr>
              <a:t>Concordance data</a:t>
            </a:r>
          </a:p>
          <a:p>
            <a:pPr marL="314325" indent="-314325" defTabSz="1006475">
              <a:lnSpc>
                <a:spcPct val="125000"/>
              </a:lnSpc>
            </a:pPr>
            <a:r>
              <a:rPr lang="en-US" altLang="en-US" sz="2000" b="1" dirty="0">
                <a:latin typeface="Arial" panose="020B0604020202020204" pitchFamily="34" charset="0"/>
              </a:rPr>
              <a:t>Gene studies</a:t>
            </a:r>
          </a:p>
          <a:p>
            <a:pPr marL="314325" indent="-314325" defTabSz="1006475">
              <a:lnSpc>
                <a:spcPct val="125000"/>
              </a:lnSpc>
            </a:pPr>
            <a:r>
              <a:rPr lang="en-US" altLang="en-US" sz="2000" b="1" dirty="0" err="1">
                <a:latin typeface="Arial" panose="020B0604020202020204" pitchFamily="34" charset="0"/>
              </a:rPr>
              <a:t>Dysmorphology</a:t>
            </a:r>
            <a:endParaRPr lang="en-US" altLang="en-US" sz="2000" b="1" dirty="0">
              <a:latin typeface="Arial" panose="020B0604020202020204" pitchFamily="34" charset="0"/>
            </a:endParaRPr>
          </a:p>
          <a:p>
            <a:pPr marL="314325" indent="-314325" defTabSz="1006475">
              <a:lnSpc>
                <a:spcPct val="125000"/>
              </a:lnSpc>
            </a:pPr>
            <a:r>
              <a:rPr lang="en-US" altLang="en-US" sz="2000" b="1" dirty="0">
                <a:latin typeface="Arial" panose="020B0604020202020204" pitchFamily="34" charset="0"/>
              </a:rPr>
              <a:t>Chromosomal abnormalities</a:t>
            </a:r>
          </a:p>
          <a:p>
            <a:pPr marL="314325" indent="-314325" defTabSz="1006475">
              <a:lnSpc>
                <a:spcPct val="125000"/>
              </a:lnSpc>
            </a:pPr>
            <a:r>
              <a:rPr lang="en-US" altLang="en-US" sz="2000" b="1" dirty="0">
                <a:latin typeface="Arial" panose="020B0604020202020204" pitchFamily="34" charset="0"/>
              </a:rPr>
              <a:t>Rare Syndromes</a:t>
            </a:r>
          </a:p>
          <a:p>
            <a:pPr marL="314325" indent="-314325" defTabSz="1006475">
              <a:lnSpc>
                <a:spcPct val="125000"/>
              </a:lnSpc>
            </a:pPr>
            <a:r>
              <a:rPr lang="en-US" altLang="en-US" sz="2000" b="1" dirty="0" err="1">
                <a:latin typeface="Arial" panose="020B0604020202020204" pitchFamily="34" charset="0"/>
              </a:rPr>
              <a:t>Neurocutaneous</a:t>
            </a:r>
            <a:r>
              <a:rPr lang="en-US" altLang="en-US" sz="2000" b="1" dirty="0">
                <a:latin typeface="Arial" panose="020B0604020202020204" pitchFamily="34" charset="0"/>
              </a:rPr>
              <a:t> disorders / </a:t>
            </a:r>
            <a:r>
              <a:rPr lang="en-US" altLang="en-US" sz="2000" b="1" dirty="0" err="1">
                <a:latin typeface="Arial" panose="020B0604020202020204" pitchFamily="34" charset="0"/>
              </a:rPr>
              <a:t>Phakomatoses</a:t>
            </a:r>
            <a:r>
              <a:rPr lang="en-US" altLang="en-US" sz="2000" b="1" dirty="0">
                <a:latin typeface="Arial" panose="020B0604020202020204" pitchFamily="34" charset="0"/>
              </a:rPr>
              <a:t> </a:t>
            </a:r>
          </a:p>
          <a:p>
            <a:pPr marL="314325" indent="-314325" defTabSz="1006475">
              <a:lnSpc>
                <a:spcPct val="125000"/>
              </a:lnSpc>
            </a:pPr>
            <a:r>
              <a:rPr lang="en-US" altLang="en-US" sz="2000" b="1" dirty="0">
                <a:latin typeface="Arial" panose="020B0604020202020204" pitchFamily="34" charset="0"/>
              </a:rPr>
              <a:t>Metabolic disorders</a:t>
            </a:r>
          </a:p>
          <a:p>
            <a:pPr marL="314325" indent="-314325" defTabSz="1006475">
              <a:lnSpc>
                <a:spcPct val="125000"/>
              </a:lnSpc>
            </a:pPr>
            <a:r>
              <a:rPr lang="en-US" altLang="en-US" sz="2000" b="1" dirty="0">
                <a:latin typeface="Arial" panose="020B0604020202020204" pitchFamily="34" charset="0"/>
              </a:rPr>
              <a:t>Teratogens</a:t>
            </a:r>
          </a:p>
          <a:p>
            <a:pPr marL="314325" indent="-314325" defTabSz="1006475">
              <a:lnSpc>
                <a:spcPct val="125000"/>
              </a:lnSpc>
            </a:pPr>
            <a:endParaRPr lang="en-US" altLang="en-US" sz="2000" b="1" dirty="0">
              <a:latin typeface="Arial" panose="020B0604020202020204" pitchFamily="34" charset="0"/>
            </a:endParaRPr>
          </a:p>
        </p:txBody>
      </p:sp>
    </p:spTree>
    <p:extLst>
      <p:ext uri="{BB962C8B-B14F-4D97-AF65-F5344CB8AC3E}">
        <p14:creationId xmlns:p14="http://schemas.microsoft.com/office/powerpoint/2010/main" xmlns="" val="24445358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altLang="en-US" smtClean="0"/>
              <a:t>Concordance</a:t>
            </a:r>
            <a:br>
              <a:rPr lang="en-US" altLang="en-US" smtClean="0"/>
            </a:br>
            <a:r>
              <a:rPr lang="en-US" altLang="en-US" sz="3200"/>
              <a:t>Monozygotic versus Dizygotic twins</a:t>
            </a:r>
            <a:endParaRPr lang="en-US" altLang="en-US" smtClean="0"/>
          </a:p>
        </p:txBody>
      </p:sp>
      <p:sp>
        <p:nvSpPr>
          <p:cNvPr id="18435" name="Content Placeholder 2"/>
          <p:cNvSpPr>
            <a:spLocks noGrp="1"/>
          </p:cNvSpPr>
          <p:nvPr>
            <p:ph idx="1"/>
          </p:nvPr>
        </p:nvSpPr>
        <p:spPr/>
        <p:txBody>
          <a:bodyPr/>
          <a:lstStyle/>
          <a:p>
            <a:r>
              <a:rPr lang="en-US" altLang="en-US" smtClean="0"/>
              <a:t>Presumption is that monozygotic twins are genetically identical and thus should be concordant for all traits</a:t>
            </a:r>
          </a:p>
          <a:p>
            <a:r>
              <a:rPr lang="en-US" altLang="en-US" smtClean="0"/>
              <a:t>Experience clearly says otherwise</a:t>
            </a:r>
          </a:p>
          <a:p>
            <a:r>
              <a:rPr lang="en-US" altLang="en-US" smtClean="0"/>
              <a:t>Reasons for differences:</a:t>
            </a:r>
          </a:p>
          <a:p>
            <a:pPr lvl="1"/>
            <a:r>
              <a:rPr lang="en-US" altLang="en-US" smtClean="0"/>
              <a:t>Different environments (including </a:t>
            </a:r>
            <a:r>
              <a:rPr lang="en-US" altLang="en-US" i="1" smtClean="0"/>
              <a:t>in utero</a:t>
            </a:r>
            <a:r>
              <a:rPr lang="en-US" altLang="en-US" smtClean="0"/>
              <a:t>)</a:t>
            </a:r>
          </a:p>
          <a:p>
            <a:pPr lvl="1"/>
            <a:r>
              <a:rPr lang="en-US" altLang="en-US" smtClean="0"/>
              <a:t>Acquired mutations</a:t>
            </a:r>
          </a:p>
          <a:p>
            <a:pPr lvl="1"/>
            <a:r>
              <a:rPr lang="en-US" altLang="en-US" smtClean="0"/>
              <a:t>Variable expression / reduced penetrance</a:t>
            </a:r>
          </a:p>
        </p:txBody>
      </p:sp>
    </p:spTree>
    <p:extLst>
      <p:ext uri="{BB962C8B-B14F-4D97-AF65-F5344CB8AC3E}">
        <p14:creationId xmlns:p14="http://schemas.microsoft.com/office/powerpoint/2010/main" xmlns="" val="3928520164"/>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2B2ED57DFC55F42BB00BB5B4AB0CA42" ma:contentTypeVersion="3" ma:contentTypeDescription="Create a new document." ma:contentTypeScope="" ma:versionID="e6ae07567a325d5b840d1ea135b70e9b">
  <xsd:schema xmlns:xsd="http://www.w3.org/2001/XMLSchema" xmlns:xs="http://www.w3.org/2001/XMLSchema" xmlns:p="http://schemas.microsoft.com/office/2006/metadata/properties" xmlns:ns2="http://schemas.microsoft.com/sharepoint/v4" xmlns:ns3="16de58f0-8742-410d-b579-165f1627d21d" targetNamespace="http://schemas.microsoft.com/office/2006/metadata/properties" ma:root="true" ma:fieldsID="ec41ebc4ede6e2456d8d9a1b6339c5cd" ns2:_="" ns3:_="">
    <xsd:import namespace="http://schemas.microsoft.com/sharepoint/v4"/>
    <xsd:import namespace="16de58f0-8742-410d-b579-165f1627d21d"/>
    <xsd:element name="properties">
      <xsd:complexType>
        <xsd:sequence>
          <xsd:element name="documentManagement">
            <xsd:complexType>
              <xsd:all>
                <xsd:element ref="ns2:IconOverla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8" nillable="true" ma:displayName="IconOverlay" ma:hidden="true" ma:internalName="IconOverlay">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de58f0-8742-410d-b579-165f1627d21d"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documentManagement>
</p:properties>
</file>

<file path=customXml/itemProps1.xml><?xml version="1.0" encoding="utf-8"?>
<ds:datastoreItem xmlns:ds="http://schemas.openxmlformats.org/officeDocument/2006/customXml" ds:itemID="{1188899A-C8EF-4FE5-A074-36D2B153E1A5}"/>
</file>

<file path=customXml/itemProps2.xml><?xml version="1.0" encoding="utf-8"?>
<ds:datastoreItem xmlns:ds="http://schemas.openxmlformats.org/officeDocument/2006/customXml" ds:itemID="{9926A97E-C24B-4008-AB95-B280A30EDD7B}"/>
</file>

<file path=customXml/itemProps3.xml><?xml version="1.0" encoding="utf-8"?>
<ds:datastoreItem xmlns:ds="http://schemas.openxmlformats.org/officeDocument/2006/customXml" ds:itemID="{47E143BD-9222-4869-9584-A05A6E2D9289}"/>
</file>

<file path=docProps/app.xml><?xml version="1.0" encoding="utf-8"?>
<Properties xmlns="http://schemas.openxmlformats.org/officeDocument/2006/extended-properties" xmlns:vt="http://schemas.openxmlformats.org/officeDocument/2006/docPropsVTypes">
  <Template>Facet</Template>
  <TotalTime>72</TotalTime>
  <Words>1340</Words>
  <Application>Microsoft Office PowerPoint</Application>
  <PresentationFormat>Custom</PresentationFormat>
  <Paragraphs>241</Paragraphs>
  <Slides>28</Slides>
  <Notes>0</Notes>
  <HiddenSlides>2</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Facet</vt:lpstr>
      <vt:lpstr>Autism Genetics</vt:lpstr>
      <vt:lpstr>Disclaimer and Acknowledgement</vt:lpstr>
      <vt:lpstr>Autism</vt:lpstr>
      <vt:lpstr>Genetics</vt:lpstr>
      <vt:lpstr>What is genetic about autism?</vt:lpstr>
      <vt:lpstr>Why else would we think genetics was part of the story?</vt:lpstr>
      <vt:lpstr>Two ‘types’ of autism (Miles &amp; Hillman 2000)</vt:lpstr>
      <vt:lpstr>Evidences to the Genetic Basis of Autism</vt:lpstr>
      <vt:lpstr>Concordance Monozygotic versus Dizygotic twins</vt:lpstr>
      <vt:lpstr>Genetics and Autism Twin studies</vt:lpstr>
      <vt:lpstr>Genetics and Autism Sibling risk ratio</vt:lpstr>
      <vt:lpstr>‘Multifactorial Inheritance’ of Autism</vt:lpstr>
      <vt:lpstr>Population Genetics of Autism Summary</vt:lpstr>
      <vt:lpstr>Searching for genetic causes</vt:lpstr>
      <vt:lpstr>Cytogenetic Abnormalities</vt:lpstr>
      <vt:lpstr>Deletions of 22 q 11.2</vt:lpstr>
      <vt:lpstr>Extreme Variability in Expression</vt:lpstr>
      <vt:lpstr>CMA and autism</vt:lpstr>
      <vt:lpstr>Autism Syndromes CNVs on CMA</vt:lpstr>
      <vt:lpstr>What sort of genes are involved?</vt:lpstr>
      <vt:lpstr>Known X linked Genes Causing Syndromic and Non-Syndromic MR</vt:lpstr>
      <vt:lpstr>More about neurons</vt:lpstr>
      <vt:lpstr>Candidate Genes (Over 200 thus studied)</vt:lpstr>
      <vt:lpstr>Screening for Candidate Genes</vt:lpstr>
      <vt:lpstr>THE BRAIN IS COMPLICATED!</vt:lpstr>
      <vt:lpstr>Nothing is simple</vt:lpstr>
      <vt:lpstr>Slide 27</vt:lpstr>
      <vt:lpstr>Genetics and Metabolism of Autism</vt:lpstr>
    </vt:vector>
  </TitlesOfParts>
  <Company>UAMS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Autism Genetics</dc:title>
  <dc:creator>Kahler, Stephen G</dc:creator>
  <cp:lastModifiedBy>Gina Seaton</cp:lastModifiedBy>
  <cp:revision>10</cp:revision>
  <dcterms:created xsi:type="dcterms:W3CDTF">2016-01-15T15:45:20Z</dcterms:created>
  <dcterms:modified xsi:type="dcterms:W3CDTF">2016-01-15T17:31:03Z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0x01010082B2ED57DFC55F42BB00BB5B4AB0CA42</vt:lpwstr>
  </property>
  <property fmtid="{D5CDD505-2E9C-101B-9397-08002B2CF9AE}" pid="3" name="TemplateUrl">
    <vt:lpwstr/>
  </property>
  <property fmtid="{D5CDD505-2E9C-101B-9397-08002B2CF9AE}" pid="4" name="Order">
    <vt:r8>3932500</vt:r8>
  </property>
  <property fmtid="{D5CDD505-2E9C-101B-9397-08002B2CF9AE}" pid="5" name="URL">
    <vt:lpwstr/>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ies>
</file>