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6" r:id="rId3"/>
    <p:sldId id="265" r:id="rId4"/>
    <p:sldId id="264" r:id="rId5"/>
    <p:sldId id="259" r:id="rId6"/>
    <p:sldId id="272" r:id="rId7"/>
    <p:sldId id="260" r:id="rId8"/>
    <p:sldId id="268" r:id="rId9"/>
    <p:sldId id="267" r:id="rId10"/>
    <p:sldId id="269" r:id="rId11"/>
    <p:sldId id="271" r:id="rId12"/>
    <p:sldId id="257" r:id="rId13"/>
    <p:sldId id="258" r:id="rId14"/>
    <p:sldId id="27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94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72DA299-F740-4B3A-879E-9B00C7D652C8}" type="datetimeFigureOut">
              <a:rPr lang="en-US" smtClean="0"/>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0345A-4B53-4BDC-8342-0DC99A535649}"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2DA299-F740-4B3A-879E-9B00C7D652C8}" type="datetimeFigureOut">
              <a:rPr lang="en-US" smtClean="0"/>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0345A-4B53-4BDC-8342-0DC99A53564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2DA299-F740-4B3A-879E-9B00C7D652C8}" type="datetimeFigureOut">
              <a:rPr lang="en-US" smtClean="0"/>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0345A-4B53-4BDC-8342-0DC99A53564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2DA299-F740-4B3A-879E-9B00C7D652C8}" type="datetimeFigureOut">
              <a:rPr lang="en-US" smtClean="0"/>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0345A-4B53-4BDC-8342-0DC99A53564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2DA299-F740-4B3A-879E-9B00C7D652C8}" type="datetimeFigureOut">
              <a:rPr lang="en-US" smtClean="0"/>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0345A-4B53-4BDC-8342-0DC99A535649}"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2DA299-F740-4B3A-879E-9B00C7D652C8}" type="datetimeFigureOut">
              <a:rPr lang="en-US" smtClean="0"/>
              <a:t>8/28/2014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A0345A-4B53-4BDC-8342-0DC99A53564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2DA299-F740-4B3A-879E-9B00C7D652C8}" type="datetimeFigureOut">
              <a:rPr lang="en-US" smtClean="0"/>
              <a:t>8/28/2014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A0345A-4B53-4BDC-8342-0DC99A535649}"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72DA299-F740-4B3A-879E-9B00C7D652C8}" type="datetimeFigureOut">
              <a:rPr lang="en-US" smtClean="0"/>
              <a:t>8/28/2014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A0345A-4B53-4BDC-8342-0DC99A53564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2DA299-F740-4B3A-879E-9B00C7D652C8}" type="datetimeFigureOut">
              <a:rPr lang="en-US" smtClean="0"/>
              <a:t>8/28/2014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A0345A-4B53-4BDC-8342-0DC99A53564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2DA299-F740-4B3A-879E-9B00C7D652C8}" type="datetimeFigureOut">
              <a:rPr lang="en-US" smtClean="0"/>
              <a:t>8/28/2014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A0345A-4B53-4BDC-8342-0DC99A535649}"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2DA299-F740-4B3A-879E-9B00C7D652C8}" type="datetimeFigureOut">
              <a:rPr lang="en-US" smtClean="0"/>
              <a:t>8/28/2014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A0345A-4B53-4BDC-8342-0DC99A53564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72DA299-F740-4B3A-879E-9B00C7D652C8}" type="datetimeFigureOut">
              <a:rPr lang="en-US" smtClean="0"/>
              <a:t>8/28/2014</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36A0345A-4B53-4BDC-8342-0DC99A535649}"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Workforce Education 	</a:t>
            </a:r>
            <a:endParaRPr lang="en-US" dirty="0"/>
          </a:p>
        </p:txBody>
      </p:sp>
      <p:sp>
        <p:nvSpPr>
          <p:cNvPr id="3" name="Subtitle 2"/>
          <p:cNvSpPr>
            <a:spLocks noGrp="1"/>
          </p:cNvSpPr>
          <p:nvPr>
            <p:ph type="subTitle" idx="1"/>
          </p:nvPr>
        </p:nvSpPr>
        <p:spPr/>
        <p:txBody>
          <a:bodyPr/>
          <a:lstStyle/>
          <a:p>
            <a:r>
              <a:rPr lang="en-US" dirty="0" smtClean="0"/>
              <a:t>At Springdale High School</a:t>
            </a:r>
            <a:endParaRPr lang="en-US" dirty="0"/>
          </a:p>
        </p:txBody>
      </p:sp>
    </p:spTree>
    <p:extLst>
      <p:ext uri="{BB962C8B-B14F-4D97-AF65-F5344CB8AC3E}">
        <p14:creationId xmlns:p14="http://schemas.microsoft.com/office/powerpoint/2010/main" val="656783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876800"/>
            <a:ext cx="6705600" cy="1295400"/>
          </a:xfrm>
        </p:spPr>
        <p:txBody>
          <a:bodyPr/>
          <a:lstStyle/>
          <a:p>
            <a:r>
              <a:rPr lang="en-US" dirty="0" smtClean="0"/>
              <a:t>Standards</a:t>
            </a:r>
            <a:endParaRPr lang="en-US" dirty="0"/>
          </a:p>
        </p:txBody>
      </p:sp>
      <p:sp>
        <p:nvSpPr>
          <p:cNvPr id="3" name="Content Placeholder 2"/>
          <p:cNvSpPr>
            <a:spLocks noGrp="1"/>
          </p:cNvSpPr>
          <p:nvPr>
            <p:ph idx="1"/>
          </p:nvPr>
        </p:nvSpPr>
        <p:spPr>
          <a:xfrm>
            <a:off x="762000" y="685800"/>
            <a:ext cx="7543800" cy="4267200"/>
          </a:xfrm>
        </p:spPr>
        <p:txBody>
          <a:bodyPr>
            <a:normAutofit fontScale="70000" lnSpcReduction="20000"/>
          </a:bodyPr>
          <a:lstStyle/>
          <a:p>
            <a:pPr marL="0" indent="0">
              <a:buNone/>
            </a:pPr>
            <a:r>
              <a:rPr lang="en-US" dirty="0"/>
              <a:t>SREB is working intensively in member states to help them implement SREB’s College- and </a:t>
            </a:r>
            <a:r>
              <a:rPr lang="en-US" dirty="0" smtClean="0"/>
              <a:t>Career-Readiness </a:t>
            </a:r>
            <a:r>
              <a:rPr lang="en-US" dirty="0"/>
              <a:t>Action Agenda, consisting of these essential statewide components: </a:t>
            </a:r>
            <a:endParaRPr lang="en-US" dirty="0" smtClean="0"/>
          </a:p>
          <a:p>
            <a:pPr marL="0" indent="0">
              <a:buNone/>
            </a:pPr>
            <a:endParaRPr lang="en-US" dirty="0"/>
          </a:p>
          <a:p>
            <a:pPr marL="0" indent="0">
              <a:buNone/>
            </a:pPr>
            <a:r>
              <a:rPr lang="en-US" sz="2600" dirty="0"/>
              <a:t> </a:t>
            </a:r>
            <a:r>
              <a:rPr lang="en-US" sz="2600" dirty="0" smtClean="0"/>
              <a:t>    1</a:t>
            </a:r>
            <a:r>
              <a:rPr lang="en-US" sz="2600" dirty="0"/>
              <a:t>. Adopt statewide readiness standards for literacy and mathematics </a:t>
            </a:r>
            <a:r>
              <a:rPr lang="en-US" sz="2600" dirty="0" smtClean="0"/>
              <a:t>     </a:t>
            </a:r>
          </a:p>
          <a:p>
            <a:pPr marL="0" indent="0">
              <a:buNone/>
            </a:pPr>
            <a:r>
              <a:rPr lang="en-US" sz="2600" dirty="0"/>
              <a:t> </a:t>
            </a:r>
            <a:r>
              <a:rPr lang="en-US" sz="2600" dirty="0" smtClean="0"/>
              <a:t>        skills </a:t>
            </a:r>
            <a:r>
              <a:rPr lang="en-US" sz="2600" dirty="0"/>
              <a:t>students </a:t>
            </a:r>
            <a:r>
              <a:rPr lang="en-US" sz="2600" dirty="0" smtClean="0"/>
              <a:t>need </a:t>
            </a:r>
            <a:r>
              <a:rPr lang="en-US" sz="2600" dirty="0"/>
              <a:t>to succeed in postsecondary study. </a:t>
            </a:r>
            <a:endParaRPr lang="en-US" sz="2600" dirty="0" smtClean="0"/>
          </a:p>
          <a:p>
            <a:pPr marL="0" indent="0">
              <a:buNone/>
            </a:pPr>
            <a:endParaRPr lang="en-US" sz="2600" dirty="0"/>
          </a:p>
          <a:p>
            <a:pPr marL="0" indent="0">
              <a:buNone/>
            </a:pPr>
            <a:r>
              <a:rPr lang="en-US" sz="2600" dirty="0"/>
              <a:t> </a:t>
            </a:r>
            <a:r>
              <a:rPr lang="en-US" sz="2600" dirty="0" smtClean="0"/>
              <a:t>    2</a:t>
            </a:r>
            <a:r>
              <a:rPr lang="en-US" sz="2600" dirty="0"/>
              <a:t>. Assess high school juniors to determine their progress in </a:t>
            </a:r>
            <a:r>
              <a:rPr lang="en-US" sz="2600" dirty="0" smtClean="0"/>
              <a:t>achieving the</a:t>
            </a:r>
          </a:p>
          <a:p>
            <a:pPr marL="0" indent="0">
              <a:buNone/>
            </a:pPr>
            <a:r>
              <a:rPr lang="en-US" sz="2600" dirty="0"/>
              <a:t> </a:t>
            </a:r>
            <a:r>
              <a:rPr lang="en-US" sz="2600" dirty="0" smtClean="0"/>
              <a:t>        readiness standards</a:t>
            </a:r>
            <a:r>
              <a:rPr lang="en-US" sz="2600" dirty="0"/>
              <a:t>. </a:t>
            </a:r>
            <a:endParaRPr lang="en-US" sz="2600" dirty="0" smtClean="0"/>
          </a:p>
          <a:p>
            <a:pPr marL="0" indent="0">
              <a:buNone/>
            </a:pPr>
            <a:endParaRPr lang="en-US" sz="2600" dirty="0" smtClean="0"/>
          </a:p>
          <a:p>
            <a:pPr marL="0" indent="0">
              <a:buNone/>
            </a:pPr>
            <a:r>
              <a:rPr lang="en-US" sz="2600" dirty="0" smtClean="0"/>
              <a:t>     3.  Hold </a:t>
            </a:r>
            <a:r>
              <a:rPr lang="en-US" sz="2600" dirty="0"/>
              <a:t>schools accountable to increase </a:t>
            </a:r>
            <a:r>
              <a:rPr lang="en-US" sz="2600" dirty="0" smtClean="0"/>
              <a:t>postsecondary readiness </a:t>
            </a:r>
            <a:r>
              <a:rPr lang="en-US" sz="2600" dirty="0"/>
              <a:t>as </a:t>
            </a:r>
            <a:r>
              <a:rPr lang="en-US" sz="2600" dirty="0" smtClean="0"/>
              <a:t>an</a:t>
            </a:r>
          </a:p>
          <a:p>
            <a:pPr marL="0" indent="0">
              <a:buNone/>
            </a:pPr>
            <a:r>
              <a:rPr lang="en-US" sz="2600" dirty="0"/>
              <a:t> </a:t>
            </a:r>
            <a:r>
              <a:rPr lang="en-US" sz="2600" dirty="0" smtClean="0"/>
              <a:t>         important </a:t>
            </a:r>
            <a:r>
              <a:rPr lang="en-US" sz="2600" dirty="0"/>
              <a:t>criterion in </a:t>
            </a:r>
            <a:r>
              <a:rPr lang="en-US" sz="2600" dirty="0" smtClean="0"/>
              <a:t>school accountability </a:t>
            </a:r>
            <a:r>
              <a:rPr lang="en-US" sz="2600" dirty="0"/>
              <a:t>systems. </a:t>
            </a:r>
          </a:p>
          <a:p>
            <a:pPr marL="0" indent="0">
              <a:buNone/>
            </a:pPr>
            <a:endParaRPr lang="en-US" dirty="0"/>
          </a:p>
          <a:p>
            <a:pPr marL="0" indent="0">
              <a:buNone/>
            </a:pPr>
            <a:r>
              <a:rPr lang="en-US" dirty="0"/>
              <a:t> </a:t>
            </a:r>
            <a:r>
              <a:rPr lang="en-US" dirty="0" smtClean="0"/>
              <a:t>    </a:t>
            </a:r>
            <a:endParaRPr lang="en-US" dirty="0"/>
          </a:p>
        </p:txBody>
      </p:sp>
    </p:spTree>
    <p:extLst>
      <p:ext uri="{BB962C8B-B14F-4D97-AF65-F5344CB8AC3E}">
        <p14:creationId xmlns:p14="http://schemas.microsoft.com/office/powerpoint/2010/main" val="389828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down)">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wipe(down)">
                                      <p:cBhvr>
                                        <p:cTn id="15" dur="500"/>
                                        <p:tgtEl>
                                          <p:spTgt spid="3">
                                            <p:txEl>
                                              <p:pRg st="5" end="5"/>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wipe(down)">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wipe(down)">
                                      <p:cBhvr>
                                        <p:cTn id="23" dur="500"/>
                                        <p:tgtEl>
                                          <p:spTgt spid="3">
                                            <p:txEl>
                                              <p:pRg st="8" end="8"/>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wipe(down)">
                                      <p:cBhvr>
                                        <p:cTn id="2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isplaying 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76479"/>
            <a:ext cx="7921625" cy="5941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885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Criteria for Award</a:t>
            </a:r>
            <a:endParaRPr lang="en-US" dirty="0"/>
          </a:p>
        </p:txBody>
      </p:sp>
      <p:sp>
        <p:nvSpPr>
          <p:cNvPr id="5" name="Content Placeholder 4"/>
          <p:cNvSpPr>
            <a:spLocks noGrp="1"/>
          </p:cNvSpPr>
          <p:nvPr>
            <p:ph idx="1"/>
          </p:nvPr>
        </p:nvSpPr>
        <p:spPr/>
        <p:txBody>
          <a:bodyPr>
            <a:normAutofit fontScale="92500" lnSpcReduction="20000"/>
          </a:bodyPr>
          <a:lstStyle/>
          <a:p>
            <a:pPr lvl="0"/>
            <a:r>
              <a:rPr lang="en-US" dirty="0"/>
              <a:t>At least 85% of SHS seniors met one of more career readiness goals.</a:t>
            </a:r>
          </a:p>
          <a:p>
            <a:pPr lvl="0"/>
            <a:r>
              <a:rPr lang="en-US" dirty="0"/>
              <a:t>At least 85% of SHS seniors completed one or more parts of the HSTW recommended curriculum, for graduation, which includes:</a:t>
            </a:r>
          </a:p>
          <a:p>
            <a:pPr lvl="1"/>
            <a:r>
              <a:rPr lang="en-US" sz="2400" dirty="0"/>
              <a:t>4 English classes.</a:t>
            </a:r>
          </a:p>
          <a:p>
            <a:pPr lvl="1"/>
            <a:r>
              <a:rPr lang="en-US" sz="2400" dirty="0"/>
              <a:t>4 math classes.</a:t>
            </a:r>
          </a:p>
          <a:p>
            <a:pPr lvl="1"/>
            <a:r>
              <a:rPr lang="en-US" sz="2400" dirty="0"/>
              <a:t>3 science classes.</a:t>
            </a:r>
          </a:p>
          <a:p>
            <a:pPr lvl="1"/>
            <a:r>
              <a:rPr lang="en-US" sz="2400" dirty="0"/>
              <a:t>3 social studies classes.</a:t>
            </a:r>
          </a:p>
          <a:p>
            <a:pPr lvl="1"/>
            <a:r>
              <a:rPr lang="en-US" sz="2400" dirty="0"/>
              <a:t>A career or academic concentration.</a:t>
            </a:r>
          </a:p>
          <a:p>
            <a:pPr lvl="0"/>
            <a:r>
              <a:rPr lang="en-US" dirty="0"/>
              <a:t>At least 85% of seniors completed at least one recommended academic or career concentration. </a:t>
            </a:r>
          </a:p>
          <a:p>
            <a:endParaRPr lang="en-US" dirty="0"/>
          </a:p>
        </p:txBody>
      </p:sp>
    </p:spTree>
    <p:extLst>
      <p:ext uri="{BB962C8B-B14F-4D97-AF65-F5344CB8AC3E}">
        <p14:creationId xmlns:p14="http://schemas.microsoft.com/office/powerpoint/2010/main" val="153693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Criteria for Award</a:t>
            </a:r>
            <a:br>
              <a:rPr lang="en-US" dirty="0" smtClean="0"/>
            </a:br>
            <a:endParaRPr lang="en-US" dirty="0"/>
          </a:p>
        </p:txBody>
      </p:sp>
      <p:sp>
        <p:nvSpPr>
          <p:cNvPr id="3" name="Content Placeholder 2"/>
          <p:cNvSpPr>
            <a:spLocks noGrp="1"/>
          </p:cNvSpPr>
          <p:nvPr>
            <p:ph idx="1"/>
          </p:nvPr>
        </p:nvSpPr>
        <p:spPr/>
        <p:txBody>
          <a:bodyPr/>
          <a:lstStyle/>
          <a:p>
            <a:pPr lvl="0"/>
            <a:r>
              <a:rPr lang="en-US" dirty="0"/>
              <a:t>At least 50 seniors completed the 2014 HSTW Assessment (or at least 75% of the senior class if it is fewer than 60 seniors).</a:t>
            </a:r>
          </a:p>
          <a:p>
            <a:pPr lvl="0"/>
            <a:r>
              <a:rPr lang="en-US" dirty="0"/>
              <a:t>Met state AYP or had a graduation rate of at least 85% (stated-reported data).</a:t>
            </a:r>
          </a:p>
          <a:p>
            <a:endParaRPr lang="en-US" dirty="0"/>
          </a:p>
        </p:txBody>
      </p:sp>
    </p:spTree>
    <p:extLst>
      <p:ext uri="{BB962C8B-B14F-4D97-AF65-F5344CB8AC3E}">
        <p14:creationId xmlns:p14="http://schemas.microsoft.com/office/powerpoint/2010/main" val="335604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Content Placeholder 2"/>
          <p:cNvSpPr>
            <a:spLocks noGrp="1"/>
          </p:cNvSpPr>
          <p:nvPr>
            <p:ph idx="1"/>
          </p:nvPr>
        </p:nvSpPr>
        <p:spPr/>
        <p:txBody>
          <a:bodyPr/>
          <a:lstStyle/>
          <a:p>
            <a:r>
              <a:rPr lang="en-US" dirty="0" smtClean="0"/>
              <a:t>Getting better and getting better!	</a:t>
            </a:r>
            <a:endParaRPr lang="en-US" dirty="0"/>
          </a:p>
        </p:txBody>
      </p:sp>
    </p:spTree>
    <p:extLst>
      <p:ext uri="{BB962C8B-B14F-4D97-AF65-F5344CB8AC3E}">
        <p14:creationId xmlns:p14="http://schemas.microsoft.com/office/powerpoint/2010/main" val="1063537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Springdale High School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Over 2250 students</a:t>
            </a:r>
          </a:p>
          <a:p>
            <a:r>
              <a:rPr lang="en-US" dirty="0" smtClean="0"/>
              <a:t>Grades 10-12 </a:t>
            </a:r>
          </a:p>
          <a:p>
            <a:r>
              <a:rPr lang="en-US" dirty="0" smtClean="0"/>
              <a:t>52% Hispanic, 37% Caucasian, 8% Marshallese, 3% African American</a:t>
            </a:r>
          </a:p>
          <a:p>
            <a:r>
              <a:rPr lang="en-US" dirty="0" smtClean="0"/>
              <a:t>66% Free &amp; Reduced Lunch Status </a:t>
            </a:r>
          </a:p>
          <a:p>
            <a:r>
              <a:rPr lang="en-US" dirty="0" smtClean="0"/>
              <a:t>5 Pocket Academies</a:t>
            </a:r>
          </a:p>
          <a:p>
            <a:r>
              <a:rPr lang="en-US" dirty="0" smtClean="0"/>
              <a:t>19 Advanced Placement classes offered</a:t>
            </a:r>
          </a:p>
          <a:p>
            <a:r>
              <a:rPr lang="en-US" dirty="0" smtClean="0"/>
              <a:t>International Baccalaureate School</a:t>
            </a:r>
          </a:p>
          <a:p>
            <a:r>
              <a:rPr lang="en-US" dirty="0" smtClean="0"/>
              <a:t>Comprehensive High School</a:t>
            </a:r>
          </a:p>
          <a:p>
            <a:r>
              <a:rPr lang="en-US" dirty="0" smtClean="0"/>
              <a:t>22 </a:t>
            </a:r>
            <a:r>
              <a:rPr lang="en-US" dirty="0"/>
              <a:t>Career Technical </a:t>
            </a:r>
            <a:r>
              <a:rPr lang="en-US" dirty="0" smtClean="0"/>
              <a:t>Teachers (15% of faculty)</a:t>
            </a:r>
            <a:endParaRPr lang="en-US" dirty="0"/>
          </a:p>
          <a:p>
            <a:endParaRPr lang="en-US" dirty="0"/>
          </a:p>
        </p:txBody>
      </p:sp>
    </p:spTree>
    <p:extLst>
      <p:ext uri="{BB962C8B-B14F-4D97-AF65-F5344CB8AC3E}">
        <p14:creationId xmlns:p14="http://schemas.microsoft.com/office/powerpoint/2010/main" val="164829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sz="4900" dirty="0" smtClean="0"/>
              <a:t>Over 70 CTE Course offerings</a:t>
            </a:r>
            <a:r>
              <a:rPr lang="en-US" dirty="0"/>
              <a:t/>
            </a:r>
            <a:br>
              <a:rPr lang="en-US" dirty="0"/>
            </a:br>
            <a:endParaRPr lang="en-US" dirty="0"/>
          </a:p>
        </p:txBody>
      </p:sp>
      <p:sp>
        <p:nvSpPr>
          <p:cNvPr id="3" name="Content Placeholder 2"/>
          <p:cNvSpPr>
            <a:spLocks noGrp="1"/>
          </p:cNvSpPr>
          <p:nvPr>
            <p:ph sz="half" idx="1"/>
          </p:nvPr>
        </p:nvSpPr>
        <p:spPr/>
        <p:txBody>
          <a:bodyPr>
            <a:normAutofit fontScale="85000" lnSpcReduction="10000"/>
          </a:bodyPr>
          <a:lstStyle/>
          <a:p>
            <a:pPr lvl="1"/>
            <a:r>
              <a:rPr lang="en-US" dirty="0" smtClean="0"/>
              <a:t>Computer Applications</a:t>
            </a:r>
          </a:p>
          <a:p>
            <a:pPr lvl="1"/>
            <a:r>
              <a:rPr lang="en-US" dirty="0" smtClean="0"/>
              <a:t>Business Law</a:t>
            </a:r>
          </a:p>
          <a:p>
            <a:pPr lvl="1"/>
            <a:r>
              <a:rPr lang="en-US" dirty="0" smtClean="0"/>
              <a:t>Computerized Accounting</a:t>
            </a:r>
          </a:p>
          <a:p>
            <a:pPr lvl="1"/>
            <a:r>
              <a:rPr lang="en-US" dirty="0" smtClean="0"/>
              <a:t>Advanced Placement Computer Science</a:t>
            </a:r>
          </a:p>
          <a:p>
            <a:pPr lvl="1"/>
            <a:r>
              <a:rPr lang="en-US" dirty="0" smtClean="0"/>
              <a:t>Advertising and Design</a:t>
            </a:r>
          </a:p>
          <a:p>
            <a:pPr lvl="1"/>
            <a:r>
              <a:rPr lang="en-US" dirty="0" smtClean="0"/>
              <a:t>Marketing Management</a:t>
            </a:r>
          </a:p>
          <a:p>
            <a:pPr lvl="1"/>
            <a:r>
              <a:rPr lang="en-US" dirty="0" smtClean="0"/>
              <a:t>Civil Engineering and Architecture</a:t>
            </a:r>
          </a:p>
          <a:p>
            <a:pPr lvl="1"/>
            <a:r>
              <a:rPr lang="en-US" dirty="0" smtClean="0"/>
              <a:t>Robotics and 3D Modeling</a:t>
            </a:r>
          </a:p>
          <a:p>
            <a:pPr lvl="1"/>
            <a:endParaRPr lang="en-US" dirty="0"/>
          </a:p>
        </p:txBody>
      </p:sp>
      <p:sp>
        <p:nvSpPr>
          <p:cNvPr id="4" name="Content Placeholder 3"/>
          <p:cNvSpPr>
            <a:spLocks noGrp="1"/>
          </p:cNvSpPr>
          <p:nvPr>
            <p:ph sz="half" idx="2"/>
          </p:nvPr>
        </p:nvSpPr>
        <p:spPr/>
        <p:txBody>
          <a:bodyPr>
            <a:normAutofit fontScale="85000" lnSpcReduction="10000"/>
          </a:bodyPr>
          <a:lstStyle/>
          <a:p>
            <a:pPr lvl="1"/>
            <a:r>
              <a:rPr lang="en-US" dirty="0"/>
              <a:t>TV Broadcasting</a:t>
            </a:r>
          </a:p>
          <a:p>
            <a:pPr lvl="1"/>
            <a:r>
              <a:rPr lang="en-US" dirty="0"/>
              <a:t>Greenhouse Management</a:t>
            </a:r>
          </a:p>
          <a:p>
            <a:pPr lvl="1"/>
            <a:r>
              <a:rPr lang="en-US" dirty="0"/>
              <a:t>Agriculture Food Science</a:t>
            </a:r>
          </a:p>
          <a:p>
            <a:pPr lvl="1"/>
            <a:r>
              <a:rPr lang="en-US" dirty="0"/>
              <a:t>Beef and Poultry Science</a:t>
            </a:r>
          </a:p>
          <a:p>
            <a:pPr lvl="1"/>
            <a:r>
              <a:rPr lang="en-US" dirty="0"/>
              <a:t>Childcare Management</a:t>
            </a:r>
          </a:p>
          <a:p>
            <a:pPr lvl="1"/>
            <a:r>
              <a:rPr lang="en-US" dirty="0"/>
              <a:t>Culinary Arts</a:t>
            </a:r>
          </a:p>
          <a:p>
            <a:pPr lvl="1"/>
            <a:r>
              <a:rPr lang="en-US" dirty="0"/>
              <a:t>Medical Procedures</a:t>
            </a:r>
          </a:p>
          <a:p>
            <a:pPr lvl="1"/>
            <a:r>
              <a:rPr lang="en-US" dirty="0"/>
              <a:t>Medical Terminology</a:t>
            </a:r>
          </a:p>
          <a:p>
            <a:endParaRPr lang="en-US" dirty="0"/>
          </a:p>
        </p:txBody>
      </p:sp>
    </p:spTree>
    <p:extLst>
      <p:ext uri="{BB962C8B-B14F-4D97-AF65-F5344CB8AC3E}">
        <p14:creationId xmlns:p14="http://schemas.microsoft.com/office/powerpoint/2010/main" val="188957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anim calcmode="lin" valueType="num">
                                      <p:cBhvr>
                                        <p:cTn id="3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1000"/>
                                        <p:tgtEl>
                                          <p:spTgt spid="4">
                                            <p:txEl>
                                              <p:pRg st="6" end="6"/>
                                            </p:txEl>
                                          </p:spTgt>
                                        </p:tgtEl>
                                      </p:cBhvr>
                                    </p:animEffect>
                                    <p:anim calcmode="lin" valueType="num">
                                      <p:cBhvr>
                                        <p:cTn id="3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000"/>
                                        <p:tgtEl>
                                          <p:spTgt spid="4">
                                            <p:txEl>
                                              <p:pRg st="7" end="7"/>
                                            </p:txEl>
                                          </p:spTgt>
                                        </p:tgtEl>
                                      </p:cBhvr>
                                    </p:animEffect>
                                    <p:anim calcmode="lin" valueType="num">
                                      <p:cBhvr>
                                        <p:cTn id="4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Pocket Academies at SHS</a:t>
            </a:r>
            <a:endParaRPr lang="en-US" dirty="0"/>
          </a:p>
        </p:txBody>
      </p:sp>
      <p:sp>
        <p:nvSpPr>
          <p:cNvPr id="3" name="Content Placeholder 2"/>
          <p:cNvSpPr>
            <a:spLocks noGrp="1"/>
          </p:cNvSpPr>
          <p:nvPr>
            <p:ph idx="1"/>
          </p:nvPr>
        </p:nvSpPr>
        <p:spPr/>
        <p:txBody>
          <a:bodyPr/>
          <a:lstStyle/>
          <a:p>
            <a:r>
              <a:rPr lang="en-US" dirty="0" smtClean="0"/>
              <a:t>5 Pocket Career Academies</a:t>
            </a:r>
          </a:p>
          <a:p>
            <a:pPr lvl="1"/>
            <a:r>
              <a:rPr lang="en-US" dirty="0" smtClean="0"/>
              <a:t>Medical Professions</a:t>
            </a:r>
          </a:p>
          <a:p>
            <a:pPr lvl="1"/>
            <a:r>
              <a:rPr lang="en-US" dirty="0" smtClean="0"/>
              <a:t>Engineering and Architecture</a:t>
            </a:r>
          </a:p>
          <a:p>
            <a:pPr lvl="1"/>
            <a:r>
              <a:rPr lang="en-US" dirty="0" smtClean="0"/>
              <a:t>Law and Public Safety</a:t>
            </a:r>
          </a:p>
          <a:p>
            <a:pPr lvl="1"/>
            <a:r>
              <a:rPr lang="en-US" dirty="0" smtClean="0"/>
              <a:t>Informational Technology</a:t>
            </a:r>
          </a:p>
          <a:p>
            <a:pPr lvl="1"/>
            <a:r>
              <a:rPr lang="en-US" dirty="0" smtClean="0"/>
              <a:t>Agriculture and Food Science</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9691" y="685800"/>
            <a:ext cx="2923309" cy="2192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3121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1991 SHS Joins </a:t>
            </a:r>
            <a:r>
              <a:rPr lang="en-US" dirty="0" smtClean="0"/>
              <a:t>HSTW</a:t>
            </a:r>
            <a:endParaRPr lang="en-US" dirty="0"/>
          </a:p>
        </p:txBody>
      </p:sp>
      <p:sp>
        <p:nvSpPr>
          <p:cNvPr id="3" name="Content Placeholder 2"/>
          <p:cNvSpPr>
            <a:spLocks noGrp="1"/>
          </p:cNvSpPr>
          <p:nvPr>
            <p:ph idx="1"/>
          </p:nvPr>
        </p:nvSpPr>
        <p:spPr/>
        <p:txBody>
          <a:bodyPr>
            <a:normAutofit/>
          </a:bodyPr>
          <a:lstStyle/>
          <a:p>
            <a:r>
              <a:rPr lang="en-US" dirty="0"/>
              <a:t>High Schools That Work </a:t>
            </a:r>
            <a:r>
              <a:rPr lang="en-US" i="1" dirty="0"/>
              <a:t>(</a:t>
            </a:r>
            <a:r>
              <a:rPr lang="en-US" dirty="0"/>
              <a:t>HSTW</a:t>
            </a:r>
            <a:r>
              <a:rPr lang="en-US" i="1" dirty="0"/>
              <a:t>)</a:t>
            </a:r>
            <a:r>
              <a:rPr lang="en-US" dirty="0"/>
              <a:t> was established in 1987 by the SREB State Vocational Education Consortium, a partnership of SREB, its member states, their school systems and school sites. </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2939325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HSTW uses research-proven strategies to help states transform their public high schools into places where all students learn at high levels. </a:t>
            </a:r>
            <a:br>
              <a:rPr lang="en-US" dirty="0"/>
            </a:br>
            <a:r>
              <a:rPr lang="en-US" dirty="0"/>
              <a:t/>
            </a:r>
            <a:br>
              <a:rPr lang="en-US" dirty="0"/>
            </a:br>
            <a:r>
              <a:rPr lang="en-US" dirty="0"/>
              <a:t>The program is based on the belief that most students can master complex academic and technical concepts if schools create an environment that encourages students to make the effort to succeed. Member schools implement 10 Key Practices for changing what is expected of students, what they are taught and how they are taught. </a:t>
            </a:r>
          </a:p>
        </p:txBody>
      </p:sp>
    </p:spTree>
    <p:extLst>
      <p:ext uri="{BB962C8B-B14F-4D97-AF65-F5344CB8AC3E}">
        <p14:creationId xmlns:p14="http://schemas.microsoft.com/office/powerpoint/2010/main" val="3107958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30 </a:t>
            </a:r>
            <a:r>
              <a:rPr lang="en-US" dirty="0"/>
              <a:t>S</a:t>
            </a:r>
            <a:r>
              <a:rPr lang="en-US" dirty="0" smtClean="0"/>
              <a:t>tates </a:t>
            </a:r>
            <a:r>
              <a:rPr lang="en-US" dirty="0"/>
              <a:t>I</a:t>
            </a:r>
            <a:r>
              <a:rPr lang="en-US" dirty="0" smtClean="0"/>
              <a:t>nvolved</a:t>
            </a:r>
            <a:endParaRPr lang="en-US" dirty="0"/>
          </a:p>
        </p:txBody>
      </p:sp>
      <p:sp>
        <p:nvSpPr>
          <p:cNvPr id="3" name="Content Placeholder 2"/>
          <p:cNvSpPr>
            <a:spLocks noGrp="1"/>
          </p:cNvSpPr>
          <p:nvPr>
            <p:ph idx="1"/>
          </p:nvPr>
        </p:nvSpPr>
        <p:spPr/>
        <p:txBody>
          <a:bodyPr/>
          <a:lstStyle/>
          <a:p>
            <a:r>
              <a:rPr lang="en-US" sz="2200" dirty="0">
                <a:solidFill>
                  <a:srgbClr val="303030"/>
                </a:solidFill>
              </a:rPr>
              <a:t>HSTW has grown from 28 pilot sites in 13 states to its current size of more than 1,200 sites in 30 states and the District of Columbia, including: Alabama, Arkansas, Delaware, Florida, Georgia, Hawaii, Idaho, Illinois, Indiana, Kansas, Kentucky, Louisiana, Maryland, Massachusetts, Mississippi, Missouri, Nebraska, New Jersey, New Mexico, New York, North Carolina, Ohio, Oklahoma, Pennsylvania, South Carolina, South Dakota, Tennessee, Texas, Virginia and West Virginia. </a:t>
            </a:r>
            <a:endParaRPr lang="en-US" dirty="0"/>
          </a:p>
        </p:txBody>
      </p:sp>
    </p:spTree>
    <p:extLst>
      <p:ext uri="{BB962C8B-B14F-4D97-AF65-F5344CB8AC3E}">
        <p14:creationId xmlns:p14="http://schemas.microsoft.com/office/powerpoint/2010/main" val="30976776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Southern Regional Education Board</a:t>
            </a:r>
          </a:p>
        </p:txBody>
      </p:sp>
      <p:sp>
        <p:nvSpPr>
          <p:cNvPr id="3" name="Content Placeholder 2"/>
          <p:cNvSpPr>
            <a:spLocks noGrp="1"/>
          </p:cNvSpPr>
          <p:nvPr>
            <p:ph idx="1"/>
          </p:nvPr>
        </p:nvSpPr>
        <p:spPr/>
        <p:txBody>
          <a:bodyPr/>
          <a:lstStyle/>
          <a:p>
            <a:r>
              <a:rPr lang="en-US" dirty="0" smtClean="0"/>
              <a:t>SREB (Southern Region Education Board) </a:t>
            </a:r>
            <a:r>
              <a:rPr lang="en-US" dirty="0"/>
              <a:t>is a nonprofit, nonpartisan organization headquartered in Atlanta</a:t>
            </a:r>
            <a:r>
              <a:rPr lang="en-US" dirty="0" smtClean="0"/>
              <a:t>.</a:t>
            </a:r>
          </a:p>
          <a:p>
            <a:pPr marL="0" indent="0">
              <a:buNone/>
            </a:pPr>
            <a:endParaRPr lang="en-US" dirty="0" smtClean="0"/>
          </a:p>
          <a:p>
            <a:r>
              <a:rPr lang="en-US" dirty="0" smtClean="0"/>
              <a:t>Member </a:t>
            </a:r>
            <a:r>
              <a:rPr lang="en-US" dirty="0"/>
              <a:t>states are Alabama, Arkansas, Delaware, Florida, Georgia, Kentucky, Louisiana, Maryland, Mississippi, North Carolina, Oklahoma, South Carolina, Tennessee, Texas, Virginia and West Virginia. </a:t>
            </a:r>
            <a:endParaRPr lang="en-US" dirty="0" smtClean="0"/>
          </a:p>
        </p:txBody>
      </p:sp>
    </p:spTree>
    <p:extLst>
      <p:ext uri="{BB962C8B-B14F-4D97-AF65-F5344CB8AC3E}">
        <p14:creationId xmlns:p14="http://schemas.microsoft.com/office/powerpoint/2010/main" val="399710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934200" cy="1600200"/>
          </a:xfrm>
        </p:spPr>
        <p:txBody>
          <a:bodyPr>
            <a:normAutofit/>
          </a:bodyPr>
          <a:lstStyle/>
          <a:p>
            <a:r>
              <a:rPr lang="en-US" sz="3600" dirty="0" smtClean="0"/>
              <a:t>Southern Regional Education Board</a:t>
            </a:r>
            <a:endParaRPr lang="en-US" sz="3600" dirty="0"/>
          </a:p>
        </p:txBody>
      </p:sp>
      <p:sp>
        <p:nvSpPr>
          <p:cNvPr id="3" name="Content Placeholder 2"/>
          <p:cNvSpPr>
            <a:spLocks noGrp="1"/>
          </p:cNvSpPr>
          <p:nvPr>
            <p:ph idx="1"/>
          </p:nvPr>
        </p:nvSpPr>
        <p:spPr/>
        <p:txBody>
          <a:bodyPr/>
          <a:lstStyle/>
          <a:p>
            <a:r>
              <a:rPr lang="en-US" dirty="0"/>
              <a:t>SREB was created in 1948 by Southern governors and legislators who recognized the link between education and economic vitality. To this day, the organization maintains its focus on critical issues that hold the promise of improving quality of life by advancing public education. The region’s track record shows that setting goals and maintaining the commitment to work toward them can make a difference.</a:t>
            </a:r>
          </a:p>
        </p:txBody>
      </p:sp>
    </p:spTree>
    <p:extLst>
      <p:ext uri="{BB962C8B-B14F-4D97-AF65-F5344CB8AC3E}">
        <p14:creationId xmlns:p14="http://schemas.microsoft.com/office/powerpoint/2010/main" val="13196640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2B2ED57DFC55F42BB00BB5B4AB0CA42" ma:contentTypeVersion="3" ma:contentTypeDescription="Create a new document." ma:contentTypeScope="" ma:versionID="e6ae07567a325d5b840d1ea135b70e9b">
  <xsd:schema xmlns:xsd="http://www.w3.org/2001/XMLSchema" xmlns:xs="http://www.w3.org/2001/XMLSchema" xmlns:p="http://schemas.microsoft.com/office/2006/metadata/properties" xmlns:ns2="http://schemas.microsoft.com/sharepoint/v4" xmlns:ns3="16de58f0-8742-410d-b579-165f1627d21d" targetNamespace="http://schemas.microsoft.com/office/2006/metadata/properties" ma:root="true" ma:fieldsID="ec41ebc4ede6e2456d8d9a1b6339c5cd" ns2:_="" ns3:_="">
    <xsd:import namespace="http://schemas.microsoft.com/sharepoint/v4"/>
    <xsd:import namespace="16de58f0-8742-410d-b579-165f1627d21d"/>
    <xsd:element name="properties">
      <xsd:complexType>
        <xsd:sequence>
          <xsd:element name="documentManagement">
            <xsd:complexType>
              <xsd:all>
                <xsd:element ref="ns2:IconOverla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de58f0-8742-410d-b579-165f1627d21d"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CC6E15-3573-4AE2-A905-DFA6BB3269FE}"/>
</file>

<file path=customXml/itemProps2.xml><?xml version="1.0" encoding="utf-8"?>
<ds:datastoreItem xmlns:ds="http://schemas.openxmlformats.org/officeDocument/2006/customXml" ds:itemID="{FD9B79DD-CA35-4666-9FAD-F0F2351896D1}"/>
</file>

<file path=customXml/itemProps3.xml><?xml version="1.0" encoding="utf-8"?>
<ds:datastoreItem xmlns:ds="http://schemas.openxmlformats.org/officeDocument/2006/customXml" ds:itemID="{2BF25154-3076-47FD-AE7B-28D78D247384}"/>
</file>

<file path=docProps/app.xml><?xml version="1.0" encoding="utf-8"?>
<Properties xmlns="http://schemas.openxmlformats.org/officeDocument/2006/extended-properties" xmlns:vt="http://schemas.openxmlformats.org/officeDocument/2006/docPropsVTypes">
  <Template>Newsprint</Template>
  <TotalTime>149</TotalTime>
  <Words>609</Words>
  <Application>Microsoft Office PowerPoint</Application>
  <PresentationFormat>On-screen Show (4:3)</PresentationFormat>
  <Paragraphs>74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NewsPrint</vt:lpstr>
      <vt:lpstr>Workforce Education  </vt:lpstr>
      <vt:lpstr>Springdale High School</vt:lpstr>
      <vt:lpstr>        Over 70 CTE Course offerings </vt:lpstr>
      <vt:lpstr>Pocket Academies at SHS</vt:lpstr>
      <vt:lpstr>1991 SHS Joins HSTW</vt:lpstr>
      <vt:lpstr>PowerPoint Presentation</vt:lpstr>
      <vt:lpstr>30 States Involved</vt:lpstr>
      <vt:lpstr>Southern Regional Education Board</vt:lpstr>
      <vt:lpstr>Southern Regional Education Board</vt:lpstr>
      <vt:lpstr>Standards</vt:lpstr>
      <vt:lpstr>PowerPoint Presentation</vt:lpstr>
      <vt:lpstr>Criteria for Award</vt:lpstr>
      <vt:lpstr>Criteria for Award </vt:lpstr>
      <vt:lpstr>What’s Next?</vt:lpstr>
    </vt:vector>
  </TitlesOfParts>
  <Company>Springdale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Workforce Education  </dc:title>
  <dc:creator>pjoenks</dc:creator>
  <cp:lastModifiedBy>pjoenks</cp:lastModifiedBy>
  <cp:revision>13</cp:revision>
  <dcterms:created xsi:type="dcterms:W3CDTF">2014-08-27T17:38:01Z</dcterms:created>
  <dcterms:modified xsi:type="dcterms:W3CDTF">2014-08-28T14:21:06Z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0x01010082B2ED57DFC55F42BB00BB5B4AB0CA42</vt:lpwstr>
  </property>
  <property fmtid="{D5CDD505-2E9C-101B-9397-08002B2CF9AE}" pid="3" name="Order">
    <vt:r8>3221600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y fmtid="{D5CDD505-2E9C-101B-9397-08002B2CF9AE}" pid="9" name="URL">
    <vt:lpwstr/>
  </property>
</Properties>
</file>