
<file path=[Content_Types].xml><?xml version="1.0" encoding="utf-8"?>
<Types xmlns="http://schemas.openxmlformats.org/package/2006/content-types">
  <Default Extension="png" ContentType="image/png"/>
  <Default Extension="rels" ContentType="application/vnd.openxmlformats-package.relationships+xml"/>
  <Default Extension="emf" ContentType="image/x-emf"/>
  <Default Extension="jpeg" ContentType="image/jpeg"/>
  <Default Extension="xml" ContentType="application/xml"/>
  <Default Extension="wdp" ContentType="image/vnd.ms-photo"/>
  <Default Extension="tiff" ContentType="image/tiff"/>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s/slide1.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19.xml" ContentType="application/vnd.openxmlformats-officedocument.presentationml.slide+xml"/>
  <Override PartName="/ppt/slides/slide22.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8.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slideLayouts/slideLayout3.xml" ContentType="application/vnd.openxmlformats-officedocument.presentationml.slideLayout+xml"/>
  <Override PartName="/ppt/notesSlides/notesSlide3.xml" ContentType="application/vnd.openxmlformats-officedocument.presentationml.notesSlide+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0.xml" ContentType="application/vnd.openxmlformats-officedocument.presentationml.notesSlide+xml"/>
  <Override PartName="/ppt/charts/chart15.xml" ContentType="application/vnd.openxmlformats-officedocument.drawingml.chart+xml"/>
  <Override PartName="/ppt/charts/chart2.xml" ContentType="application/vnd.openxmlformats-officedocument.drawingml.chart+xml"/>
  <Override PartName="/ppt/charts/chart1.xml" ContentType="application/vnd.openxmlformats-officedocument.drawingml.char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harts/chart3.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charts/chart9.xml" ContentType="application/vnd.openxmlformats-officedocument.drawingml.chart+xml"/>
  <Override PartName="/ppt/charts/chart10.xml" ContentType="application/vnd.openxmlformats-officedocument.drawingml.chart+xml"/>
  <Override PartName="/ppt/charts/chart8.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handoutMasterIdLst>
    <p:handoutMasterId r:id="rId47"/>
  </p:handoutMasterIdLst>
  <p:sldIdLst>
    <p:sldId id="298" r:id="rId2"/>
    <p:sldId id="278" r:id="rId3"/>
    <p:sldId id="279" r:id="rId4"/>
    <p:sldId id="404" r:id="rId5"/>
    <p:sldId id="361" r:id="rId6"/>
    <p:sldId id="362" r:id="rId7"/>
    <p:sldId id="363" r:id="rId8"/>
    <p:sldId id="360" r:id="rId9"/>
    <p:sldId id="364" r:id="rId10"/>
    <p:sldId id="403" r:id="rId11"/>
    <p:sldId id="353" r:id="rId12"/>
    <p:sldId id="411" r:id="rId13"/>
    <p:sldId id="412" r:id="rId14"/>
    <p:sldId id="416" r:id="rId15"/>
    <p:sldId id="417" r:id="rId16"/>
    <p:sldId id="408" r:id="rId17"/>
    <p:sldId id="402" r:id="rId18"/>
    <p:sldId id="355" r:id="rId19"/>
    <p:sldId id="393" r:id="rId20"/>
    <p:sldId id="431" r:id="rId21"/>
    <p:sldId id="422" r:id="rId22"/>
    <p:sldId id="432" r:id="rId23"/>
    <p:sldId id="396" r:id="rId24"/>
    <p:sldId id="414" r:id="rId25"/>
    <p:sldId id="400" r:id="rId26"/>
    <p:sldId id="415" r:id="rId27"/>
    <p:sldId id="429" r:id="rId28"/>
    <p:sldId id="430" r:id="rId29"/>
    <p:sldId id="388" r:id="rId30"/>
    <p:sldId id="354" r:id="rId31"/>
    <p:sldId id="390" r:id="rId32"/>
    <p:sldId id="338" r:id="rId33"/>
    <p:sldId id="399" r:id="rId34"/>
    <p:sldId id="391" r:id="rId35"/>
    <p:sldId id="419" r:id="rId36"/>
    <p:sldId id="365" r:id="rId37"/>
    <p:sldId id="409" r:id="rId38"/>
    <p:sldId id="423" r:id="rId39"/>
    <p:sldId id="368" r:id="rId40"/>
    <p:sldId id="426" r:id="rId41"/>
    <p:sldId id="401" r:id="rId42"/>
    <p:sldId id="425" r:id="rId43"/>
    <p:sldId id="424" r:id="rId44"/>
    <p:sldId id="297" r:id="rId45"/>
  </p:sldIdLst>
  <p:sldSz cx="9144000" cy="6858000" type="screen4x3"/>
  <p:notesSz cx="7019925" cy="9305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23669D26-7804-554D-83BC-84C7CD27105E}">
          <p14:sldIdLst>
            <p14:sldId id="298"/>
            <p14:sldId id="278"/>
            <p14:sldId id="279"/>
            <p14:sldId id="404"/>
            <p14:sldId id="361"/>
            <p14:sldId id="362"/>
            <p14:sldId id="363"/>
            <p14:sldId id="360"/>
            <p14:sldId id="364"/>
            <p14:sldId id="403"/>
            <p14:sldId id="353"/>
            <p14:sldId id="411"/>
            <p14:sldId id="412"/>
            <p14:sldId id="416"/>
            <p14:sldId id="417"/>
            <p14:sldId id="408"/>
            <p14:sldId id="402"/>
            <p14:sldId id="355"/>
            <p14:sldId id="393"/>
            <p14:sldId id="431"/>
            <p14:sldId id="422"/>
            <p14:sldId id="432"/>
            <p14:sldId id="396"/>
            <p14:sldId id="414"/>
            <p14:sldId id="400"/>
            <p14:sldId id="415"/>
            <p14:sldId id="429"/>
            <p14:sldId id="430"/>
            <p14:sldId id="388"/>
            <p14:sldId id="354"/>
            <p14:sldId id="390"/>
            <p14:sldId id="338"/>
            <p14:sldId id="399"/>
            <p14:sldId id="391"/>
            <p14:sldId id="419"/>
            <p14:sldId id="365"/>
            <p14:sldId id="409"/>
            <p14:sldId id="423"/>
            <p14:sldId id="368"/>
            <p14:sldId id="426"/>
            <p14:sldId id="401"/>
            <p14:sldId id="425"/>
            <p14:sldId id="424"/>
            <p14:sldId id="29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E09F"/>
    <a:srgbClr val="C6D9F1"/>
    <a:srgbClr val="B6C6D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98" autoAdjust="0"/>
    <p:restoredTop sz="86512" autoAdjust="0"/>
  </p:normalViewPr>
  <p:slideViewPr>
    <p:cSldViewPr snapToGrid="0" snapToObjects="1">
      <p:cViewPr>
        <p:scale>
          <a:sx n="80" d="100"/>
          <a:sy n="80" d="100"/>
        </p:scale>
        <p:origin x="-1012" y="-5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Office_Excel_Worksheet15.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stacked"/>
        <c:ser>
          <c:idx val="0"/>
          <c:order val="0"/>
          <c:tx>
            <c:strRef>
              <c:f>Sheet1!$B$1</c:f>
              <c:strCache>
                <c:ptCount val="1"/>
                <c:pt idx="0">
                  <c:v>ADC</c:v>
                </c:pt>
              </c:strCache>
            </c:strRef>
          </c:tx>
          <c:spPr>
            <a:solidFill>
              <a:schemeClr val="accent2"/>
            </a:solidFill>
          </c:spPr>
          <c:dLbls>
            <c:txPr>
              <a:bodyPr/>
              <a:lstStyle/>
              <a:p>
                <a:pPr>
                  <a:defRPr sz="1600"/>
                </a:pPr>
                <a:endParaRPr lang="en-US"/>
              </a:p>
            </c:txPr>
            <c:showVal val="1"/>
          </c:dLbls>
          <c:cat>
            <c:numRef>
              <c:f>Sheet1!$A$2</c:f>
              <c:numCache>
                <c:formatCode>General</c:formatCode>
                <c:ptCount val="1"/>
                <c:pt idx="0">
                  <c:v>2014</c:v>
                </c:pt>
              </c:numCache>
            </c:numRef>
          </c:cat>
          <c:val>
            <c:numRef>
              <c:f>Sheet1!$B$2</c:f>
              <c:numCache>
                <c:formatCode>#,##0</c:formatCode>
                <c:ptCount val="1"/>
                <c:pt idx="0">
                  <c:v>5496</c:v>
                </c:pt>
              </c:numCache>
            </c:numRef>
          </c:val>
        </c:ser>
        <c:ser>
          <c:idx val="1"/>
          <c:order val="1"/>
          <c:tx>
            <c:strRef>
              <c:f>Sheet1!$C$1</c:f>
              <c:strCache>
                <c:ptCount val="1"/>
                <c:pt idx="0">
                  <c:v>CCC</c:v>
                </c:pt>
              </c:strCache>
            </c:strRef>
          </c:tx>
          <c:spPr>
            <a:solidFill>
              <a:schemeClr val="accent6"/>
            </a:solidFill>
          </c:spPr>
          <c:dLbls>
            <c:txPr>
              <a:bodyPr/>
              <a:lstStyle/>
              <a:p>
                <a:pPr>
                  <a:defRPr sz="1600"/>
                </a:pPr>
                <a:endParaRPr lang="en-US"/>
              </a:p>
            </c:txPr>
            <c:showVal val="1"/>
          </c:dLbls>
          <c:cat>
            <c:numRef>
              <c:f>Sheet1!$A$2</c:f>
              <c:numCache>
                <c:formatCode>General</c:formatCode>
                <c:ptCount val="1"/>
                <c:pt idx="0">
                  <c:v>2014</c:v>
                </c:pt>
              </c:numCache>
            </c:numRef>
          </c:cat>
          <c:val>
            <c:numRef>
              <c:f>Sheet1!$C$2</c:f>
              <c:numCache>
                <c:formatCode>#,##0</c:formatCode>
                <c:ptCount val="1"/>
                <c:pt idx="0">
                  <c:v>682</c:v>
                </c:pt>
              </c:numCache>
            </c:numRef>
          </c:val>
        </c:ser>
        <c:ser>
          <c:idx val="2"/>
          <c:order val="2"/>
          <c:tx>
            <c:strRef>
              <c:f>Sheet1!$D$1</c:f>
              <c:strCache>
                <c:ptCount val="1"/>
                <c:pt idx="0">
                  <c:v>Probation</c:v>
                </c:pt>
              </c:strCache>
            </c:strRef>
          </c:tx>
          <c:spPr>
            <a:solidFill>
              <a:schemeClr val="bg2">
                <a:lumMod val="75000"/>
              </a:schemeClr>
            </a:solidFill>
          </c:spPr>
          <c:dLbls>
            <c:txPr>
              <a:bodyPr/>
              <a:lstStyle/>
              <a:p>
                <a:pPr>
                  <a:defRPr sz="1600"/>
                </a:pPr>
                <a:endParaRPr lang="en-US"/>
              </a:p>
            </c:txPr>
            <c:showVal val="1"/>
          </c:dLbls>
          <c:cat>
            <c:numRef>
              <c:f>Sheet1!$A$2</c:f>
              <c:numCache>
                <c:formatCode>General</c:formatCode>
                <c:ptCount val="1"/>
                <c:pt idx="0">
                  <c:v>2014</c:v>
                </c:pt>
              </c:numCache>
            </c:numRef>
          </c:cat>
          <c:val>
            <c:numRef>
              <c:f>Sheet1!$D$2</c:f>
              <c:numCache>
                <c:formatCode>#,##0</c:formatCode>
                <c:ptCount val="1"/>
                <c:pt idx="0">
                  <c:v>7319</c:v>
                </c:pt>
              </c:numCache>
            </c:numRef>
          </c:val>
        </c:ser>
        <c:ser>
          <c:idx val="3"/>
          <c:order val="3"/>
          <c:tx>
            <c:strRef>
              <c:f>Sheet1!$E$1</c:f>
              <c:strCache>
                <c:ptCount val="1"/>
                <c:pt idx="0">
                  <c:v>SIS/Other</c:v>
                </c:pt>
              </c:strCache>
            </c:strRef>
          </c:tx>
          <c:spPr>
            <a:solidFill>
              <a:schemeClr val="accent5">
                <a:lumMod val="40000"/>
                <a:lumOff val="60000"/>
              </a:schemeClr>
            </a:solidFill>
          </c:spPr>
          <c:dLbls>
            <c:txPr>
              <a:bodyPr/>
              <a:lstStyle/>
              <a:p>
                <a:pPr>
                  <a:defRPr sz="1600"/>
                </a:pPr>
                <a:endParaRPr lang="en-US"/>
              </a:p>
            </c:txPr>
            <c:showVal val="1"/>
          </c:dLbls>
          <c:cat>
            <c:numRef>
              <c:f>Sheet1!$A$2</c:f>
              <c:numCache>
                <c:formatCode>General</c:formatCode>
                <c:ptCount val="1"/>
                <c:pt idx="0">
                  <c:v>2014</c:v>
                </c:pt>
              </c:numCache>
            </c:numRef>
          </c:cat>
          <c:val>
            <c:numRef>
              <c:f>Sheet1!$E$2</c:f>
              <c:numCache>
                <c:formatCode>#,##0</c:formatCode>
                <c:ptCount val="1"/>
                <c:pt idx="0">
                  <c:v>1263</c:v>
                </c:pt>
              </c:numCache>
            </c:numRef>
          </c:val>
        </c:ser>
        <c:dLbls/>
        <c:overlap val="100"/>
        <c:axId val="150904192"/>
        <c:axId val="44126976"/>
      </c:barChart>
      <c:catAx>
        <c:axId val="150904192"/>
        <c:scaling>
          <c:orientation val="minMax"/>
        </c:scaling>
        <c:axPos val="b"/>
        <c:numFmt formatCode="General" sourceLinked="1"/>
        <c:tickLblPos val="nextTo"/>
        <c:txPr>
          <a:bodyPr/>
          <a:lstStyle/>
          <a:p>
            <a:pPr>
              <a:defRPr b="1"/>
            </a:pPr>
            <a:endParaRPr lang="en-US"/>
          </a:p>
        </c:txPr>
        <c:crossAx val="44126976"/>
        <c:crosses val="autoZero"/>
        <c:auto val="1"/>
        <c:lblAlgn val="ctr"/>
        <c:lblOffset val="100"/>
      </c:catAx>
      <c:valAx>
        <c:axId val="44126976"/>
        <c:scaling>
          <c:orientation val="minMax"/>
        </c:scaling>
        <c:axPos val="l"/>
        <c:majorGridlines>
          <c:spPr>
            <a:ln>
              <a:noFill/>
            </a:ln>
          </c:spPr>
        </c:majorGridlines>
        <c:numFmt formatCode="#,##0" sourceLinked="1"/>
        <c:tickLblPos val="nextTo"/>
        <c:txPr>
          <a:bodyPr/>
          <a:lstStyle/>
          <a:p>
            <a:pPr>
              <a:defRPr sz="1200"/>
            </a:pPr>
            <a:endParaRPr lang="en-US"/>
          </a:p>
        </c:txPr>
        <c:crossAx val="150904192"/>
        <c:crosses val="autoZero"/>
        <c:crossBetween val="between"/>
      </c:valAx>
    </c:plotArea>
    <c:plotVisOnly val="1"/>
    <c:dispBlanksAs val="gap"/>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1914743068104365"/>
          <c:y val="5.8762156678242285E-2"/>
          <c:w val="0.85270652337501929"/>
          <c:h val="0.83554087065263705"/>
        </c:manualLayout>
      </c:layout>
      <c:barChart>
        <c:barDir val="col"/>
        <c:grouping val="clustered"/>
        <c:ser>
          <c:idx val="0"/>
          <c:order val="0"/>
          <c:tx>
            <c:strRef>
              <c:f>Sheet1!$B$1</c:f>
              <c:strCache>
                <c:ptCount val="1"/>
                <c:pt idx="0">
                  <c:v>TVP</c:v>
                </c:pt>
              </c:strCache>
            </c:strRef>
          </c:tx>
          <c:spPr>
            <a:solidFill>
              <a:schemeClr val="accent1">
                <a:lumMod val="40000"/>
                <a:lumOff val="60000"/>
              </a:schemeClr>
            </a:solidFill>
          </c:spPr>
          <c:dLbls>
            <c:numFmt formatCode="0%" sourceLinked="0"/>
            <c:txPr>
              <a:bodyPr/>
              <a:lstStyle/>
              <a:p>
                <a:pPr>
                  <a:defRPr sz="1200"/>
                </a:pPr>
                <a:endParaRPr lang="en-US"/>
              </a:p>
            </c:txPr>
            <c:showVal val="1"/>
          </c:dLbls>
          <c:cat>
            <c:numRef>
              <c:f>Sheet1!$A$2:$A$3</c:f>
              <c:numCache>
                <c:formatCode>General</c:formatCode>
                <c:ptCount val="2"/>
                <c:pt idx="0">
                  <c:v>2009</c:v>
                </c:pt>
                <c:pt idx="1">
                  <c:v>2014</c:v>
                </c:pt>
              </c:numCache>
            </c:numRef>
          </c:cat>
          <c:val>
            <c:numRef>
              <c:f>Sheet1!$B$2:$B$3</c:f>
              <c:numCache>
                <c:formatCode>0.0%</c:formatCode>
                <c:ptCount val="2"/>
                <c:pt idx="0">
                  <c:v>0.3660000000000001</c:v>
                </c:pt>
                <c:pt idx="1">
                  <c:v>0.39900000000000008</c:v>
                </c:pt>
              </c:numCache>
            </c:numRef>
          </c:val>
        </c:ser>
        <c:ser>
          <c:idx val="1"/>
          <c:order val="1"/>
          <c:tx>
            <c:strRef>
              <c:f>Sheet1!$C$1</c:f>
              <c:strCache>
                <c:ptCount val="1"/>
                <c:pt idx="0">
                  <c:v>ADC</c:v>
                </c:pt>
              </c:strCache>
            </c:strRef>
          </c:tx>
          <c:dLbls>
            <c:numFmt formatCode="0%" sourceLinked="0"/>
            <c:txPr>
              <a:bodyPr/>
              <a:lstStyle/>
              <a:p>
                <a:pPr>
                  <a:defRPr sz="1200"/>
                </a:pPr>
                <a:endParaRPr lang="en-US"/>
              </a:p>
            </c:txPr>
            <c:showVal val="1"/>
          </c:dLbls>
          <c:cat>
            <c:numRef>
              <c:f>Sheet1!$A$2:$A$3</c:f>
              <c:numCache>
                <c:formatCode>General</c:formatCode>
                <c:ptCount val="2"/>
                <c:pt idx="0">
                  <c:v>2009</c:v>
                </c:pt>
                <c:pt idx="1">
                  <c:v>2014</c:v>
                </c:pt>
              </c:numCache>
            </c:numRef>
          </c:cat>
          <c:val>
            <c:numRef>
              <c:f>Sheet1!$C$2:$C$3</c:f>
              <c:numCache>
                <c:formatCode>0.0%</c:formatCode>
                <c:ptCount val="2"/>
                <c:pt idx="0">
                  <c:v>0.39100000000000007</c:v>
                </c:pt>
                <c:pt idx="1">
                  <c:v>0.39900000000000008</c:v>
                </c:pt>
              </c:numCache>
            </c:numRef>
          </c:val>
        </c:ser>
        <c:dLbls/>
        <c:axId val="52511104"/>
        <c:axId val="52512640"/>
      </c:barChart>
      <c:catAx>
        <c:axId val="52511104"/>
        <c:scaling>
          <c:orientation val="minMax"/>
        </c:scaling>
        <c:axPos val="b"/>
        <c:numFmt formatCode="General" sourceLinked="1"/>
        <c:tickLblPos val="nextTo"/>
        <c:txPr>
          <a:bodyPr/>
          <a:lstStyle/>
          <a:p>
            <a:pPr>
              <a:defRPr sz="1200" b="1"/>
            </a:pPr>
            <a:endParaRPr lang="en-US"/>
          </a:p>
        </c:txPr>
        <c:crossAx val="52512640"/>
        <c:crosses val="autoZero"/>
        <c:auto val="1"/>
        <c:lblAlgn val="ctr"/>
        <c:lblOffset val="100"/>
      </c:catAx>
      <c:valAx>
        <c:axId val="52512640"/>
        <c:scaling>
          <c:orientation val="minMax"/>
          <c:min val="0"/>
        </c:scaling>
        <c:axPos val="l"/>
        <c:majorGridlines>
          <c:spPr>
            <a:ln>
              <a:noFill/>
            </a:ln>
          </c:spPr>
        </c:majorGridlines>
        <c:numFmt formatCode="0%" sourceLinked="0"/>
        <c:tickLblPos val="nextTo"/>
        <c:txPr>
          <a:bodyPr/>
          <a:lstStyle/>
          <a:p>
            <a:pPr>
              <a:defRPr sz="1400" b="0"/>
            </a:pPr>
            <a:endParaRPr lang="en-US"/>
          </a:p>
        </c:txPr>
        <c:crossAx val="52511104"/>
        <c:crosses val="autoZero"/>
        <c:crossBetween val="between"/>
        <c:majorUnit val="0.1"/>
      </c:valAx>
      <c:spPr>
        <a:noFill/>
        <a:ln w="25400">
          <a:noFill/>
        </a:ln>
      </c:spPr>
    </c:plotArea>
    <c:legend>
      <c:legendPos val="t"/>
      <c:layout>
        <c:manualLayout>
          <c:xMode val="edge"/>
          <c:yMode val="edge"/>
          <c:x val="0.45829237516160815"/>
          <c:y val="5.4496246869837353E-2"/>
          <c:w val="0.16017719316024892"/>
          <c:h val="0.17624049457336313"/>
        </c:manualLayout>
      </c:layout>
      <c:txPr>
        <a:bodyPr/>
        <a:lstStyle/>
        <a:p>
          <a:pPr>
            <a:defRPr sz="1200"/>
          </a:pPr>
          <a:endParaRPr lang="en-US"/>
        </a:p>
      </c:txPr>
    </c:legend>
    <c:plotVisOnly val="1"/>
    <c:dispBlanksAs val="gap"/>
  </c:chart>
  <c:txPr>
    <a:bodyPr/>
    <a:lstStyle/>
    <a:p>
      <a:pPr>
        <a:defRPr sz="18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2977816236784001"/>
          <c:y val="6.7715565797397806E-2"/>
          <c:w val="0.74058104651854806"/>
          <c:h val="0.790424078855817"/>
        </c:manualLayout>
      </c:layout>
      <c:barChart>
        <c:barDir val="col"/>
        <c:grouping val="stacked"/>
        <c:ser>
          <c:idx val="0"/>
          <c:order val="0"/>
          <c:tx>
            <c:strRef>
              <c:f>Sheet1!$B$1</c:f>
              <c:strCache>
                <c:ptCount val="1"/>
                <c:pt idx="0">
                  <c:v>Probation</c:v>
                </c:pt>
              </c:strCache>
            </c:strRef>
          </c:tx>
          <c:dLbls>
            <c:dLbl>
              <c:idx val="0"/>
              <c:layout>
                <c:manualLayout>
                  <c:x val="3.3592279947422102E-2"/>
                  <c:y val="-0.18197625879906604"/>
                </c:manualLayout>
              </c:layout>
              <c:showVal val="1"/>
            </c:dLbl>
            <c:dLbl>
              <c:idx val="6"/>
              <c:layout>
                <c:manualLayout>
                  <c:x val="3.9190993271992401E-2"/>
                  <c:y val="-0.15521504426979202"/>
                </c:manualLayout>
              </c:layout>
              <c:showVal val="1"/>
            </c:dLbl>
            <c:delete val="1"/>
            <c:numFmt formatCode="#,##0" sourceLinked="0"/>
            <c:spPr>
              <a:solidFill>
                <a:schemeClr val="accent1">
                  <a:lumMod val="20000"/>
                  <a:lumOff val="80000"/>
                </a:schemeClr>
              </a:solidFill>
            </c:spPr>
            <c:txPr>
              <a:bodyPr/>
              <a:lstStyle/>
              <a:p>
                <a:pPr>
                  <a:defRPr sz="1200" b="1"/>
                </a:pPr>
                <a:endParaRPr lang="en-US"/>
              </a:p>
            </c:txPr>
          </c:dLbls>
          <c:cat>
            <c:strRef>
              <c:f>Sheet1!$A$2:$A$8</c:f>
              <c:strCache>
                <c:ptCount val="7"/>
                <c:pt idx="0">
                  <c:v>FY2009</c:v>
                </c:pt>
                <c:pt idx="1">
                  <c:v>FY2010</c:v>
                </c:pt>
                <c:pt idx="2">
                  <c:v>FY2011</c:v>
                </c:pt>
                <c:pt idx="3">
                  <c:v>FY2012</c:v>
                </c:pt>
                <c:pt idx="4">
                  <c:v>FY2013</c:v>
                </c:pt>
                <c:pt idx="5">
                  <c:v>FY2014</c:v>
                </c:pt>
                <c:pt idx="6">
                  <c:v>FY2015</c:v>
                </c:pt>
              </c:strCache>
            </c:strRef>
          </c:cat>
          <c:val>
            <c:numRef>
              <c:f>Sheet1!$B$2:$B$8</c:f>
              <c:numCache>
                <c:formatCode>General</c:formatCode>
                <c:ptCount val="7"/>
                <c:pt idx="0">
                  <c:v>32625</c:v>
                </c:pt>
                <c:pt idx="1">
                  <c:v>31596</c:v>
                </c:pt>
                <c:pt idx="2">
                  <c:v>31720</c:v>
                </c:pt>
                <c:pt idx="3">
                  <c:v>31417</c:v>
                </c:pt>
                <c:pt idx="4">
                  <c:v>30904</c:v>
                </c:pt>
                <c:pt idx="5">
                  <c:v>29634</c:v>
                </c:pt>
                <c:pt idx="6">
                  <c:v>29452</c:v>
                </c:pt>
              </c:numCache>
            </c:numRef>
          </c:val>
        </c:ser>
        <c:ser>
          <c:idx val="1"/>
          <c:order val="1"/>
          <c:tx>
            <c:strRef>
              <c:f>Sheet1!$C$1</c:f>
              <c:strCache>
                <c:ptCount val="1"/>
                <c:pt idx="0">
                  <c:v>Parole</c:v>
                </c:pt>
              </c:strCache>
            </c:strRef>
          </c:tx>
          <c:spPr>
            <a:solidFill>
              <a:schemeClr val="accent2"/>
            </a:solidFill>
          </c:spPr>
          <c:dLbls>
            <c:dLbl>
              <c:idx val="0"/>
              <c:layout>
                <c:manualLayout>
                  <c:x val="3.3592279947422102E-2"/>
                  <c:y val="-0.10436873666417"/>
                </c:manualLayout>
              </c:layout>
              <c:showVal val="1"/>
            </c:dLbl>
            <c:dLbl>
              <c:idx val="6"/>
              <c:layout>
                <c:manualLayout>
                  <c:x val="3.9190993271992401E-2"/>
                  <c:y val="-9.6340372305388014E-2"/>
                </c:manualLayout>
              </c:layout>
              <c:showVal val="1"/>
            </c:dLbl>
            <c:delete val="1"/>
            <c:numFmt formatCode="#,##0" sourceLinked="0"/>
            <c:spPr>
              <a:solidFill>
                <a:schemeClr val="accent2">
                  <a:lumMod val="20000"/>
                  <a:lumOff val="80000"/>
                </a:schemeClr>
              </a:solidFill>
            </c:spPr>
            <c:txPr>
              <a:bodyPr/>
              <a:lstStyle/>
              <a:p>
                <a:pPr>
                  <a:defRPr sz="1200" b="1"/>
                </a:pPr>
                <a:endParaRPr lang="en-US"/>
              </a:p>
            </c:txPr>
          </c:dLbls>
          <c:cat>
            <c:strRef>
              <c:f>Sheet1!$A$2:$A$8</c:f>
              <c:strCache>
                <c:ptCount val="7"/>
                <c:pt idx="0">
                  <c:v>FY2009</c:v>
                </c:pt>
                <c:pt idx="1">
                  <c:v>FY2010</c:v>
                </c:pt>
                <c:pt idx="2">
                  <c:v>FY2011</c:v>
                </c:pt>
                <c:pt idx="3">
                  <c:v>FY2012</c:v>
                </c:pt>
                <c:pt idx="4">
                  <c:v>FY2013</c:v>
                </c:pt>
                <c:pt idx="5">
                  <c:v>FY2014</c:v>
                </c:pt>
                <c:pt idx="6">
                  <c:v>FY2015</c:v>
                </c:pt>
              </c:strCache>
            </c:strRef>
          </c:cat>
          <c:val>
            <c:numRef>
              <c:f>Sheet1!$C$2:$C$8</c:f>
              <c:numCache>
                <c:formatCode>General</c:formatCode>
                <c:ptCount val="7"/>
                <c:pt idx="0">
                  <c:v>21044</c:v>
                </c:pt>
                <c:pt idx="1">
                  <c:v>22080</c:v>
                </c:pt>
                <c:pt idx="2">
                  <c:v>23298</c:v>
                </c:pt>
                <c:pt idx="3">
                  <c:v>23774</c:v>
                </c:pt>
                <c:pt idx="4">
                  <c:v>24260</c:v>
                </c:pt>
                <c:pt idx="5">
                  <c:v>22131</c:v>
                </c:pt>
                <c:pt idx="6">
                  <c:v>21917</c:v>
                </c:pt>
              </c:numCache>
            </c:numRef>
          </c:val>
        </c:ser>
        <c:dLbls/>
        <c:overlap val="100"/>
        <c:axId val="54369280"/>
        <c:axId val="54375168"/>
      </c:barChart>
      <c:catAx>
        <c:axId val="54369280"/>
        <c:scaling>
          <c:orientation val="minMax"/>
        </c:scaling>
        <c:axPos val="b"/>
        <c:numFmt formatCode="General" sourceLinked="1"/>
        <c:tickLblPos val="nextTo"/>
        <c:txPr>
          <a:bodyPr rot="-1800000"/>
          <a:lstStyle/>
          <a:p>
            <a:pPr>
              <a:defRPr sz="1200" b="1"/>
            </a:pPr>
            <a:endParaRPr lang="en-US"/>
          </a:p>
        </c:txPr>
        <c:crossAx val="54375168"/>
        <c:crosses val="autoZero"/>
        <c:auto val="1"/>
        <c:lblAlgn val="ctr"/>
        <c:lblOffset val="100"/>
      </c:catAx>
      <c:valAx>
        <c:axId val="54375168"/>
        <c:scaling>
          <c:orientation val="minMax"/>
        </c:scaling>
        <c:axPos val="l"/>
        <c:majorGridlines>
          <c:spPr>
            <a:ln>
              <a:noFill/>
            </a:ln>
          </c:spPr>
        </c:majorGridlines>
        <c:numFmt formatCode="#,##0" sourceLinked="0"/>
        <c:tickLblPos val="nextTo"/>
        <c:txPr>
          <a:bodyPr/>
          <a:lstStyle/>
          <a:p>
            <a:pPr>
              <a:defRPr sz="1400"/>
            </a:pPr>
            <a:endParaRPr lang="en-US"/>
          </a:p>
        </c:txPr>
        <c:crossAx val="54369280"/>
        <c:crosses val="autoZero"/>
        <c:crossBetween val="between"/>
      </c:valAx>
    </c:plotArea>
    <c:legend>
      <c:legendPos val="t"/>
      <c:layout>
        <c:manualLayout>
          <c:xMode val="edge"/>
          <c:yMode val="edge"/>
          <c:x val="0.34673434105274897"/>
          <c:y val="5.0846307605621505E-2"/>
          <c:w val="0.28786879319807812"/>
          <c:h val="5.749278184721502E-2"/>
        </c:manualLayout>
      </c:layout>
      <c:txPr>
        <a:bodyPr/>
        <a:lstStyle/>
        <a:p>
          <a:pPr>
            <a:defRPr sz="1400"/>
          </a:pPr>
          <a:endParaRPr lang="en-US"/>
        </a:p>
      </c:txPr>
    </c:legend>
    <c:plotVisOnly val="1"/>
    <c:dispBlanksAs val="gap"/>
  </c:chart>
  <c:txPr>
    <a:bodyPr/>
    <a:lstStyle/>
    <a:p>
      <a:pPr>
        <a:defRPr sz="1800"/>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9.1318935437382801E-2"/>
          <c:y val="7.5926621844812026E-2"/>
          <c:w val="0.88476805888394394"/>
          <c:h val="0.61926139730921503"/>
        </c:manualLayout>
      </c:layout>
      <c:barChart>
        <c:barDir val="col"/>
        <c:grouping val="clustered"/>
        <c:ser>
          <c:idx val="0"/>
          <c:order val="0"/>
          <c:tx>
            <c:strRef>
              <c:f>Sheet1!$B$1</c:f>
              <c:strCache>
                <c:ptCount val="1"/>
                <c:pt idx="0">
                  <c:v>Less than 12 mos</c:v>
                </c:pt>
              </c:strCache>
            </c:strRef>
          </c:tx>
          <c:spPr>
            <a:solidFill>
              <a:schemeClr val="accent6">
                <a:lumMod val="50000"/>
              </a:schemeClr>
            </a:solidFill>
          </c:spPr>
          <c:cat>
            <c:numRef>
              <c:f>Sheet1!$A$2</c:f>
              <c:numCache>
                <c:formatCode>General</c:formatCode>
                <c:ptCount val="1"/>
                <c:pt idx="0">
                  <c:v>2015</c:v>
                </c:pt>
              </c:numCache>
            </c:numRef>
          </c:cat>
          <c:val>
            <c:numRef>
              <c:f>Sheet1!$B$2</c:f>
              <c:numCache>
                <c:formatCode>0%</c:formatCode>
                <c:ptCount val="1"/>
                <c:pt idx="0">
                  <c:v>0.47322922476296708</c:v>
                </c:pt>
              </c:numCache>
            </c:numRef>
          </c:val>
        </c:ser>
        <c:ser>
          <c:idx val="1"/>
          <c:order val="1"/>
          <c:tx>
            <c:strRef>
              <c:f>Sheet1!$C$1</c:f>
              <c:strCache>
                <c:ptCount val="1"/>
                <c:pt idx="0">
                  <c:v>12-24 mos</c:v>
                </c:pt>
              </c:strCache>
            </c:strRef>
          </c:tx>
          <c:spPr>
            <a:solidFill>
              <a:schemeClr val="accent6">
                <a:lumMod val="75000"/>
              </a:schemeClr>
            </a:solidFill>
          </c:spPr>
          <c:cat>
            <c:numRef>
              <c:f>Sheet1!$A$2</c:f>
              <c:numCache>
                <c:formatCode>General</c:formatCode>
                <c:ptCount val="1"/>
                <c:pt idx="0">
                  <c:v>2015</c:v>
                </c:pt>
              </c:numCache>
            </c:numRef>
          </c:cat>
          <c:val>
            <c:numRef>
              <c:f>Sheet1!$C$2</c:f>
              <c:numCache>
                <c:formatCode>0%</c:formatCode>
                <c:ptCount val="1"/>
                <c:pt idx="0">
                  <c:v>0.20329057445621901</c:v>
                </c:pt>
              </c:numCache>
            </c:numRef>
          </c:val>
        </c:ser>
        <c:ser>
          <c:idx val="2"/>
          <c:order val="2"/>
          <c:tx>
            <c:strRef>
              <c:f>Sheet1!$D$1</c:f>
              <c:strCache>
                <c:ptCount val="1"/>
                <c:pt idx="0">
                  <c:v>24-36 mos</c:v>
                </c:pt>
              </c:strCache>
            </c:strRef>
          </c:tx>
          <c:spPr>
            <a:solidFill>
              <a:schemeClr val="accent6"/>
            </a:solidFill>
          </c:spPr>
          <c:cat>
            <c:numRef>
              <c:f>Sheet1!$A$2</c:f>
              <c:numCache>
                <c:formatCode>General</c:formatCode>
                <c:ptCount val="1"/>
                <c:pt idx="0">
                  <c:v>2015</c:v>
                </c:pt>
              </c:numCache>
            </c:numRef>
          </c:cat>
          <c:val>
            <c:numRef>
              <c:f>Sheet1!$D$2</c:f>
              <c:numCache>
                <c:formatCode>0%</c:formatCode>
                <c:ptCount val="1"/>
                <c:pt idx="0">
                  <c:v>0.12827663134411596</c:v>
                </c:pt>
              </c:numCache>
            </c:numRef>
          </c:val>
        </c:ser>
        <c:ser>
          <c:idx val="3"/>
          <c:order val="3"/>
          <c:tx>
            <c:strRef>
              <c:f>Sheet1!$E$1</c:f>
              <c:strCache>
                <c:ptCount val="1"/>
                <c:pt idx="0">
                  <c:v>36-48-mos</c:v>
                </c:pt>
              </c:strCache>
            </c:strRef>
          </c:tx>
          <c:spPr>
            <a:solidFill>
              <a:schemeClr val="accent6">
                <a:lumMod val="60000"/>
                <a:lumOff val="40000"/>
              </a:schemeClr>
            </a:solidFill>
          </c:spPr>
          <c:cat>
            <c:numRef>
              <c:f>Sheet1!$A$2</c:f>
              <c:numCache>
                <c:formatCode>General</c:formatCode>
                <c:ptCount val="1"/>
                <c:pt idx="0">
                  <c:v>2015</c:v>
                </c:pt>
              </c:numCache>
            </c:numRef>
          </c:cat>
          <c:val>
            <c:numRef>
              <c:f>Sheet1!$E$2</c:f>
              <c:numCache>
                <c:formatCode>0%</c:formatCode>
                <c:ptCount val="1"/>
                <c:pt idx="0">
                  <c:v>8.7005019520356913E-2</c:v>
                </c:pt>
              </c:numCache>
            </c:numRef>
          </c:val>
        </c:ser>
        <c:ser>
          <c:idx val="4"/>
          <c:order val="4"/>
          <c:tx>
            <c:strRef>
              <c:f>Sheet1!$F$1</c:f>
              <c:strCache>
                <c:ptCount val="1"/>
                <c:pt idx="0">
                  <c:v>48-60 mos</c:v>
                </c:pt>
              </c:strCache>
            </c:strRef>
          </c:tx>
          <c:spPr>
            <a:solidFill>
              <a:schemeClr val="accent6">
                <a:lumMod val="40000"/>
                <a:lumOff val="60000"/>
              </a:schemeClr>
            </a:solidFill>
          </c:spPr>
          <c:cat>
            <c:numRef>
              <c:f>Sheet1!$A$2</c:f>
              <c:numCache>
                <c:formatCode>General</c:formatCode>
                <c:ptCount val="1"/>
                <c:pt idx="0">
                  <c:v>2015</c:v>
                </c:pt>
              </c:numCache>
            </c:numRef>
          </c:cat>
          <c:val>
            <c:numRef>
              <c:f>Sheet1!$F$2</c:f>
              <c:numCache>
                <c:formatCode>0%</c:formatCode>
                <c:ptCount val="1"/>
                <c:pt idx="0">
                  <c:v>4.9358616843279413E-2</c:v>
                </c:pt>
              </c:numCache>
            </c:numRef>
          </c:val>
        </c:ser>
        <c:ser>
          <c:idx val="5"/>
          <c:order val="5"/>
          <c:tx>
            <c:strRef>
              <c:f>Sheet1!$G$1</c:f>
              <c:strCache>
                <c:ptCount val="1"/>
                <c:pt idx="0">
                  <c:v>60 + mos</c:v>
                </c:pt>
              </c:strCache>
            </c:strRef>
          </c:tx>
          <c:spPr>
            <a:solidFill>
              <a:schemeClr val="accent6">
                <a:lumMod val="20000"/>
                <a:lumOff val="80000"/>
              </a:schemeClr>
            </a:solidFill>
          </c:spPr>
          <c:cat>
            <c:numRef>
              <c:f>Sheet1!$A$2</c:f>
              <c:numCache>
                <c:formatCode>General</c:formatCode>
                <c:ptCount val="1"/>
                <c:pt idx="0">
                  <c:v>2015</c:v>
                </c:pt>
              </c:numCache>
            </c:numRef>
          </c:cat>
          <c:val>
            <c:numRef>
              <c:f>Sheet1!$G$2</c:f>
              <c:numCache>
                <c:formatCode>0%</c:formatCode>
                <c:ptCount val="1"/>
                <c:pt idx="0">
                  <c:v>5.8839933073061901E-2</c:v>
                </c:pt>
              </c:numCache>
            </c:numRef>
          </c:val>
        </c:ser>
        <c:dLbls/>
        <c:axId val="55730944"/>
        <c:axId val="55732480"/>
      </c:barChart>
      <c:catAx>
        <c:axId val="55730944"/>
        <c:scaling>
          <c:orientation val="minMax"/>
        </c:scaling>
        <c:delete val="1"/>
        <c:axPos val="b"/>
        <c:numFmt formatCode="General" sourceLinked="1"/>
        <c:tickLblPos val="none"/>
        <c:crossAx val="55732480"/>
        <c:crosses val="autoZero"/>
        <c:auto val="1"/>
        <c:lblAlgn val="ctr"/>
        <c:lblOffset val="100"/>
      </c:catAx>
      <c:valAx>
        <c:axId val="55732480"/>
        <c:scaling>
          <c:orientation val="minMax"/>
          <c:max val="0.5"/>
        </c:scaling>
        <c:axPos val="l"/>
        <c:majorGridlines>
          <c:spPr>
            <a:ln>
              <a:noFill/>
            </a:ln>
          </c:spPr>
        </c:majorGridlines>
        <c:numFmt formatCode="0%" sourceLinked="1"/>
        <c:tickLblPos val="nextTo"/>
        <c:txPr>
          <a:bodyPr/>
          <a:lstStyle/>
          <a:p>
            <a:pPr>
              <a:defRPr sz="1400"/>
            </a:pPr>
            <a:endParaRPr lang="en-US"/>
          </a:p>
        </c:txPr>
        <c:crossAx val="55730944"/>
        <c:crosses val="autoZero"/>
        <c:crossBetween val="between"/>
        <c:majorUnit val="0.1"/>
      </c:valAx>
    </c:plotArea>
    <c:legend>
      <c:legendPos val="b"/>
      <c:layout>
        <c:manualLayout>
          <c:xMode val="edge"/>
          <c:yMode val="edge"/>
          <c:x val="0.12551952354046003"/>
          <c:y val="0.73467796666848217"/>
          <c:w val="0.87148121657541222"/>
          <c:h val="0.16831374877234603"/>
        </c:manualLayout>
      </c:layout>
      <c:txPr>
        <a:bodyPr/>
        <a:lstStyle/>
        <a:p>
          <a:pPr>
            <a:defRPr sz="1400"/>
          </a:pPr>
          <a:endParaRPr lang="en-US"/>
        </a:p>
      </c:txPr>
    </c:legend>
    <c:plotVisOnly val="1"/>
    <c:dispBlanksAs val="gap"/>
  </c:chart>
  <c:txPr>
    <a:bodyPr/>
    <a:lstStyle/>
    <a:p>
      <a:pPr>
        <a:defRPr sz="18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9.1318935437382801E-2"/>
          <c:y val="7.5926621844812026E-2"/>
          <c:w val="0.88476805888394394"/>
          <c:h val="0.61926139730921503"/>
        </c:manualLayout>
      </c:layout>
      <c:barChart>
        <c:barDir val="col"/>
        <c:grouping val="clustered"/>
        <c:ser>
          <c:idx val="0"/>
          <c:order val="0"/>
          <c:tx>
            <c:strRef>
              <c:f>Sheet1!$B$1</c:f>
              <c:strCache>
                <c:ptCount val="1"/>
                <c:pt idx="0">
                  <c:v>Less than 12 mos</c:v>
                </c:pt>
              </c:strCache>
            </c:strRef>
          </c:tx>
          <c:spPr>
            <a:solidFill>
              <a:schemeClr val="accent2">
                <a:lumMod val="50000"/>
              </a:schemeClr>
            </a:solidFill>
          </c:spPr>
          <c:cat>
            <c:numRef>
              <c:f>Sheet1!$A$2</c:f>
              <c:numCache>
                <c:formatCode>General</c:formatCode>
                <c:ptCount val="1"/>
                <c:pt idx="0">
                  <c:v>2015</c:v>
                </c:pt>
              </c:numCache>
            </c:numRef>
          </c:cat>
          <c:val>
            <c:numRef>
              <c:f>Sheet1!$B$2</c:f>
              <c:numCache>
                <c:formatCode>0%</c:formatCode>
                <c:ptCount val="1"/>
                <c:pt idx="0">
                  <c:v>0.47536231884058006</c:v>
                </c:pt>
              </c:numCache>
            </c:numRef>
          </c:val>
        </c:ser>
        <c:ser>
          <c:idx val="1"/>
          <c:order val="1"/>
          <c:tx>
            <c:strRef>
              <c:f>Sheet1!$C$1</c:f>
              <c:strCache>
                <c:ptCount val="1"/>
                <c:pt idx="0">
                  <c:v>12-24 mos</c:v>
                </c:pt>
              </c:strCache>
            </c:strRef>
          </c:tx>
          <c:spPr>
            <a:solidFill>
              <a:schemeClr val="accent2">
                <a:lumMod val="75000"/>
              </a:schemeClr>
            </a:solidFill>
          </c:spPr>
          <c:cat>
            <c:numRef>
              <c:f>Sheet1!$A$2</c:f>
              <c:numCache>
                <c:formatCode>General</c:formatCode>
                <c:ptCount val="1"/>
                <c:pt idx="0">
                  <c:v>2015</c:v>
                </c:pt>
              </c:numCache>
            </c:numRef>
          </c:cat>
          <c:val>
            <c:numRef>
              <c:f>Sheet1!$C$2</c:f>
              <c:numCache>
                <c:formatCode>0%</c:formatCode>
                <c:ptCount val="1"/>
                <c:pt idx="0">
                  <c:v>0.28182831661092506</c:v>
                </c:pt>
              </c:numCache>
            </c:numRef>
          </c:val>
        </c:ser>
        <c:ser>
          <c:idx val="2"/>
          <c:order val="2"/>
          <c:tx>
            <c:strRef>
              <c:f>Sheet1!$D$1</c:f>
              <c:strCache>
                <c:ptCount val="1"/>
                <c:pt idx="0">
                  <c:v>24-36 mos</c:v>
                </c:pt>
              </c:strCache>
            </c:strRef>
          </c:tx>
          <c:spPr>
            <a:solidFill>
              <a:schemeClr val="accent2"/>
            </a:solidFill>
          </c:spPr>
          <c:cat>
            <c:numRef>
              <c:f>Sheet1!$A$2</c:f>
              <c:numCache>
                <c:formatCode>General</c:formatCode>
                <c:ptCount val="1"/>
                <c:pt idx="0">
                  <c:v>2015</c:v>
                </c:pt>
              </c:numCache>
            </c:numRef>
          </c:cat>
          <c:val>
            <c:numRef>
              <c:f>Sheet1!$D$2</c:f>
              <c:numCache>
                <c:formatCode>0%</c:formatCode>
                <c:ptCount val="1"/>
                <c:pt idx="0">
                  <c:v>0.114158305462653</c:v>
                </c:pt>
              </c:numCache>
            </c:numRef>
          </c:val>
        </c:ser>
        <c:ser>
          <c:idx val="3"/>
          <c:order val="3"/>
          <c:tx>
            <c:strRef>
              <c:f>Sheet1!$E$1</c:f>
              <c:strCache>
                <c:ptCount val="1"/>
                <c:pt idx="0">
                  <c:v>36-48-mos</c:v>
                </c:pt>
              </c:strCache>
            </c:strRef>
          </c:tx>
          <c:spPr>
            <a:solidFill>
              <a:schemeClr val="accent2">
                <a:lumMod val="60000"/>
                <a:lumOff val="40000"/>
              </a:schemeClr>
            </a:solidFill>
          </c:spPr>
          <c:cat>
            <c:numRef>
              <c:f>Sheet1!$A$2</c:f>
              <c:numCache>
                <c:formatCode>General</c:formatCode>
                <c:ptCount val="1"/>
                <c:pt idx="0">
                  <c:v>2015</c:v>
                </c:pt>
              </c:numCache>
            </c:numRef>
          </c:cat>
          <c:val>
            <c:numRef>
              <c:f>Sheet1!$E$2</c:f>
              <c:numCache>
                <c:formatCode>0%</c:formatCode>
                <c:ptCount val="1"/>
                <c:pt idx="0">
                  <c:v>6.0423634336677814E-2</c:v>
                </c:pt>
              </c:numCache>
            </c:numRef>
          </c:val>
        </c:ser>
        <c:ser>
          <c:idx val="4"/>
          <c:order val="4"/>
          <c:tx>
            <c:strRef>
              <c:f>Sheet1!$F$1</c:f>
              <c:strCache>
                <c:ptCount val="1"/>
                <c:pt idx="0">
                  <c:v>48-60 mos</c:v>
                </c:pt>
              </c:strCache>
            </c:strRef>
          </c:tx>
          <c:spPr>
            <a:solidFill>
              <a:schemeClr val="accent2">
                <a:lumMod val="40000"/>
                <a:lumOff val="60000"/>
              </a:schemeClr>
            </a:solidFill>
          </c:spPr>
          <c:cat>
            <c:numRef>
              <c:f>Sheet1!$A$2</c:f>
              <c:numCache>
                <c:formatCode>General</c:formatCode>
                <c:ptCount val="1"/>
                <c:pt idx="0">
                  <c:v>2015</c:v>
                </c:pt>
              </c:numCache>
            </c:numRef>
          </c:cat>
          <c:val>
            <c:numRef>
              <c:f>Sheet1!$F$2</c:f>
              <c:numCache>
                <c:formatCode>0%</c:formatCode>
                <c:ptCount val="1"/>
                <c:pt idx="0">
                  <c:v>3.0100334448160505E-2</c:v>
                </c:pt>
              </c:numCache>
            </c:numRef>
          </c:val>
        </c:ser>
        <c:ser>
          <c:idx val="5"/>
          <c:order val="5"/>
          <c:tx>
            <c:strRef>
              <c:f>Sheet1!$G$1</c:f>
              <c:strCache>
                <c:ptCount val="1"/>
                <c:pt idx="0">
                  <c:v>60 + mos</c:v>
                </c:pt>
              </c:strCache>
            </c:strRef>
          </c:tx>
          <c:spPr>
            <a:solidFill>
              <a:schemeClr val="accent2">
                <a:lumMod val="20000"/>
                <a:lumOff val="80000"/>
              </a:schemeClr>
            </a:solidFill>
          </c:spPr>
          <c:cat>
            <c:numRef>
              <c:f>Sheet1!$A$2</c:f>
              <c:numCache>
                <c:formatCode>General</c:formatCode>
                <c:ptCount val="1"/>
                <c:pt idx="0">
                  <c:v>2015</c:v>
                </c:pt>
              </c:numCache>
            </c:numRef>
          </c:cat>
          <c:val>
            <c:numRef>
              <c:f>Sheet1!$G$2</c:f>
              <c:numCache>
                <c:formatCode>0%</c:formatCode>
                <c:ptCount val="1"/>
                <c:pt idx="0">
                  <c:v>3.8127090301003301E-2</c:v>
                </c:pt>
              </c:numCache>
            </c:numRef>
          </c:val>
        </c:ser>
        <c:dLbls/>
        <c:axId val="55791616"/>
        <c:axId val="55793152"/>
      </c:barChart>
      <c:catAx>
        <c:axId val="55791616"/>
        <c:scaling>
          <c:orientation val="minMax"/>
        </c:scaling>
        <c:delete val="1"/>
        <c:axPos val="b"/>
        <c:numFmt formatCode="General" sourceLinked="1"/>
        <c:tickLblPos val="none"/>
        <c:crossAx val="55793152"/>
        <c:crosses val="autoZero"/>
        <c:auto val="1"/>
        <c:lblAlgn val="ctr"/>
        <c:lblOffset val="100"/>
      </c:catAx>
      <c:valAx>
        <c:axId val="55793152"/>
        <c:scaling>
          <c:orientation val="minMax"/>
          <c:max val="0.5"/>
        </c:scaling>
        <c:axPos val="l"/>
        <c:majorGridlines>
          <c:spPr>
            <a:ln>
              <a:noFill/>
            </a:ln>
          </c:spPr>
        </c:majorGridlines>
        <c:numFmt formatCode="0%" sourceLinked="1"/>
        <c:tickLblPos val="nextTo"/>
        <c:txPr>
          <a:bodyPr/>
          <a:lstStyle/>
          <a:p>
            <a:pPr>
              <a:defRPr sz="1400"/>
            </a:pPr>
            <a:endParaRPr lang="en-US"/>
          </a:p>
        </c:txPr>
        <c:crossAx val="55791616"/>
        <c:crosses val="autoZero"/>
        <c:crossBetween val="between"/>
        <c:majorUnit val="0.1"/>
      </c:valAx>
    </c:plotArea>
    <c:legend>
      <c:legendPos val="b"/>
      <c:layout>
        <c:manualLayout>
          <c:xMode val="edge"/>
          <c:yMode val="edge"/>
          <c:x val="0.12551952354046003"/>
          <c:y val="0.73467796666848217"/>
          <c:w val="0.87148121657541222"/>
          <c:h val="0.16831374877234603"/>
        </c:manualLayout>
      </c:layout>
      <c:txPr>
        <a:bodyPr/>
        <a:lstStyle/>
        <a:p>
          <a:pPr>
            <a:defRPr sz="1400"/>
          </a:pPr>
          <a:endParaRPr lang="en-US"/>
        </a:p>
      </c:txPr>
    </c:legend>
    <c:plotVisOnly val="1"/>
    <c:dispBlanksAs val="gap"/>
  </c:chart>
  <c:txPr>
    <a:bodyPr/>
    <a:lstStyle/>
    <a:p>
      <a:pPr>
        <a:defRPr sz="1800"/>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AvgLOS</c:v>
                </c:pt>
              </c:strCache>
            </c:strRef>
          </c:tx>
          <c:spPr>
            <a:solidFill>
              <a:schemeClr val="accent6"/>
            </a:solidFill>
          </c:spPr>
          <c:dLbls>
            <c:txPr>
              <a:bodyPr/>
              <a:lstStyle/>
              <a:p>
                <a:pPr>
                  <a:defRPr sz="1600"/>
                </a:pPr>
                <a:endParaRPr lang="en-US"/>
              </a:p>
            </c:txPr>
            <c:showVal val="1"/>
          </c:dLbls>
          <c:cat>
            <c:strRef>
              <c:f>Sheet1!$A$2:$A$3</c:f>
              <c:strCache>
                <c:ptCount val="2"/>
                <c:pt idx="0">
                  <c:v>FY2009</c:v>
                </c:pt>
                <c:pt idx="1">
                  <c:v>FY2015</c:v>
                </c:pt>
              </c:strCache>
            </c:strRef>
          </c:cat>
          <c:val>
            <c:numRef>
              <c:f>Sheet1!$B$2:$B$3</c:f>
              <c:numCache>
                <c:formatCode>General</c:formatCode>
                <c:ptCount val="2"/>
                <c:pt idx="0">
                  <c:v>41</c:v>
                </c:pt>
                <c:pt idx="1">
                  <c:v>50</c:v>
                </c:pt>
              </c:numCache>
            </c:numRef>
          </c:val>
        </c:ser>
        <c:dLbls/>
        <c:axId val="55836672"/>
        <c:axId val="55838208"/>
      </c:barChart>
      <c:catAx>
        <c:axId val="55836672"/>
        <c:scaling>
          <c:orientation val="minMax"/>
        </c:scaling>
        <c:axPos val="b"/>
        <c:tickLblPos val="nextTo"/>
        <c:txPr>
          <a:bodyPr/>
          <a:lstStyle/>
          <a:p>
            <a:pPr>
              <a:defRPr sz="1400" b="1"/>
            </a:pPr>
            <a:endParaRPr lang="en-US"/>
          </a:p>
        </c:txPr>
        <c:crossAx val="55838208"/>
        <c:crosses val="autoZero"/>
        <c:auto val="1"/>
        <c:lblAlgn val="ctr"/>
        <c:lblOffset val="100"/>
      </c:catAx>
      <c:valAx>
        <c:axId val="55838208"/>
        <c:scaling>
          <c:orientation val="minMax"/>
        </c:scaling>
        <c:axPos val="l"/>
        <c:majorGridlines>
          <c:spPr>
            <a:ln>
              <a:noFill/>
            </a:ln>
          </c:spPr>
        </c:majorGridlines>
        <c:numFmt formatCode="General" sourceLinked="1"/>
        <c:tickLblPos val="nextTo"/>
        <c:txPr>
          <a:bodyPr/>
          <a:lstStyle/>
          <a:p>
            <a:pPr>
              <a:defRPr sz="1400"/>
            </a:pPr>
            <a:endParaRPr lang="en-US"/>
          </a:p>
        </c:txPr>
        <c:crossAx val="55836672"/>
        <c:crosses val="autoZero"/>
        <c:crossBetween val="between"/>
      </c:valAx>
    </c:plotArea>
    <c:plotVisOnly val="1"/>
    <c:dispBlanksAs val="gap"/>
  </c:chart>
  <c:txPr>
    <a:bodyPr/>
    <a:lstStyle/>
    <a:p>
      <a:pPr>
        <a:defRPr sz="1800"/>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AvgLOS</c:v>
                </c:pt>
              </c:strCache>
            </c:strRef>
          </c:tx>
          <c:spPr>
            <a:solidFill>
              <a:schemeClr val="accent2"/>
            </a:solidFill>
          </c:spPr>
          <c:dLbls>
            <c:numFmt formatCode="#,##0" sourceLinked="0"/>
            <c:txPr>
              <a:bodyPr/>
              <a:lstStyle/>
              <a:p>
                <a:pPr>
                  <a:defRPr sz="1600"/>
                </a:pPr>
                <a:endParaRPr lang="en-US"/>
              </a:p>
            </c:txPr>
            <c:showVal val="1"/>
          </c:dLbls>
          <c:cat>
            <c:strRef>
              <c:f>Sheet1!$A$2:$A$3</c:f>
              <c:strCache>
                <c:ptCount val="2"/>
                <c:pt idx="0">
                  <c:v>FY2009</c:v>
                </c:pt>
                <c:pt idx="1">
                  <c:v>FY2015</c:v>
                </c:pt>
              </c:strCache>
            </c:strRef>
          </c:cat>
          <c:val>
            <c:numRef>
              <c:f>Sheet1!$B$2:$B$3</c:f>
              <c:numCache>
                <c:formatCode>General</c:formatCode>
                <c:ptCount val="2"/>
                <c:pt idx="0">
                  <c:v>28.7</c:v>
                </c:pt>
                <c:pt idx="1">
                  <c:v>39.4</c:v>
                </c:pt>
              </c:numCache>
            </c:numRef>
          </c:val>
        </c:ser>
        <c:dLbls/>
        <c:axId val="55875840"/>
        <c:axId val="55877632"/>
      </c:barChart>
      <c:catAx>
        <c:axId val="55875840"/>
        <c:scaling>
          <c:orientation val="minMax"/>
        </c:scaling>
        <c:axPos val="b"/>
        <c:tickLblPos val="nextTo"/>
        <c:txPr>
          <a:bodyPr/>
          <a:lstStyle/>
          <a:p>
            <a:pPr>
              <a:defRPr sz="1400" b="1"/>
            </a:pPr>
            <a:endParaRPr lang="en-US"/>
          </a:p>
        </c:txPr>
        <c:crossAx val="55877632"/>
        <c:crosses val="autoZero"/>
        <c:auto val="1"/>
        <c:lblAlgn val="ctr"/>
        <c:lblOffset val="100"/>
      </c:catAx>
      <c:valAx>
        <c:axId val="55877632"/>
        <c:scaling>
          <c:orientation val="minMax"/>
          <c:max val="60"/>
        </c:scaling>
        <c:axPos val="l"/>
        <c:majorGridlines>
          <c:spPr>
            <a:ln>
              <a:noFill/>
            </a:ln>
          </c:spPr>
        </c:majorGridlines>
        <c:numFmt formatCode="General" sourceLinked="1"/>
        <c:tickLblPos val="nextTo"/>
        <c:txPr>
          <a:bodyPr/>
          <a:lstStyle/>
          <a:p>
            <a:pPr>
              <a:defRPr sz="1400"/>
            </a:pPr>
            <a:endParaRPr lang="en-US"/>
          </a:p>
        </c:txPr>
        <c:crossAx val="55875840"/>
        <c:crosses val="autoZero"/>
        <c:crossBetween val="between"/>
        <c:majorUnit val="10"/>
      </c:valAx>
    </c:plotArea>
    <c:plotVisOnly val="1"/>
    <c:dispBlanksAs val="gap"/>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8.079166666666672E-2"/>
          <c:y val="3.5798867243576907E-2"/>
          <c:w val="0.8956172900262469"/>
          <c:h val="0.80460468410326202"/>
        </c:manualLayout>
      </c:layout>
      <c:lineChart>
        <c:grouping val="standard"/>
        <c:ser>
          <c:idx val="0"/>
          <c:order val="0"/>
          <c:tx>
            <c:strRef>
              <c:f>Sheet1!$B$1</c:f>
              <c:strCache>
                <c:ptCount val="1"/>
                <c:pt idx="0">
                  <c:v>Fel</c:v>
                </c:pt>
              </c:strCache>
            </c:strRef>
          </c:tx>
          <c:marker>
            <c:symbol val="none"/>
          </c:marker>
          <c:cat>
            <c:numRef>
              <c:f>Sheet1!$A$2:$A$38</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Sheet1!$B$2:$B$38</c:f>
            </c:numRef>
          </c:val>
        </c:ser>
        <c:ser>
          <c:idx val="1"/>
          <c:order val="1"/>
          <c:tx>
            <c:strRef>
              <c:f>Sheet1!$C$1</c:f>
              <c:strCache>
                <c:ptCount val="1"/>
                <c:pt idx="0">
                  <c:v>Misd</c:v>
                </c:pt>
              </c:strCache>
            </c:strRef>
          </c:tx>
          <c:marker>
            <c:symbol val="none"/>
          </c:marker>
          <c:cat>
            <c:numRef>
              <c:f>Sheet1!$A$2:$A$38</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Sheet1!$C$2:$C$38</c:f>
            </c:numRef>
          </c:val>
        </c:ser>
        <c:ser>
          <c:idx val="2"/>
          <c:order val="2"/>
          <c:tx>
            <c:strRef>
              <c:f>Sheet1!$D$1</c:f>
              <c:strCache>
                <c:ptCount val="1"/>
                <c:pt idx="0">
                  <c:v>Tot</c:v>
                </c:pt>
              </c:strCache>
            </c:strRef>
          </c:tx>
          <c:spPr>
            <a:ln>
              <a:solidFill>
                <a:srgbClr val="C00000"/>
              </a:solidFill>
            </a:ln>
          </c:spPr>
          <c:marker>
            <c:symbol val="none"/>
          </c:marker>
          <c:dLbls>
            <c:dLbl>
              <c:idx val="1"/>
              <c:layout>
                <c:manualLayout>
                  <c:x val="-2.0833333333333303E-3"/>
                  <c:y val="2.7924233419326806E-2"/>
                </c:manualLayout>
              </c:layout>
              <c:showVal val="1"/>
            </c:dLbl>
            <c:dLbl>
              <c:idx val="4"/>
              <c:layout>
                <c:manualLayout>
                  <c:x val="-4.3749999999999997E-2"/>
                  <c:y val="-3.6301503445124804E-2"/>
                </c:manualLayout>
              </c:layout>
              <c:showVal val="1"/>
            </c:dLbl>
            <c:dLbl>
              <c:idx val="34"/>
              <c:layout>
                <c:manualLayout>
                  <c:x val="-4.5833333333333316E-2"/>
                  <c:y val="3.0716656761259398E-2"/>
                </c:manualLayout>
              </c:layout>
              <c:showVal val="1"/>
            </c:dLbl>
            <c:delete val="1"/>
            <c:numFmt formatCode="0.0%" sourceLinked="0"/>
            <c:spPr>
              <a:solidFill>
                <a:schemeClr val="bg1"/>
              </a:solidFill>
            </c:spPr>
            <c:txPr>
              <a:bodyPr/>
              <a:lstStyle/>
              <a:p>
                <a:pPr>
                  <a:defRPr sz="1400" b="1" i="0"/>
                </a:pPr>
                <a:endParaRPr lang="en-US"/>
              </a:p>
            </c:txPr>
          </c:dLbls>
          <c:cat>
            <c:numRef>
              <c:f>Sheet1!$A$2:$A$38</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Sheet1!$D$2:$D$38</c:f>
              <c:numCache>
                <c:formatCode>0%</c:formatCode>
                <c:ptCount val="37"/>
                <c:pt idx="0">
                  <c:v>0</c:v>
                </c:pt>
                <c:pt idx="1">
                  <c:v>2.6292201971915206E-2</c:v>
                </c:pt>
                <c:pt idx="2">
                  <c:v>2.6590976994323307E-2</c:v>
                </c:pt>
                <c:pt idx="3">
                  <c:v>2.86824021511802E-2</c:v>
                </c:pt>
                <c:pt idx="4">
                  <c:v>3.3462802509710204E-2</c:v>
                </c:pt>
                <c:pt idx="5">
                  <c:v>3.0773827308037002E-2</c:v>
                </c:pt>
                <c:pt idx="6">
                  <c:v>2.9429339707200502E-2</c:v>
                </c:pt>
                <c:pt idx="7">
                  <c:v>2.5844039438303004E-2</c:v>
                </c:pt>
                <c:pt idx="8">
                  <c:v>2.7487302061547706E-2</c:v>
                </c:pt>
                <c:pt idx="9">
                  <c:v>2.5694651927098897E-2</c:v>
                </c:pt>
                <c:pt idx="10">
                  <c:v>2.2706901703017601E-2</c:v>
                </c:pt>
                <c:pt idx="11">
                  <c:v>2.3304451747833889E-2</c:v>
                </c:pt>
                <c:pt idx="12">
                  <c:v>2.0615476546160704E-2</c:v>
                </c:pt>
                <c:pt idx="13">
                  <c:v>1.5984463698834803E-2</c:v>
                </c:pt>
                <c:pt idx="14">
                  <c:v>2.0017926501344499E-2</c:v>
                </c:pt>
                <c:pt idx="15">
                  <c:v>1.6731401254855106E-2</c:v>
                </c:pt>
                <c:pt idx="16">
                  <c:v>1.2697938452345398E-2</c:v>
                </c:pt>
                <c:pt idx="17">
                  <c:v>1.49387511204063E-2</c:v>
                </c:pt>
                <c:pt idx="18">
                  <c:v>1.28473259635494E-2</c:v>
                </c:pt>
                <c:pt idx="19">
                  <c:v>1.4191813564385999E-2</c:v>
                </c:pt>
                <c:pt idx="20">
                  <c:v>1.0755900806692599E-2</c:v>
                </c:pt>
                <c:pt idx="21">
                  <c:v>1.2399163429937301E-2</c:v>
                </c:pt>
                <c:pt idx="22">
                  <c:v>9.4114132058559924E-3</c:v>
                </c:pt>
                <c:pt idx="23">
                  <c:v>1.0606513295488503E-2</c:v>
                </c:pt>
                <c:pt idx="24">
                  <c:v>9.1126381834478621E-3</c:v>
                </c:pt>
                <c:pt idx="25">
                  <c:v>8.0669256050194208E-3</c:v>
                </c:pt>
                <c:pt idx="26">
                  <c:v>1.0307738273080401E-2</c:v>
                </c:pt>
                <c:pt idx="27">
                  <c:v>7.6187630714072314E-3</c:v>
                </c:pt>
                <c:pt idx="28">
                  <c:v>9.1126381834478621E-3</c:v>
                </c:pt>
                <c:pt idx="29">
                  <c:v>8.3657006274275528E-3</c:v>
                </c:pt>
                <c:pt idx="30">
                  <c:v>6.8718255153869109E-3</c:v>
                </c:pt>
                <c:pt idx="31">
                  <c:v>7.3199880489991003E-3</c:v>
                </c:pt>
                <c:pt idx="32">
                  <c:v>8.5150881386316137E-3</c:v>
                </c:pt>
                <c:pt idx="33">
                  <c:v>6.1248879593665886E-3</c:v>
                </c:pt>
                <c:pt idx="34">
                  <c:v>4.3322378249178407E-3</c:v>
                </c:pt>
                <c:pt idx="35">
                  <c:v>6.1248879593665886E-3</c:v>
                </c:pt>
                <c:pt idx="36">
                  <c:v>5.8261129369584696E-3</c:v>
                </c:pt>
              </c:numCache>
            </c:numRef>
          </c:val>
        </c:ser>
        <c:dLbls/>
        <c:marker val="1"/>
        <c:axId val="44649088"/>
        <c:axId val="44654976"/>
      </c:lineChart>
      <c:catAx>
        <c:axId val="44649088"/>
        <c:scaling>
          <c:orientation val="minMax"/>
        </c:scaling>
        <c:axPos val="b"/>
        <c:numFmt formatCode="General" sourceLinked="1"/>
        <c:tickLblPos val="nextTo"/>
        <c:txPr>
          <a:bodyPr/>
          <a:lstStyle/>
          <a:p>
            <a:pPr>
              <a:defRPr sz="1200"/>
            </a:pPr>
            <a:endParaRPr lang="en-US"/>
          </a:p>
        </c:txPr>
        <c:crossAx val="44654976"/>
        <c:crosses val="autoZero"/>
        <c:auto val="1"/>
        <c:lblAlgn val="ctr"/>
        <c:lblOffset val="100"/>
      </c:catAx>
      <c:valAx>
        <c:axId val="44654976"/>
        <c:scaling>
          <c:orientation val="minMax"/>
          <c:max val="5.0000000000000017E-2"/>
        </c:scaling>
        <c:axPos val="l"/>
        <c:majorGridlines>
          <c:spPr>
            <a:ln>
              <a:noFill/>
            </a:ln>
          </c:spPr>
        </c:majorGridlines>
        <c:numFmt formatCode="0%" sourceLinked="1"/>
        <c:tickLblPos val="nextTo"/>
        <c:txPr>
          <a:bodyPr/>
          <a:lstStyle/>
          <a:p>
            <a:pPr>
              <a:defRPr sz="1400" b="1"/>
            </a:pPr>
            <a:endParaRPr lang="en-US"/>
          </a:p>
        </c:txPr>
        <c:crossAx val="44649088"/>
        <c:crosses val="autoZero"/>
        <c:crossBetween val="between"/>
      </c:valAx>
    </c:plotArea>
    <c:plotVisOnly val="1"/>
    <c:dispBlanksAs val="gap"/>
  </c:chart>
  <c:spPr>
    <a:solidFill>
      <a:schemeClr val="bg2"/>
    </a:solidFill>
  </c:spPr>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8.079166666666672E-2"/>
          <c:y val="3.5798867243576907E-2"/>
          <c:w val="0.8956172900262469"/>
          <c:h val="0.85118587232255516"/>
        </c:manualLayout>
      </c:layout>
      <c:lineChart>
        <c:grouping val="standard"/>
        <c:ser>
          <c:idx val="0"/>
          <c:order val="0"/>
          <c:tx>
            <c:strRef>
              <c:f>Sheet1!$B$1</c:f>
              <c:strCache>
                <c:ptCount val="1"/>
                <c:pt idx="0">
                  <c:v>Probation</c:v>
                </c:pt>
              </c:strCache>
            </c:strRef>
          </c:tx>
          <c:marker>
            <c:symbol val="none"/>
          </c:marker>
          <c:cat>
            <c:numRef>
              <c:f>Sheet1!$A$2:$A$38</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Sheet1!$B$2:$B$38</c:f>
              <c:numCache>
                <c:formatCode>0%</c:formatCode>
                <c:ptCount val="37"/>
                <c:pt idx="0">
                  <c:v>0</c:v>
                </c:pt>
                <c:pt idx="1">
                  <c:v>3.4598750600672697E-2</c:v>
                </c:pt>
                <c:pt idx="2">
                  <c:v>2.9192695819317598E-2</c:v>
                </c:pt>
                <c:pt idx="3">
                  <c:v>2.4267179240749601E-2</c:v>
                </c:pt>
                <c:pt idx="4">
                  <c:v>2.5228255646323902E-2</c:v>
                </c:pt>
                <c:pt idx="5">
                  <c:v>2.1984622777510805E-2</c:v>
                </c:pt>
                <c:pt idx="6">
                  <c:v>2.2465160980297903E-2</c:v>
                </c:pt>
                <c:pt idx="7">
                  <c:v>1.9221528111484903E-2</c:v>
                </c:pt>
                <c:pt idx="8">
                  <c:v>2.0302739067755898E-2</c:v>
                </c:pt>
                <c:pt idx="9">
                  <c:v>1.8260451705910605E-2</c:v>
                </c:pt>
                <c:pt idx="10">
                  <c:v>1.6578567996155702E-2</c:v>
                </c:pt>
                <c:pt idx="11">
                  <c:v>1.3334935127342599E-2</c:v>
                </c:pt>
                <c:pt idx="12">
                  <c:v>1.53772224891879E-2</c:v>
                </c:pt>
                <c:pt idx="13">
                  <c:v>1.5977895242671805E-2</c:v>
                </c:pt>
                <c:pt idx="14">
                  <c:v>1.2373858721768402E-2</c:v>
                </c:pt>
                <c:pt idx="15">
                  <c:v>1.1653051417587705E-2</c:v>
                </c:pt>
                <c:pt idx="16">
                  <c:v>9.9711677078327694E-3</c:v>
                </c:pt>
                <c:pt idx="17">
                  <c:v>9.6107640557424323E-3</c:v>
                </c:pt>
                <c:pt idx="18">
                  <c:v>1.0451705910619901E-2</c:v>
                </c:pt>
                <c:pt idx="19">
                  <c:v>9.7308986064392096E-3</c:v>
                </c:pt>
                <c:pt idx="20">
                  <c:v>9.8510331571359938E-3</c:v>
                </c:pt>
                <c:pt idx="21">
                  <c:v>8.169149447381072E-3</c:v>
                </c:pt>
                <c:pt idx="22">
                  <c:v>9.2503604036520901E-3</c:v>
                </c:pt>
                <c:pt idx="23">
                  <c:v>8.6496876501681915E-3</c:v>
                </c:pt>
                <c:pt idx="24">
                  <c:v>7.6886112445939507E-3</c:v>
                </c:pt>
                <c:pt idx="25">
                  <c:v>8.5295530994714125E-3</c:v>
                </c:pt>
                <c:pt idx="26">
                  <c:v>8.169149447381072E-3</c:v>
                </c:pt>
                <c:pt idx="27">
                  <c:v>7.2080730418068208E-3</c:v>
                </c:pt>
                <c:pt idx="28">
                  <c:v>8.049014896684293E-3</c:v>
                </c:pt>
                <c:pt idx="29">
                  <c:v>7.2080730418068208E-3</c:v>
                </c:pt>
                <c:pt idx="30">
                  <c:v>8.289283998077851E-3</c:v>
                </c:pt>
                <c:pt idx="31">
                  <c:v>6.3671311869293598E-3</c:v>
                </c:pt>
                <c:pt idx="32">
                  <c:v>5.886592984142242E-3</c:v>
                </c:pt>
                <c:pt idx="33">
                  <c:v>7.3282075925036015E-3</c:v>
                </c:pt>
                <c:pt idx="34">
                  <c:v>4.6852474771744406E-3</c:v>
                </c:pt>
                <c:pt idx="35">
                  <c:v>5.1657856799615593E-3</c:v>
                </c:pt>
                <c:pt idx="36">
                  <c:v>6.1268620855358018E-3</c:v>
                </c:pt>
              </c:numCache>
            </c:numRef>
          </c:val>
        </c:ser>
        <c:ser>
          <c:idx val="1"/>
          <c:order val="1"/>
          <c:tx>
            <c:strRef>
              <c:f>Sheet1!$C$1</c:f>
              <c:strCache>
                <c:ptCount val="1"/>
                <c:pt idx="0">
                  <c:v>Prison</c:v>
                </c:pt>
              </c:strCache>
            </c:strRef>
          </c:tx>
          <c:marker>
            <c:symbol val="none"/>
          </c:marker>
          <c:cat>
            <c:numRef>
              <c:f>Sheet1!$A$2:$A$38</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Sheet1!$C$2:$C$38</c:f>
              <c:numCache>
                <c:formatCode>0%</c:formatCode>
                <c:ptCount val="37"/>
                <c:pt idx="0">
                  <c:v>0</c:v>
                </c:pt>
                <c:pt idx="1">
                  <c:v>2.6292201971915206E-2</c:v>
                </c:pt>
                <c:pt idx="2">
                  <c:v>2.6590976994323307E-2</c:v>
                </c:pt>
                <c:pt idx="3">
                  <c:v>2.86824021511802E-2</c:v>
                </c:pt>
                <c:pt idx="4">
                  <c:v>3.3462802509710204E-2</c:v>
                </c:pt>
                <c:pt idx="5">
                  <c:v>3.0773827308037002E-2</c:v>
                </c:pt>
                <c:pt idx="6">
                  <c:v>2.9429339707200502E-2</c:v>
                </c:pt>
                <c:pt idx="7">
                  <c:v>2.5844039438303004E-2</c:v>
                </c:pt>
                <c:pt idx="8">
                  <c:v>2.7487302061547706E-2</c:v>
                </c:pt>
                <c:pt idx="9">
                  <c:v>2.5694651927098897E-2</c:v>
                </c:pt>
                <c:pt idx="10">
                  <c:v>2.2706901703017601E-2</c:v>
                </c:pt>
                <c:pt idx="11">
                  <c:v>2.3304451747833889E-2</c:v>
                </c:pt>
                <c:pt idx="12">
                  <c:v>2.0615476546160704E-2</c:v>
                </c:pt>
                <c:pt idx="13">
                  <c:v>1.5984463698834803E-2</c:v>
                </c:pt>
                <c:pt idx="14">
                  <c:v>2.0017926501344499E-2</c:v>
                </c:pt>
                <c:pt idx="15">
                  <c:v>1.6731401254855106E-2</c:v>
                </c:pt>
                <c:pt idx="16">
                  <c:v>1.2697938452345398E-2</c:v>
                </c:pt>
                <c:pt idx="17">
                  <c:v>1.49387511204063E-2</c:v>
                </c:pt>
                <c:pt idx="18">
                  <c:v>1.28473259635494E-2</c:v>
                </c:pt>
                <c:pt idx="19">
                  <c:v>1.4191813564385999E-2</c:v>
                </c:pt>
                <c:pt idx="20">
                  <c:v>1.0755900806692599E-2</c:v>
                </c:pt>
                <c:pt idx="21">
                  <c:v>1.2399163429937301E-2</c:v>
                </c:pt>
                <c:pt idx="22">
                  <c:v>9.4114132058559924E-3</c:v>
                </c:pt>
                <c:pt idx="23">
                  <c:v>1.0606513295488503E-2</c:v>
                </c:pt>
                <c:pt idx="24">
                  <c:v>9.1126381834478621E-3</c:v>
                </c:pt>
                <c:pt idx="25">
                  <c:v>8.0669256050194208E-3</c:v>
                </c:pt>
                <c:pt idx="26">
                  <c:v>1.0307738273080401E-2</c:v>
                </c:pt>
                <c:pt idx="27">
                  <c:v>7.6187630714072314E-3</c:v>
                </c:pt>
                <c:pt idx="28">
                  <c:v>9.1126381834478621E-3</c:v>
                </c:pt>
                <c:pt idx="29">
                  <c:v>8.3657006274275528E-3</c:v>
                </c:pt>
                <c:pt idx="30">
                  <c:v>6.8718255153869109E-3</c:v>
                </c:pt>
                <c:pt idx="31">
                  <c:v>7.3199880489991003E-3</c:v>
                </c:pt>
                <c:pt idx="32">
                  <c:v>8.5150881386316137E-3</c:v>
                </c:pt>
                <c:pt idx="33">
                  <c:v>6.1248879593665886E-3</c:v>
                </c:pt>
                <c:pt idx="34">
                  <c:v>4.3322378249178407E-3</c:v>
                </c:pt>
                <c:pt idx="35">
                  <c:v>6.1248879593665886E-3</c:v>
                </c:pt>
                <c:pt idx="36">
                  <c:v>5.8261129369584696E-3</c:v>
                </c:pt>
              </c:numCache>
            </c:numRef>
          </c:val>
        </c:ser>
        <c:dLbls/>
        <c:marker val="1"/>
        <c:axId val="45181184"/>
        <c:axId val="45195264"/>
      </c:lineChart>
      <c:catAx>
        <c:axId val="45181184"/>
        <c:scaling>
          <c:orientation val="minMax"/>
        </c:scaling>
        <c:axPos val="b"/>
        <c:numFmt formatCode="General" sourceLinked="1"/>
        <c:tickLblPos val="nextTo"/>
        <c:txPr>
          <a:bodyPr/>
          <a:lstStyle/>
          <a:p>
            <a:pPr>
              <a:defRPr sz="1100"/>
            </a:pPr>
            <a:endParaRPr lang="en-US"/>
          </a:p>
        </c:txPr>
        <c:crossAx val="45195264"/>
        <c:crosses val="autoZero"/>
        <c:auto val="1"/>
        <c:lblAlgn val="ctr"/>
        <c:lblOffset val="100"/>
      </c:catAx>
      <c:valAx>
        <c:axId val="45195264"/>
        <c:scaling>
          <c:orientation val="minMax"/>
          <c:max val="5.0000000000000017E-2"/>
        </c:scaling>
        <c:axPos val="l"/>
        <c:majorGridlines>
          <c:spPr>
            <a:ln>
              <a:noFill/>
            </a:ln>
          </c:spPr>
        </c:majorGridlines>
        <c:numFmt formatCode="0%" sourceLinked="1"/>
        <c:tickLblPos val="nextTo"/>
        <c:txPr>
          <a:bodyPr/>
          <a:lstStyle/>
          <a:p>
            <a:pPr>
              <a:defRPr sz="1200" b="1"/>
            </a:pPr>
            <a:endParaRPr lang="en-US"/>
          </a:p>
        </c:txPr>
        <c:crossAx val="45181184"/>
        <c:crosses val="autoZero"/>
        <c:crossBetween val="between"/>
      </c:valAx>
    </c:plotArea>
    <c:legend>
      <c:legendPos val="r"/>
      <c:layout>
        <c:manualLayout>
          <c:xMode val="edge"/>
          <c:yMode val="edge"/>
          <c:x val="0.418739501312336"/>
          <c:y val="0.24893618565085804"/>
          <c:w val="0.24376049868766406"/>
          <c:h val="0.17541387781630702"/>
        </c:manualLayout>
      </c:layout>
      <c:overlay val="1"/>
      <c:spPr>
        <a:solidFill>
          <a:schemeClr val="bg1"/>
        </a:solidFill>
      </c:spPr>
      <c:txPr>
        <a:bodyPr/>
        <a:lstStyle/>
        <a:p>
          <a:pPr>
            <a:defRPr sz="1400" b="1"/>
          </a:pPr>
          <a:endParaRPr lang="en-US"/>
        </a:p>
      </c:txPr>
    </c:legend>
    <c:plotVisOnly val="1"/>
    <c:dispBlanksAs val="gap"/>
  </c:chart>
  <c:spPr>
    <a:solidFill>
      <a:schemeClr val="bg2"/>
    </a:solidFill>
  </c:spPr>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TotAdms</c:v>
                </c:pt>
              </c:strCache>
            </c:strRef>
          </c:tx>
          <c:dLbls>
            <c:dLbl>
              <c:idx val="0"/>
              <c:showVal val="1"/>
            </c:dLbl>
            <c:dLbl>
              <c:idx val="3"/>
              <c:showVal val="1"/>
            </c:dLbl>
            <c:dLbl>
              <c:idx val="5"/>
              <c:showVal val="1"/>
            </c:dLbl>
            <c:dLbl>
              <c:idx val="6"/>
              <c:showVal val="1"/>
            </c:dLbl>
            <c:delete val="1"/>
            <c:txPr>
              <a:bodyPr/>
              <a:lstStyle/>
              <a:p>
                <a:pPr>
                  <a:defRPr sz="1400" b="0"/>
                </a:pPr>
                <a:endParaRPr lang="en-US"/>
              </a:p>
            </c:txPr>
          </c:dLbls>
          <c:cat>
            <c:strRef>
              <c:f>Sheet1!$A$2:$A$8</c:f>
              <c:strCache>
                <c:ptCount val="7"/>
                <c:pt idx="0">
                  <c:v>FY2009</c:v>
                </c:pt>
                <c:pt idx="1">
                  <c:v>FY2010</c:v>
                </c:pt>
                <c:pt idx="2">
                  <c:v>FY2011</c:v>
                </c:pt>
                <c:pt idx="3">
                  <c:v>FY2012</c:v>
                </c:pt>
                <c:pt idx="4">
                  <c:v>FY2013</c:v>
                </c:pt>
                <c:pt idx="5">
                  <c:v>FY2014</c:v>
                </c:pt>
                <c:pt idx="6">
                  <c:v>FY2015</c:v>
                </c:pt>
              </c:strCache>
            </c:strRef>
          </c:cat>
          <c:val>
            <c:numRef>
              <c:f>Sheet1!$B$2:$B$8</c:f>
              <c:numCache>
                <c:formatCode>#,##0</c:formatCode>
                <c:ptCount val="7"/>
                <c:pt idx="0">
                  <c:v>7447</c:v>
                </c:pt>
                <c:pt idx="1">
                  <c:v>7737</c:v>
                </c:pt>
                <c:pt idx="2">
                  <c:v>7153</c:v>
                </c:pt>
                <c:pt idx="3">
                  <c:v>6168</c:v>
                </c:pt>
                <c:pt idx="4">
                  <c:v>6745</c:v>
                </c:pt>
                <c:pt idx="5">
                  <c:v>11056</c:v>
                </c:pt>
                <c:pt idx="6">
                  <c:v>10462</c:v>
                </c:pt>
              </c:numCache>
            </c:numRef>
          </c:val>
        </c:ser>
        <c:dLbls/>
        <c:axId val="46339968"/>
        <c:axId val="46341504"/>
      </c:barChart>
      <c:catAx>
        <c:axId val="46339968"/>
        <c:scaling>
          <c:orientation val="minMax"/>
        </c:scaling>
        <c:axPos val="b"/>
        <c:tickLblPos val="nextTo"/>
        <c:txPr>
          <a:bodyPr/>
          <a:lstStyle/>
          <a:p>
            <a:pPr>
              <a:defRPr sz="1200" b="1"/>
            </a:pPr>
            <a:endParaRPr lang="en-US"/>
          </a:p>
        </c:txPr>
        <c:crossAx val="46341504"/>
        <c:crosses val="autoZero"/>
        <c:auto val="1"/>
        <c:lblAlgn val="ctr"/>
        <c:lblOffset val="100"/>
      </c:catAx>
      <c:valAx>
        <c:axId val="46341504"/>
        <c:scaling>
          <c:orientation val="minMax"/>
        </c:scaling>
        <c:axPos val="l"/>
        <c:majorGridlines>
          <c:spPr>
            <a:ln>
              <a:noFill/>
            </a:ln>
          </c:spPr>
        </c:majorGridlines>
        <c:numFmt formatCode="#,##0" sourceLinked="1"/>
        <c:tickLblPos val="nextTo"/>
        <c:txPr>
          <a:bodyPr/>
          <a:lstStyle/>
          <a:p>
            <a:pPr>
              <a:defRPr sz="1400"/>
            </a:pPr>
            <a:endParaRPr lang="en-US"/>
          </a:p>
        </c:txPr>
        <c:crossAx val="46339968"/>
        <c:crosses val="autoZero"/>
        <c:crossBetween val="between"/>
      </c:valAx>
    </c:plotArea>
    <c:plotVisOnly val="1"/>
    <c:dispBlanksAs val="gap"/>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stacked"/>
        <c:ser>
          <c:idx val="0"/>
          <c:order val="0"/>
          <c:tx>
            <c:strRef>
              <c:f>Sheet1!$B$1</c:f>
              <c:strCache>
                <c:ptCount val="1"/>
                <c:pt idx="0">
                  <c:v>Other</c:v>
                </c:pt>
              </c:strCache>
            </c:strRef>
          </c:tx>
          <c:spPr>
            <a:solidFill>
              <a:schemeClr val="bg1">
                <a:lumMod val="65000"/>
              </a:schemeClr>
            </a:solidFill>
          </c:spPr>
          <c:dLbls>
            <c:txPr>
              <a:bodyPr/>
              <a:lstStyle/>
              <a:p>
                <a:pPr>
                  <a:defRPr sz="1400" b="0"/>
                </a:pPr>
                <a:endParaRPr lang="en-US"/>
              </a:p>
            </c:txPr>
            <c:showVal val="1"/>
          </c:dLbls>
          <c:cat>
            <c:strRef>
              <c:f>Sheet1!$A$2:$A$3</c:f>
              <c:strCache>
                <c:ptCount val="2"/>
                <c:pt idx="0">
                  <c:v>FY2009</c:v>
                </c:pt>
                <c:pt idx="1">
                  <c:v>FY2015</c:v>
                </c:pt>
              </c:strCache>
            </c:strRef>
          </c:cat>
          <c:val>
            <c:numRef>
              <c:f>Sheet1!$B$2:$B$3</c:f>
              <c:numCache>
                <c:formatCode>#,##0</c:formatCode>
                <c:ptCount val="2"/>
                <c:pt idx="0">
                  <c:v>425</c:v>
                </c:pt>
                <c:pt idx="1">
                  <c:v>367</c:v>
                </c:pt>
              </c:numCache>
            </c:numRef>
          </c:val>
        </c:ser>
        <c:ser>
          <c:idx val="1"/>
          <c:order val="1"/>
          <c:tx>
            <c:strRef>
              <c:f>Sheet1!$C$1</c:f>
              <c:strCache>
                <c:ptCount val="1"/>
                <c:pt idx="0">
                  <c:v>NewCommit</c:v>
                </c:pt>
              </c:strCache>
            </c:strRef>
          </c:tx>
          <c:spPr>
            <a:solidFill>
              <a:schemeClr val="tx2">
                <a:lumMod val="40000"/>
                <a:lumOff val="60000"/>
              </a:schemeClr>
            </a:solidFill>
          </c:spPr>
          <c:dLbls>
            <c:txPr>
              <a:bodyPr/>
              <a:lstStyle/>
              <a:p>
                <a:pPr>
                  <a:defRPr sz="1400" b="0"/>
                </a:pPr>
                <a:endParaRPr lang="en-US"/>
              </a:p>
            </c:txPr>
            <c:showVal val="1"/>
          </c:dLbls>
          <c:cat>
            <c:strRef>
              <c:f>Sheet1!$A$2:$A$3</c:f>
              <c:strCache>
                <c:ptCount val="2"/>
                <c:pt idx="0">
                  <c:v>FY2009</c:v>
                </c:pt>
                <c:pt idx="1">
                  <c:v>FY2015</c:v>
                </c:pt>
              </c:strCache>
            </c:strRef>
          </c:cat>
          <c:val>
            <c:numRef>
              <c:f>Sheet1!$C$2:$C$3</c:f>
              <c:numCache>
                <c:formatCode>#,##0</c:formatCode>
                <c:ptCount val="2"/>
                <c:pt idx="0">
                  <c:v>2912</c:v>
                </c:pt>
                <c:pt idx="1">
                  <c:v>2616</c:v>
                </c:pt>
              </c:numCache>
            </c:numRef>
          </c:val>
        </c:ser>
        <c:ser>
          <c:idx val="2"/>
          <c:order val="2"/>
          <c:tx>
            <c:strRef>
              <c:f>Sheet1!$D$1</c:f>
              <c:strCache>
                <c:ptCount val="1"/>
                <c:pt idx="0">
                  <c:v>ProvRev</c:v>
                </c:pt>
              </c:strCache>
            </c:strRef>
          </c:tx>
          <c:spPr>
            <a:solidFill>
              <a:schemeClr val="accent6"/>
            </a:solidFill>
          </c:spPr>
          <c:dLbls>
            <c:txPr>
              <a:bodyPr/>
              <a:lstStyle/>
              <a:p>
                <a:pPr>
                  <a:defRPr sz="1400" b="0"/>
                </a:pPr>
                <a:endParaRPr lang="en-US"/>
              </a:p>
            </c:txPr>
            <c:showVal val="1"/>
          </c:dLbls>
          <c:cat>
            <c:strRef>
              <c:f>Sheet1!$A$2:$A$3</c:f>
              <c:strCache>
                <c:ptCount val="2"/>
                <c:pt idx="0">
                  <c:v>FY2009</c:v>
                </c:pt>
                <c:pt idx="1">
                  <c:v>FY2015</c:v>
                </c:pt>
              </c:strCache>
            </c:strRef>
          </c:cat>
          <c:val>
            <c:numRef>
              <c:f>Sheet1!$D$2:$D$3</c:f>
              <c:numCache>
                <c:formatCode>#,##0</c:formatCode>
                <c:ptCount val="2"/>
                <c:pt idx="0">
                  <c:v>1713</c:v>
                </c:pt>
                <c:pt idx="1">
                  <c:v>1789</c:v>
                </c:pt>
              </c:numCache>
            </c:numRef>
          </c:val>
        </c:ser>
        <c:ser>
          <c:idx val="3"/>
          <c:order val="3"/>
          <c:tx>
            <c:strRef>
              <c:f>Sheet1!$E$1</c:f>
              <c:strCache>
                <c:ptCount val="1"/>
                <c:pt idx="0">
                  <c:v>ParVio</c:v>
                </c:pt>
              </c:strCache>
            </c:strRef>
          </c:tx>
          <c:spPr>
            <a:solidFill>
              <a:schemeClr val="accent2">
                <a:lumMod val="60000"/>
                <a:lumOff val="40000"/>
              </a:schemeClr>
            </a:solidFill>
          </c:spPr>
          <c:dLbls>
            <c:txPr>
              <a:bodyPr/>
              <a:lstStyle/>
              <a:p>
                <a:pPr>
                  <a:defRPr sz="1400" b="0"/>
                </a:pPr>
                <a:endParaRPr lang="en-US"/>
              </a:p>
            </c:txPr>
            <c:showVal val="1"/>
          </c:dLbls>
          <c:cat>
            <c:strRef>
              <c:f>Sheet1!$A$2:$A$3</c:f>
              <c:strCache>
                <c:ptCount val="2"/>
                <c:pt idx="0">
                  <c:v>FY2009</c:v>
                </c:pt>
                <c:pt idx="1">
                  <c:v>FY2015</c:v>
                </c:pt>
              </c:strCache>
            </c:strRef>
          </c:cat>
          <c:val>
            <c:numRef>
              <c:f>Sheet1!$E$2:$E$3</c:f>
              <c:numCache>
                <c:formatCode>#,##0</c:formatCode>
                <c:ptCount val="2"/>
                <c:pt idx="0">
                  <c:v>2397</c:v>
                </c:pt>
                <c:pt idx="1">
                  <c:v>5690</c:v>
                </c:pt>
              </c:numCache>
            </c:numRef>
          </c:val>
        </c:ser>
        <c:dLbls/>
        <c:overlap val="100"/>
        <c:axId val="47127936"/>
        <c:axId val="47314048"/>
      </c:barChart>
      <c:catAx>
        <c:axId val="47127936"/>
        <c:scaling>
          <c:orientation val="minMax"/>
        </c:scaling>
        <c:axPos val="b"/>
        <c:tickLblPos val="nextTo"/>
        <c:txPr>
          <a:bodyPr/>
          <a:lstStyle/>
          <a:p>
            <a:pPr>
              <a:defRPr sz="1400" b="1"/>
            </a:pPr>
            <a:endParaRPr lang="en-US"/>
          </a:p>
        </c:txPr>
        <c:crossAx val="47314048"/>
        <c:crosses val="autoZero"/>
        <c:auto val="1"/>
        <c:lblAlgn val="ctr"/>
        <c:lblOffset val="100"/>
      </c:catAx>
      <c:valAx>
        <c:axId val="47314048"/>
        <c:scaling>
          <c:orientation val="minMax"/>
        </c:scaling>
        <c:axPos val="l"/>
        <c:majorGridlines>
          <c:spPr>
            <a:ln>
              <a:noFill/>
            </a:ln>
          </c:spPr>
        </c:majorGridlines>
        <c:numFmt formatCode="#,##0" sourceLinked="1"/>
        <c:tickLblPos val="nextTo"/>
        <c:txPr>
          <a:bodyPr/>
          <a:lstStyle/>
          <a:p>
            <a:pPr>
              <a:defRPr sz="1400"/>
            </a:pPr>
            <a:endParaRPr lang="en-US"/>
          </a:p>
        </c:txPr>
        <c:crossAx val="47127936"/>
        <c:crosses val="autoZero"/>
        <c:crossBetween val="between"/>
      </c:valAx>
    </c:plotArea>
    <c:plotVisOnly val="1"/>
    <c:dispBlanksAs val="gap"/>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stacked"/>
        <c:ser>
          <c:idx val="0"/>
          <c:order val="0"/>
          <c:tx>
            <c:strRef>
              <c:f>Sheet1!$B$1</c:f>
              <c:strCache>
                <c:ptCount val="1"/>
                <c:pt idx="0">
                  <c:v>Other</c:v>
                </c:pt>
              </c:strCache>
            </c:strRef>
          </c:tx>
          <c:spPr>
            <a:solidFill>
              <a:schemeClr val="bg1">
                <a:lumMod val="50000"/>
              </a:schemeClr>
            </a:solidFill>
          </c:spPr>
          <c:dLbls>
            <c:txPr>
              <a:bodyPr/>
              <a:lstStyle/>
              <a:p>
                <a:pPr>
                  <a:defRPr sz="1400" b="0"/>
                </a:pPr>
                <a:endParaRPr lang="en-US"/>
              </a:p>
            </c:txPr>
            <c:showVal val="1"/>
          </c:dLbls>
          <c:cat>
            <c:strRef>
              <c:f>Sheet1!$A$2:$A$3</c:f>
              <c:strCache>
                <c:ptCount val="2"/>
                <c:pt idx="0">
                  <c:v>FY09</c:v>
                </c:pt>
                <c:pt idx="1">
                  <c:v>FY15</c:v>
                </c:pt>
              </c:strCache>
            </c:strRef>
          </c:cat>
          <c:val>
            <c:numRef>
              <c:f>Sheet1!$B$2:$B$3</c:f>
              <c:numCache>
                <c:formatCode>General</c:formatCode>
                <c:ptCount val="2"/>
                <c:pt idx="0">
                  <c:v>322</c:v>
                </c:pt>
                <c:pt idx="1">
                  <c:v>412</c:v>
                </c:pt>
              </c:numCache>
            </c:numRef>
          </c:val>
        </c:ser>
        <c:ser>
          <c:idx val="1"/>
          <c:order val="1"/>
          <c:tx>
            <c:strRef>
              <c:f>Sheet1!$C$1</c:f>
              <c:strCache>
                <c:ptCount val="1"/>
                <c:pt idx="0">
                  <c:v>NewCommit</c:v>
                </c:pt>
              </c:strCache>
            </c:strRef>
          </c:tx>
          <c:spPr>
            <a:solidFill>
              <a:schemeClr val="tx2">
                <a:lumMod val="40000"/>
                <a:lumOff val="60000"/>
              </a:schemeClr>
            </a:solidFill>
          </c:spPr>
          <c:dLbls>
            <c:numFmt formatCode="#,##0" sourceLinked="0"/>
            <c:txPr>
              <a:bodyPr/>
              <a:lstStyle/>
              <a:p>
                <a:pPr>
                  <a:defRPr sz="1400" b="0"/>
                </a:pPr>
                <a:endParaRPr lang="en-US"/>
              </a:p>
            </c:txPr>
            <c:showVal val="1"/>
          </c:dLbls>
          <c:cat>
            <c:strRef>
              <c:f>Sheet1!$A$2:$A$3</c:f>
              <c:strCache>
                <c:ptCount val="2"/>
                <c:pt idx="0">
                  <c:v>FY09</c:v>
                </c:pt>
                <c:pt idx="1">
                  <c:v>FY15</c:v>
                </c:pt>
              </c:strCache>
            </c:strRef>
          </c:cat>
          <c:val>
            <c:numRef>
              <c:f>Sheet1!$C$2:$C$3</c:f>
              <c:numCache>
                <c:formatCode>General</c:formatCode>
                <c:ptCount val="2"/>
                <c:pt idx="0">
                  <c:v>8863</c:v>
                </c:pt>
                <c:pt idx="1">
                  <c:v>8858</c:v>
                </c:pt>
              </c:numCache>
            </c:numRef>
          </c:val>
        </c:ser>
        <c:ser>
          <c:idx val="2"/>
          <c:order val="2"/>
          <c:tx>
            <c:strRef>
              <c:f>Sheet1!$D$1</c:f>
              <c:strCache>
                <c:ptCount val="1"/>
                <c:pt idx="0">
                  <c:v>ProbRev</c:v>
                </c:pt>
              </c:strCache>
            </c:strRef>
          </c:tx>
          <c:spPr>
            <a:solidFill>
              <a:schemeClr val="accent6"/>
            </a:solidFill>
          </c:spPr>
          <c:dLbls>
            <c:numFmt formatCode="#,##0" sourceLinked="0"/>
            <c:txPr>
              <a:bodyPr/>
              <a:lstStyle/>
              <a:p>
                <a:pPr>
                  <a:defRPr sz="1400" b="0"/>
                </a:pPr>
                <a:endParaRPr lang="en-US"/>
              </a:p>
            </c:txPr>
            <c:showVal val="1"/>
          </c:dLbls>
          <c:cat>
            <c:strRef>
              <c:f>Sheet1!$A$2:$A$3</c:f>
              <c:strCache>
                <c:ptCount val="2"/>
                <c:pt idx="0">
                  <c:v>FY09</c:v>
                </c:pt>
                <c:pt idx="1">
                  <c:v>FY15</c:v>
                </c:pt>
              </c:strCache>
            </c:strRef>
          </c:cat>
          <c:val>
            <c:numRef>
              <c:f>Sheet1!$D$2:$D$3</c:f>
              <c:numCache>
                <c:formatCode>General</c:formatCode>
                <c:ptCount val="2"/>
                <c:pt idx="0">
                  <c:v>1808</c:v>
                </c:pt>
                <c:pt idx="1">
                  <c:v>2180</c:v>
                </c:pt>
              </c:numCache>
            </c:numRef>
          </c:val>
        </c:ser>
        <c:ser>
          <c:idx val="3"/>
          <c:order val="3"/>
          <c:tx>
            <c:strRef>
              <c:f>Sheet1!$E$1</c:f>
              <c:strCache>
                <c:ptCount val="1"/>
                <c:pt idx="0">
                  <c:v>ParVio</c:v>
                </c:pt>
              </c:strCache>
            </c:strRef>
          </c:tx>
          <c:spPr>
            <a:solidFill>
              <a:schemeClr val="accent2">
                <a:lumMod val="60000"/>
                <a:lumOff val="40000"/>
              </a:schemeClr>
            </a:solidFill>
          </c:spPr>
          <c:dLbls>
            <c:numFmt formatCode="#,##0" sourceLinked="0"/>
            <c:txPr>
              <a:bodyPr/>
              <a:lstStyle/>
              <a:p>
                <a:pPr>
                  <a:defRPr sz="1400" b="0"/>
                </a:pPr>
                <a:endParaRPr lang="en-US"/>
              </a:p>
            </c:txPr>
            <c:showVal val="1"/>
          </c:dLbls>
          <c:cat>
            <c:strRef>
              <c:f>Sheet1!$A$2:$A$3</c:f>
              <c:strCache>
                <c:ptCount val="2"/>
                <c:pt idx="0">
                  <c:v>FY09</c:v>
                </c:pt>
                <c:pt idx="1">
                  <c:v>FY15</c:v>
                </c:pt>
              </c:strCache>
            </c:strRef>
          </c:cat>
          <c:val>
            <c:numRef>
              <c:f>Sheet1!$E$2:$E$3</c:f>
              <c:numCache>
                <c:formatCode>General</c:formatCode>
                <c:ptCount val="2"/>
                <c:pt idx="0">
                  <c:v>3729</c:v>
                </c:pt>
                <c:pt idx="1">
                  <c:v>7515</c:v>
                </c:pt>
              </c:numCache>
            </c:numRef>
          </c:val>
        </c:ser>
        <c:dLbls/>
        <c:overlap val="100"/>
        <c:axId val="48283648"/>
        <c:axId val="48285184"/>
      </c:barChart>
      <c:catAx>
        <c:axId val="48283648"/>
        <c:scaling>
          <c:orientation val="minMax"/>
        </c:scaling>
        <c:axPos val="b"/>
        <c:tickLblPos val="nextTo"/>
        <c:txPr>
          <a:bodyPr/>
          <a:lstStyle/>
          <a:p>
            <a:pPr>
              <a:defRPr sz="1400" b="1"/>
            </a:pPr>
            <a:endParaRPr lang="en-US"/>
          </a:p>
        </c:txPr>
        <c:crossAx val="48285184"/>
        <c:crosses val="autoZero"/>
        <c:auto val="1"/>
        <c:lblAlgn val="ctr"/>
        <c:lblOffset val="100"/>
      </c:catAx>
      <c:valAx>
        <c:axId val="48285184"/>
        <c:scaling>
          <c:orientation val="minMax"/>
        </c:scaling>
        <c:axPos val="l"/>
        <c:majorGridlines>
          <c:spPr>
            <a:ln>
              <a:noFill/>
            </a:ln>
          </c:spPr>
        </c:majorGridlines>
        <c:numFmt formatCode="#,##0" sourceLinked="0"/>
        <c:tickLblPos val="nextTo"/>
        <c:txPr>
          <a:bodyPr/>
          <a:lstStyle/>
          <a:p>
            <a:pPr>
              <a:defRPr sz="1400"/>
            </a:pPr>
            <a:endParaRPr lang="en-US"/>
          </a:p>
        </c:txPr>
        <c:crossAx val="48283648"/>
        <c:crosses val="autoZero"/>
        <c:crossBetween val="between"/>
        <c:majorUnit val="4000"/>
      </c:valAx>
    </c:plotArea>
    <c:plotVisOnly val="1"/>
    <c:dispBlanksAs val="gap"/>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stacked"/>
        <c:ser>
          <c:idx val="0"/>
          <c:order val="0"/>
          <c:tx>
            <c:strRef>
              <c:f>Sheet1!$B$1</c:f>
              <c:strCache>
                <c:ptCount val="1"/>
                <c:pt idx="0">
                  <c:v>Other</c:v>
                </c:pt>
              </c:strCache>
            </c:strRef>
          </c:tx>
          <c:spPr>
            <a:solidFill>
              <a:schemeClr val="bg1">
                <a:lumMod val="50000"/>
              </a:schemeClr>
            </a:solidFill>
          </c:spPr>
          <c:dLbls>
            <c:txPr>
              <a:bodyPr/>
              <a:lstStyle/>
              <a:p>
                <a:pPr>
                  <a:defRPr sz="1400" b="0"/>
                </a:pPr>
                <a:endParaRPr lang="en-US"/>
              </a:p>
            </c:txPr>
            <c:showVal val="1"/>
          </c:dLbls>
          <c:cat>
            <c:strRef>
              <c:f>Sheet1!$A$2</c:f>
              <c:strCache>
                <c:ptCount val="1"/>
                <c:pt idx="0">
                  <c:v>FY15</c:v>
                </c:pt>
              </c:strCache>
            </c:strRef>
          </c:cat>
          <c:val>
            <c:numRef>
              <c:f>Sheet1!$B$2</c:f>
              <c:numCache>
                <c:formatCode>General</c:formatCode>
                <c:ptCount val="1"/>
                <c:pt idx="0">
                  <c:v>367</c:v>
                </c:pt>
              </c:numCache>
            </c:numRef>
          </c:val>
        </c:ser>
        <c:ser>
          <c:idx val="1"/>
          <c:order val="1"/>
          <c:tx>
            <c:strRef>
              <c:f>Sheet1!$C$1</c:f>
              <c:strCache>
                <c:ptCount val="1"/>
                <c:pt idx="0">
                  <c:v>NewCommit</c:v>
                </c:pt>
              </c:strCache>
            </c:strRef>
          </c:tx>
          <c:spPr>
            <a:solidFill>
              <a:schemeClr val="tx2">
                <a:lumMod val="40000"/>
                <a:lumOff val="60000"/>
              </a:schemeClr>
            </a:solidFill>
          </c:spPr>
          <c:dLbls>
            <c:numFmt formatCode="#,##0" sourceLinked="0"/>
            <c:txPr>
              <a:bodyPr/>
              <a:lstStyle/>
              <a:p>
                <a:pPr>
                  <a:defRPr sz="1400" b="0"/>
                </a:pPr>
                <a:endParaRPr lang="en-US"/>
              </a:p>
            </c:txPr>
            <c:showVal val="1"/>
          </c:dLbls>
          <c:cat>
            <c:strRef>
              <c:f>Sheet1!$A$2</c:f>
              <c:strCache>
                <c:ptCount val="1"/>
                <c:pt idx="0">
                  <c:v>FY15</c:v>
                </c:pt>
              </c:strCache>
            </c:strRef>
          </c:cat>
          <c:val>
            <c:numRef>
              <c:f>Sheet1!$C$2</c:f>
              <c:numCache>
                <c:formatCode>General</c:formatCode>
                <c:ptCount val="1"/>
                <c:pt idx="0">
                  <c:v>2616</c:v>
                </c:pt>
              </c:numCache>
            </c:numRef>
          </c:val>
        </c:ser>
        <c:ser>
          <c:idx val="2"/>
          <c:order val="2"/>
          <c:tx>
            <c:strRef>
              <c:f>Sheet1!$D$1</c:f>
              <c:strCache>
                <c:ptCount val="1"/>
                <c:pt idx="0">
                  <c:v>ProbRev</c:v>
                </c:pt>
              </c:strCache>
            </c:strRef>
          </c:tx>
          <c:spPr>
            <a:solidFill>
              <a:schemeClr val="accent6"/>
            </a:solidFill>
          </c:spPr>
          <c:dLbls>
            <c:numFmt formatCode="#,##0" sourceLinked="0"/>
            <c:txPr>
              <a:bodyPr/>
              <a:lstStyle/>
              <a:p>
                <a:pPr>
                  <a:defRPr sz="1400" b="0"/>
                </a:pPr>
                <a:endParaRPr lang="en-US"/>
              </a:p>
            </c:txPr>
            <c:showVal val="1"/>
          </c:dLbls>
          <c:cat>
            <c:strRef>
              <c:f>Sheet1!$A$2</c:f>
              <c:strCache>
                <c:ptCount val="1"/>
                <c:pt idx="0">
                  <c:v>FY15</c:v>
                </c:pt>
              </c:strCache>
            </c:strRef>
          </c:cat>
          <c:val>
            <c:numRef>
              <c:f>Sheet1!$D$2</c:f>
              <c:numCache>
                <c:formatCode>General</c:formatCode>
                <c:ptCount val="1"/>
                <c:pt idx="0">
                  <c:v>1789</c:v>
                </c:pt>
              </c:numCache>
            </c:numRef>
          </c:val>
        </c:ser>
        <c:ser>
          <c:idx val="3"/>
          <c:order val="3"/>
          <c:tx>
            <c:strRef>
              <c:f>Sheet1!$E$1</c:f>
              <c:strCache>
                <c:ptCount val="1"/>
                <c:pt idx="0">
                  <c:v>Parvio</c:v>
                </c:pt>
              </c:strCache>
            </c:strRef>
          </c:tx>
          <c:spPr>
            <a:solidFill>
              <a:schemeClr val="accent2">
                <a:lumMod val="60000"/>
                <a:lumOff val="40000"/>
              </a:schemeClr>
            </a:solidFill>
          </c:spPr>
          <c:dLbls>
            <c:numFmt formatCode="#,##0" sourceLinked="0"/>
            <c:txPr>
              <a:bodyPr/>
              <a:lstStyle/>
              <a:p>
                <a:pPr>
                  <a:defRPr sz="1400" b="0"/>
                </a:pPr>
                <a:endParaRPr lang="en-US"/>
              </a:p>
            </c:txPr>
            <c:showVal val="1"/>
          </c:dLbls>
          <c:cat>
            <c:strRef>
              <c:f>Sheet1!$A$2</c:f>
              <c:strCache>
                <c:ptCount val="1"/>
                <c:pt idx="0">
                  <c:v>FY15</c:v>
                </c:pt>
              </c:strCache>
            </c:strRef>
          </c:cat>
          <c:val>
            <c:numRef>
              <c:f>Sheet1!$E$2</c:f>
              <c:numCache>
                <c:formatCode>General</c:formatCode>
                <c:ptCount val="1"/>
                <c:pt idx="0">
                  <c:v>5690</c:v>
                </c:pt>
              </c:numCache>
            </c:numRef>
          </c:val>
        </c:ser>
        <c:dLbls/>
        <c:overlap val="100"/>
        <c:axId val="48682880"/>
        <c:axId val="48684416"/>
      </c:barChart>
      <c:catAx>
        <c:axId val="48682880"/>
        <c:scaling>
          <c:orientation val="minMax"/>
        </c:scaling>
        <c:delete val="1"/>
        <c:axPos val="b"/>
        <c:tickLblPos val="none"/>
        <c:crossAx val="48684416"/>
        <c:crosses val="autoZero"/>
        <c:auto val="1"/>
        <c:lblAlgn val="ctr"/>
        <c:lblOffset val="100"/>
      </c:catAx>
      <c:valAx>
        <c:axId val="48684416"/>
        <c:scaling>
          <c:orientation val="minMax"/>
        </c:scaling>
        <c:delete val="1"/>
        <c:axPos val="l"/>
        <c:majorGridlines>
          <c:spPr>
            <a:ln>
              <a:noFill/>
            </a:ln>
          </c:spPr>
        </c:majorGridlines>
        <c:numFmt formatCode="#,##0" sourceLinked="0"/>
        <c:tickLblPos val="none"/>
        <c:crossAx val="48682880"/>
        <c:crosses val="autoZero"/>
        <c:crossBetween val="between"/>
        <c:majorUnit val="4000"/>
      </c:valAx>
    </c:plotArea>
    <c:plotVisOnly val="1"/>
    <c:dispBlanksAs val="gap"/>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Sheet1!$B$1</c:f>
              <c:strCache>
                <c:ptCount val="1"/>
                <c:pt idx="0">
                  <c:v>FY2009</c:v>
                </c:pt>
              </c:strCache>
            </c:strRef>
          </c:tx>
          <c:spPr>
            <a:solidFill>
              <a:schemeClr val="accent6">
                <a:lumMod val="40000"/>
                <a:lumOff val="60000"/>
              </a:schemeClr>
            </a:solidFill>
          </c:spPr>
          <c:dPt>
            <c:idx val="1"/>
            <c:spPr>
              <a:solidFill>
                <a:schemeClr val="accent2">
                  <a:lumMod val="40000"/>
                  <a:lumOff val="60000"/>
                </a:schemeClr>
              </a:solidFill>
            </c:spPr>
          </c:dPt>
          <c:dLbls>
            <c:numFmt formatCode="#,##0" sourceLinked="0"/>
            <c:showVal val="1"/>
          </c:dLbls>
          <c:cat>
            <c:strRef>
              <c:f>Sheet1!$A$2:$A$3</c:f>
              <c:strCache>
                <c:ptCount val="2"/>
                <c:pt idx="0">
                  <c:v>Probation Revocation</c:v>
                </c:pt>
                <c:pt idx="1">
                  <c:v>Parole Violator</c:v>
                </c:pt>
              </c:strCache>
            </c:strRef>
          </c:cat>
          <c:val>
            <c:numRef>
              <c:f>Sheet1!$B$2:$B$3</c:f>
              <c:numCache>
                <c:formatCode>0.0</c:formatCode>
                <c:ptCount val="2"/>
                <c:pt idx="0">
                  <c:v>6.7022587268993838</c:v>
                </c:pt>
                <c:pt idx="1">
                  <c:v>16.558521560574945</c:v>
                </c:pt>
              </c:numCache>
            </c:numRef>
          </c:val>
        </c:ser>
        <c:ser>
          <c:idx val="1"/>
          <c:order val="1"/>
          <c:tx>
            <c:strRef>
              <c:f>Sheet1!$C$1</c:f>
              <c:strCache>
                <c:ptCount val="1"/>
                <c:pt idx="0">
                  <c:v>FY2015</c:v>
                </c:pt>
              </c:strCache>
            </c:strRef>
          </c:tx>
          <c:dPt>
            <c:idx val="0"/>
            <c:spPr>
              <a:solidFill>
                <a:schemeClr val="accent6"/>
              </a:solidFill>
            </c:spPr>
          </c:dPt>
          <c:dLbls>
            <c:numFmt formatCode="#,##0" sourceLinked="0"/>
            <c:showVal val="1"/>
          </c:dLbls>
          <c:cat>
            <c:strRef>
              <c:f>Sheet1!$A$2:$A$3</c:f>
              <c:strCache>
                <c:ptCount val="2"/>
                <c:pt idx="0">
                  <c:v>Probation Revocation</c:v>
                </c:pt>
                <c:pt idx="1">
                  <c:v>Parole Violator</c:v>
                </c:pt>
              </c:strCache>
            </c:strRef>
          </c:cat>
          <c:val>
            <c:numRef>
              <c:f>Sheet1!$C$2:$C$3</c:f>
              <c:numCache>
                <c:formatCode>0.0</c:formatCode>
                <c:ptCount val="2"/>
                <c:pt idx="0">
                  <c:v>13.963039014373722</c:v>
                </c:pt>
                <c:pt idx="1">
                  <c:v>13.765913757700211</c:v>
                </c:pt>
              </c:numCache>
            </c:numRef>
          </c:val>
        </c:ser>
        <c:dLbls/>
        <c:axId val="49326336"/>
        <c:axId val="49336320"/>
      </c:barChart>
      <c:catAx>
        <c:axId val="49326336"/>
        <c:scaling>
          <c:orientation val="minMax"/>
        </c:scaling>
        <c:axPos val="b"/>
        <c:tickLblPos val="nextTo"/>
        <c:txPr>
          <a:bodyPr/>
          <a:lstStyle/>
          <a:p>
            <a:pPr>
              <a:defRPr sz="1400" b="1"/>
            </a:pPr>
            <a:endParaRPr lang="en-US"/>
          </a:p>
        </c:txPr>
        <c:crossAx val="49336320"/>
        <c:crosses val="autoZero"/>
        <c:auto val="1"/>
        <c:lblAlgn val="ctr"/>
        <c:lblOffset val="100"/>
      </c:catAx>
      <c:valAx>
        <c:axId val="49336320"/>
        <c:scaling>
          <c:orientation val="minMax"/>
        </c:scaling>
        <c:axPos val="l"/>
        <c:majorGridlines>
          <c:spPr>
            <a:ln>
              <a:noFill/>
            </a:ln>
          </c:spPr>
        </c:majorGridlines>
        <c:numFmt formatCode="0" sourceLinked="0"/>
        <c:tickLblPos val="nextTo"/>
        <c:txPr>
          <a:bodyPr/>
          <a:lstStyle/>
          <a:p>
            <a:pPr>
              <a:defRPr sz="1400"/>
            </a:pPr>
            <a:endParaRPr lang="en-US"/>
          </a:p>
        </c:txPr>
        <c:crossAx val="49326336"/>
        <c:crosses val="autoZero"/>
        <c:crossBetween val="between"/>
        <c:majorUnit val="3"/>
      </c:valAx>
    </c:plotArea>
    <c:plotVisOnly val="1"/>
    <c:dispBlanksAs val="gap"/>
  </c:chart>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clustered"/>
        <c:ser>
          <c:idx val="0"/>
          <c:order val="0"/>
          <c:tx>
            <c:strRef>
              <c:f>Sheet1!$B$1</c:f>
              <c:strCache>
                <c:ptCount val="1"/>
                <c:pt idx="0">
                  <c:v>TVP</c:v>
                </c:pt>
              </c:strCache>
            </c:strRef>
          </c:tx>
          <c:spPr>
            <a:solidFill>
              <a:schemeClr val="accent2"/>
            </a:solidFill>
          </c:spPr>
          <c:dLbls>
            <c:dLbl>
              <c:idx val="1"/>
              <c:delete val="1"/>
            </c:dLbl>
            <c:dLbl>
              <c:idx val="2"/>
              <c:delete val="1"/>
            </c:dLbl>
            <c:dLbl>
              <c:idx val="3"/>
              <c:delete val="1"/>
            </c:dLbl>
            <c:dLbl>
              <c:idx val="5"/>
              <c:delete val="1"/>
            </c:dLbl>
            <c:txPr>
              <a:bodyPr/>
              <a:lstStyle/>
              <a:p>
                <a:pPr>
                  <a:defRPr sz="1400" b="0"/>
                </a:pPr>
                <a:endParaRPr lang="en-US"/>
              </a:p>
            </c:txPr>
            <c:showVal val="1"/>
          </c:dLbls>
          <c:cat>
            <c:strRef>
              <c:f>Sheet1!$A$2:$A$8</c:f>
              <c:strCache>
                <c:ptCount val="7"/>
                <c:pt idx="0">
                  <c:v>FY2009</c:v>
                </c:pt>
                <c:pt idx="1">
                  <c:v>FY2010</c:v>
                </c:pt>
                <c:pt idx="2">
                  <c:v>FY2011</c:v>
                </c:pt>
                <c:pt idx="3">
                  <c:v>FY2012</c:v>
                </c:pt>
                <c:pt idx="4">
                  <c:v>FY2013</c:v>
                </c:pt>
                <c:pt idx="5">
                  <c:v>FY2014</c:v>
                </c:pt>
                <c:pt idx="6">
                  <c:v>FY2015</c:v>
                </c:pt>
              </c:strCache>
            </c:strRef>
          </c:cat>
          <c:val>
            <c:numRef>
              <c:f>Sheet1!$B$2:$B$8</c:f>
              <c:numCache>
                <c:formatCode>#,##0</c:formatCode>
                <c:ptCount val="7"/>
                <c:pt idx="0">
                  <c:v>1199</c:v>
                </c:pt>
                <c:pt idx="1">
                  <c:v>1843</c:v>
                </c:pt>
                <c:pt idx="2">
                  <c:v>1606</c:v>
                </c:pt>
                <c:pt idx="3">
                  <c:v>1760</c:v>
                </c:pt>
                <c:pt idx="4">
                  <c:v>2366</c:v>
                </c:pt>
                <c:pt idx="5">
                  <c:v>1695</c:v>
                </c:pt>
                <c:pt idx="6">
                  <c:v>1344</c:v>
                </c:pt>
              </c:numCache>
            </c:numRef>
          </c:val>
        </c:ser>
        <c:dLbls/>
        <c:axId val="49961984"/>
        <c:axId val="49963776"/>
      </c:barChart>
      <c:catAx>
        <c:axId val="49961984"/>
        <c:scaling>
          <c:orientation val="minMax"/>
        </c:scaling>
        <c:axPos val="b"/>
        <c:numFmt formatCode="General" sourceLinked="1"/>
        <c:tickLblPos val="nextTo"/>
        <c:txPr>
          <a:bodyPr/>
          <a:lstStyle/>
          <a:p>
            <a:pPr>
              <a:defRPr sz="1200" b="1"/>
            </a:pPr>
            <a:endParaRPr lang="en-US"/>
          </a:p>
        </c:txPr>
        <c:crossAx val="49963776"/>
        <c:crosses val="autoZero"/>
        <c:auto val="1"/>
        <c:lblAlgn val="ctr"/>
        <c:lblOffset val="100"/>
      </c:catAx>
      <c:valAx>
        <c:axId val="49963776"/>
        <c:scaling>
          <c:orientation val="minMax"/>
        </c:scaling>
        <c:axPos val="l"/>
        <c:majorGridlines>
          <c:spPr>
            <a:ln>
              <a:noFill/>
            </a:ln>
          </c:spPr>
        </c:majorGridlines>
        <c:numFmt formatCode="#,##0" sourceLinked="1"/>
        <c:tickLblPos val="nextTo"/>
        <c:txPr>
          <a:bodyPr/>
          <a:lstStyle/>
          <a:p>
            <a:pPr>
              <a:defRPr sz="1400"/>
            </a:pPr>
            <a:endParaRPr lang="en-US"/>
          </a:p>
        </c:txPr>
        <c:crossAx val="49961984"/>
        <c:crosses val="autoZero"/>
        <c:crossBetween val="between"/>
      </c:valAx>
    </c:plotArea>
    <c:plotVisOnly val="1"/>
    <c:dispBlanksAs val="gap"/>
  </c:chart>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296"/>
          </a:xfrm>
          <a:prstGeom prst="rect">
            <a:avLst/>
          </a:prstGeom>
        </p:spPr>
        <p:txBody>
          <a:bodyPr vert="horz" lIns="93287" tIns="46644" rIns="93287" bIns="46644" rtlCol="0"/>
          <a:lstStyle>
            <a:lvl1pPr algn="r">
              <a:defRPr sz="1200"/>
            </a:lvl1pPr>
          </a:lstStyle>
          <a:p>
            <a:fld id="{5AA92578-DEE8-4A46-8EE7-1945AAD11784}" type="datetimeFigureOut">
              <a:rPr lang="en-US" smtClean="0"/>
              <a:pPr/>
              <a:t>06/22/2016</a:t>
            </a:fld>
            <a:endParaRPr lang="en-US"/>
          </a:p>
        </p:txBody>
      </p:sp>
      <p:sp>
        <p:nvSpPr>
          <p:cNvPr id="4" name="Footer Placeholder 3"/>
          <p:cNvSpPr>
            <a:spLocks noGrp="1"/>
          </p:cNvSpPr>
          <p:nvPr>
            <p:ph type="ftr" sz="quarter" idx="2"/>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87" tIns="46644" rIns="93287" bIns="46644" rtlCol="0" anchor="b"/>
          <a:lstStyle>
            <a:lvl1pPr algn="r">
              <a:defRPr sz="1200"/>
            </a:lvl1pPr>
          </a:lstStyle>
          <a:p>
            <a:fld id="{63B1E0DC-AC24-094C-999D-305CB8A0BE30}" type="slidenum">
              <a:rPr lang="en-US" smtClean="0"/>
              <a:pPr/>
              <a:t>‹#›</a:t>
            </a:fld>
            <a:endParaRPr lang="en-US"/>
          </a:p>
        </p:txBody>
      </p:sp>
    </p:spTree>
    <p:extLst>
      <p:ext uri="{BB962C8B-B14F-4D97-AF65-F5344CB8AC3E}">
        <p14:creationId xmlns:p14="http://schemas.microsoft.com/office/powerpoint/2010/main" xmlns="" val="29668710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fld id="{86364B8A-78C2-5A47-B1B5-6B875CFBFA33}" type="datetimeFigureOut">
              <a:rPr lang="en-US" smtClean="0"/>
              <a:pPr/>
              <a:t>06/22/2016</a:t>
            </a:fld>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A4E824BB-D7C0-F34E-A133-40735A0EDBE3}" type="slidenum">
              <a:rPr lang="en-US" smtClean="0"/>
              <a:pPr/>
              <a:t>‹#›</a:t>
            </a:fld>
            <a:endParaRPr lang="en-US"/>
          </a:p>
        </p:txBody>
      </p:sp>
    </p:spTree>
    <p:extLst>
      <p:ext uri="{BB962C8B-B14F-4D97-AF65-F5344CB8AC3E}">
        <p14:creationId xmlns:p14="http://schemas.microsoft.com/office/powerpoint/2010/main" xmlns="" val="87039873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700088"/>
            <a:ext cx="46513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6</a:t>
            </a:fld>
            <a:endParaRPr lang="en-US" dirty="0"/>
          </a:p>
        </p:txBody>
      </p:sp>
      <p:sp>
        <p:nvSpPr>
          <p:cNvPr id="5" name="Date Placeholder 4"/>
          <p:cNvSpPr>
            <a:spLocks noGrp="1"/>
          </p:cNvSpPr>
          <p:nvPr>
            <p:ph type="dt" idx="11"/>
          </p:nvPr>
        </p:nvSpPr>
        <p:spPr/>
        <p:txBody>
          <a:bodyPr/>
          <a:lstStyle/>
          <a:p>
            <a:r>
              <a:rPr lang="en-US" smtClean="0"/>
              <a:t>6/7/16</a:t>
            </a:r>
            <a:endParaRPr lang="en-US" dirty="0"/>
          </a:p>
        </p:txBody>
      </p:sp>
    </p:spTree>
    <p:extLst>
      <p:ext uri="{BB962C8B-B14F-4D97-AF65-F5344CB8AC3E}">
        <p14:creationId xmlns:p14="http://schemas.microsoft.com/office/powerpoint/2010/main" xmlns="" val="30762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34</a:t>
            </a:fld>
            <a:endParaRPr lang="en-US"/>
          </a:p>
        </p:txBody>
      </p:sp>
    </p:spTree>
    <p:extLst>
      <p:ext uri="{BB962C8B-B14F-4D97-AF65-F5344CB8AC3E}">
        <p14:creationId xmlns:p14="http://schemas.microsoft.com/office/powerpoint/2010/main" xmlns="" val="1835688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Avg</a:t>
            </a:r>
            <a:r>
              <a:rPr lang="en-US" dirty="0" smtClean="0"/>
              <a:t> working days per month ~25. If 75% is paperwork that’s 18.75 days, leaving 6.25. They do court coverage, transports, phone coverage, parole violation hearing coverage, etc. </a:t>
            </a:r>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solidFill>
                  <a:prstClr val="black"/>
                </a:solidFill>
                <a:latin typeface="Calibri"/>
              </a:rPr>
              <a:pPr/>
              <a:t>38</a:t>
            </a:fld>
            <a:endParaRPr lang="en-US">
              <a:solidFill>
                <a:prstClr val="black"/>
              </a:solidFill>
              <a:latin typeface="Calibri"/>
            </a:endParaRPr>
          </a:p>
        </p:txBody>
      </p:sp>
    </p:spTree>
    <p:extLst>
      <p:ext uri="{BB962C8B-B14F-4D97-AF65-F5344CB8AC3E}">
        <p14:creationId xmlns:p14="http://schemas.microsoft.com/office/powerpoint/2010/main" xmlns="" val="1209803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solidFill>
                  <a:prstClr val="black"/>
                </a:solidFill>
                <a:latin typeface="Calibri"/>
              </a:rPr>
              <a:pPr/>
              <a:t>40</a:t>
            </a:fld>
            <a:endParaRPr lang="en-US">
              <a:solidFill>
                <a:prstClr val="black"/>
              </a:solidFill>
              <a:latin typeface="Calibri"/>
            </a:endParaRPr>
          </a:p>
        </p:txBody>
      </p:sp>
    </p:spTree>
    <p:extLst>
      <p:ext uri="{BB962C8B-B14F-4D97-AF65-F5344CB8AC3E}">
        <p14:creationId xmlns:p14="http://schemas.microsoft.com/office/powerpoint/2010/main" xmlns="" val="1209803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solidFill>
                  <a:prstClr val="black"/>
                </a:solidFill>
                <a:latin typeface="Calibri"/>
              </a:rPr>
              <a:pPr/>
              <a:t>42</a:t>
            </a:fld>
            <a:endParaRPr lang="en-US">
              <a:solidFill>
                <a:prstClr val="black"/>
              </a:solidFill>
              <a:latin typeface="Calibri"/>
            </a:endParaRPr>
          </a:p>
        </p:txBody>
      </p:sp>
    </p:spTree>
    <p:extLst>
      <p:ext uri="{BB962C8B-B14F-4D97-AF65-F5344CB8AC3E}">
        <p14:creationId xmlns:p14="http://schemas.microsoft.com/office/powerpoint/2010/main" xmlns="" val="1209803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solidFill>
                  <a:prstClr val="black"/>
                </a:solidFill>
                <a:latin typeface="Calibri"/>
              </a:rPr>
              <a:pPr/>
              <a:t>43</a:t>
            </a:fld>
            <a:endParaRPr lang="en-US">
              <a:solidFill>
                <a:prstClr val="black"/>
              </a:solidFill>
              <a:latin typeface="Calibri"/>
            </a:endParaRPr>
          </a:p>
        </p:txBody>
      </p:sp>
    </p:spTree>
    <p:extLst>
      <p:ext uri="{BB962C8B-B14F-4D97-AF65-F5344CB8AC3E}">
        <p14:creationId xmlns:p14="http://schemas.microsoft.com/office/powerpoint/2010/main" xmlns="" val="1209803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700088"/>
            <a:ext cx="46513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8</a:t>
            </a:fld>
            <a:endParaRPr lang="en-US" dirty="0"/>
          </a:p>
        </p:txBody>
      </p:sp>
      <p:sp>
        <p:nvSpPr>
          <p:cNvPr id="5" name="Date Placeholder 4"/>
          <p:cNvSpPr>
            <a:spLocks noGrp="1"/>
          </p:cNvSpPr>
          <p:nvPr>
            <p:ph type="dt" idx="11"/>
          </p:nvPr>
        </p:nvSpPr>
        <p:spPr/>
        <p:txBody>
          <a:bodyPr/>
          <a:lstStyle/>
          <a:p>
            <a:r>
              <a:rPr lang="en-US" smtClean="0"/>
              <a:t>6/7/16</a:t>
            </a:r>
            <a:endParaRPr lang="en-US" dirty="0"/>
          </a:p>
        </p:txBody>
      </p:sp>
    </p:spTree>
    <p:extLst>
      <p:ext uri="{BB962C8B-B14F-4D97-AF65-F5344CB8AC3E}">
        <p14:creationId xmlns:p14="http://schemas.microsoft.com/office/powerpoint/2010/main" xmlns="" val="30762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Preface by making point that essentially half of ADC’s budget has become about incarcerating supervision violators.</a:t>
            </a:r>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24</a:t>
            </a:fld>
            <a:endParaRPr lang="en-US"/>
          </a:p>
        </p:txBody>
      </p:sp>
    </p:spTree>
    <p:extLst>
      <p:ext uri="{BB962C8B-B14F-4D97-AF65-F5344CB8AC3E}">
        <p14:creationId xmlns:p14="http://schemas.microsoft.com/office/powerpoint/2010/main" xmlns="" val="3444490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 in TVP admit criteria beginning</a:t>
            </a:r>
            <a:r>
              <a:rPr lang="en-US" baseline="0" dirty="0" smtClean="0"/>
              <a:t> 2013 regarding felony charges (to be excluded) and prior TVP admits (capped at two).</a:t>
            </a:r>
          </a:p>
          <a:p>
            <a:r>
              <a:rPr lang="en-US" baseline="0" dirty="0" smtClean="0"/>
              <a:t>TVP length of stay 90-120 days.</a:t>
            </a:r>
          </a:p>
          <a:p>
            <a:r>
              <a:rPr lang="en-US" baseline="0" dirty="0" smtClean="0"/>
              <a:t>Cost per day similar to ADC prisons (low $60s).</a:t>
            </a:r>
          </a:p>
          <a:p>
            <a:r>
              <a:rPr lang="en-US" baseline="0" dirty="0" smtClean="0"/>
              <a:t>Similar recid rates.</a:t>
            </a:r>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25</a:t>
            </a:fld>
            <a:endParaRPr lang="en-US"/>
          </a:p>
        </p:txBody>
      </p:sp>
    </p:spTree>
    <p:extLst>
      <p:ext uri="{BB962C8B-B14F-4D97-AF65-F5344CB8AC3E}">
        <p14:creationId xmlns:p14="http://schemas.microsoft.com/office/powerpoint/2010/main" xmlns="" val="729095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TPVs currently</a:t>
            </a:r>
            <a:r>
              <a:rPr lang="en-US" baseline="0" dirty="0" smtClean="0"/>
              <a:t> limited to two stays, first one is 90 days and second is 120 days.</a:t>
            </a:r>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26</a:t>
            </a:fld>
            <a:endParaRPr lang="en-US"/>
          </a:p>
        </p:txBody>
      </p:sp>
    </p:spTree>
    <p:extLst>
      <p:ext uri="{BB962C8B-B14F-4D97-AF65-F5344CB8AC3E}">
        <p14:creationId xmlns:p14="http://schemas.microsoft.com/office/powerpoint/2010/main" xmlns="" val="2776225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700088"/>
            <a:ext cx="46513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27</a:t>
            </a:fld>
            <a:endParaRPr lang="en-US" dirty="0"/>
          </a:p>
        </p:txBody>
      </p:sp>
      <p:sp>
        <p:nvSpPr>
          <p:cNvPr id="5" name="Date Placeholder 4"/>
          <p:cNvSpPr>
            <a:spLocks noGrp="1"/>
          </p:cNvSpPr>
          <p:nvPr>
            <p:ph type="dt" idx="11"/>
          </p:nvPr>
        </p:nvSpPr>
        <p:spPr/>
        <p:txBody>
          <a:bodyPr/>
          <a:lstStyle/>
          <a:p>
            <a:r>
              <a:rPr lang="en-US" smtClean="0"/>
              <a:t>6/7/16</a:t>
            </a:r>
            <a:endParaRPr lang="en-US" dirty="0"/>
          </a:p>
        </p:txBody>
      </p:sp>
    </p:spTree>
    <p:extLst>
      <p:ext uri="{BB962C8B-B14F-4D97-AF65-F5344CB8AC3E}">
        <p14:creationId xmlns:p14="http://schemas.microsoft.com/office/powerpoint/2010/main" xmlns="" val="30762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700088"/>
            <a:ext cx="46513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28</a:t>
            </a:fld>
            <a:endParaRPr lang="en-US" dirty="0"/>
          </a:p>
        </p:txBody>
      </p:sp>
      <p:sp>
        <p:nvSpPr>
          <p:cNvPr id="5" name="Date Placeholder 4"/>
          <p:cNvSpPr>
            <a:spLocks noGrp="1"/>
          </p:cNvSpPr>
          <p:nvPr>
            <p:ph type="dt" idx="11"/>
          </p:nvPr>
        </p:nvSpPr>
        <p:spPr/>
        <p:txBody>
          <a:bodyPr/>
          <a:lstStyle/>
          <a:p>
            <a:r>
              <a:rPr lang="en-US" smtClean="0"/>
              <a:t>6/7/16</a:t>
            </a:r>
            <a:endParaRPr lang="en-US" dirty="0"/>
          </a:p>
        </p:txBody>
      </p:sp>
    </p:spTree>
    <p:extLst>
      <p:ext uri="{BB962C8B-B14F-4D97-AF65-F5344CB8AC3E}">
        <p14:creationId xmlns:p14="http://schemas.microsoft.com/office/powerpoint/2010/main" xmlns="" val="30762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31</a:t>
            </a:fld>
            <a:endParaRPr lang="en-US"/>
          </a:p>
        </p:txBody>
      </p:sp>
    </p:spTree>
    <p:extLst>
      <p:ext uri="{BB962C8B-B14F-4D97-AF65-F5344CB8AC3E}">
        <p14:creationId xmlns:p14="http://schemas.microsoft.com/office/powerpoint/2010/main" xmlns="" val="1835688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Above accounts</a:t>
            </a:r>
            <a:r>
              <a:rPr lang="en-US" baseline="0" dirty="0" smtClean="0"/>
              <a:t> for additional officers hired as result of funding provided in FY2015 (</a:t>
            </a:r>
            <a:r>
              <a:rPr lang="en-US" b="1" u="sng" baseline="0" dirty="0" smtClean="0">
                <a:solidFill>
                  <a:srgbClr val="FF0000"/>
                </a:solidFill>
              </a:rPr>
              <a:t>X</a:t>
            </a:r>
            <a:r>
              <a:rPr lang="en-US" baseline="0" dirty="0" smtClean="0"/>
              <a:t> additional FTEs)</a:t>
            </a:r>
            <a:endParaRPr lang="en-US" dirty="0"/>
          </a:p>
        </p:txBody>
      </p:sp>
      <p:sp>
        <p:nvSpPr>
          <p:cNvPr id="4" name="Slide Number Placeholder 3"/>
          <p:cNvSpPr>
            <a:spLocks noGrp="1"/>
          </p:cNvSpPr>
          <p:nvPr>
            <p:ph type="sldNum" sz="quarter" idx="10"/>
          </p:nvPr>
        </p:nvSpPr>
        <p:spPr/>
        <p:txBody>
          <a:bodyPr/>
          <a:lstStyle/>
          <a:p>
            <a:fld id="{A4E824BB-D7C0-F34E-A133-40735A0EDBE3}" type="slidenum">
              <a:rPr lang="en-US" smtClean="0"/>
              <a:pPr/>
              <a:t>32</a:t>
            </a:fld>
            <a:endParaRPr lang="en-US"/>
          </a:p>
        </p:txBody>
      </p:sp>
    </p:spTree>
    <p:extLst>
      <p:ext uri="{BB962C8B-B14F-4D97-AF65-F5344CB8AC3E}">
        <p14:creationId xmlns:p14="http://schemas.microsoft.com/office/powerpoint/2010/main" xmlns="" val="2589147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18096" y="1975556"/>
            <a:ext cx="6928908" cy="697198"/>
          </a:xfrm>
        </p:spPr>
        <p:txBody>
          <a:bodyPr>
            <a:noAutofit/>
          </a:bodyPr>
          <a:lstStyle>
            <a:lvl1pPr algn="l">
              <a:defRPr sz="3600" b="1">
                <a:solidFill>
                  <a:schemeClr val="accent1">
                    <a:lumMod val="50000"/>
                  </a:schemeClr>
                </a:solidFill>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818096" y="2827509"/>
            <a:ext cx="6928908" cy="474495"/>
          </a:xfrm>
        </p:spPr>
        <p:txBody>
          <a:bodyPr/>
          <a:lstStyle>
            <a:lvl1pPr marL="0" indent="0" algn="l">
              <a:buNone/>
              <a:defRPr>
                <a:solidFill>
                  <a:schemeClr val="accent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0" name="Text Placeholder 9"/>
          <p:cNvSpPr>
            <a:spLocks noGrp="1"/>
          </p:cNvSpPr>
          <p:nvPr>
            <p:ph type="body" sz="quarter" idx="14" hasCustomPrompt="1"/>
          </p:nvPr>
        </p:nvSpPr>
        <p:spPr>
          <a:xfrm>
            <a:off x="818096" y="3302004"/>
            <a:ext cx="6928908" cy="906711"/>
          </a:xfrm>
        </p:spPr>
        <p:txBody>
          <a:bodyPr>
            <a:noAutofit/>
          </a:bodyPr>
          <a:lstStyle>
            <a:lvl1pPr algn="l">
              <a:defRPr sz="1400" baseline="0">
                <a:solidFill>
                  <a:schemeClr val="tx1"/>
                </a:solidFill>
              </a:defRPr>
            </a:lvl1pPr>
            <a:lvl2pPr algn="r">
              <a:defRPr sz="1200" baseline="0">
                <a:solidFill>
                  <a:schemeClr val="tx1">
                    <a:lumMod val="50000"/>
                    <a:lumOff val="50000"/>
                  </a:schemeClr>
                </a:solidFill>
              </a:defRPr>
            </a:lvl2pPr>
            <a:lvl3pPr algn="r">
              <a:defRPr sz="1200">
                <a:solidFill>
                  <a:schemeClr val="tx1">
                    <a:lumMod val="50000"/>
                    <a:lumOff val="50000"/>
                  </a:schemeClr>
                </a:solidFill>
              </a:defRPr>
            </a:lvl3pPr>
            <a:lvl4pPr algn="r">
              <a:defRPr sz="1200">
                <a:solidFill>
                  <a:schemeClr val="tx1">
                    <a:lumMod val="50000"/>
                    <a:lumOff val="50000"/>
                  </a:schemeClr>
                </a:solidFill>
              </a:defRPr>
            </a:lvl4pPr>
            <a:lvl5pPr algn="r">
              <a:defRPr sz="1200">
                <a:solidFill>
                  <a:schemeClr val="tx1">
                    <a:lumMod val="50000"/>
                    <a:lumOff val="50000"/>
                  </a:schemeClr>
                </a:solidFill>
              </a:defRPr>
            </a:lvl5pPr>
          </a:lstStyle>
          <a:p>
            <a:pPr lvl="0"/>
            <a:r>
              <a:rPr lang="en-US" dirty="0" smtClean="0"/>
              <a:t>Presenter name, </a:t>
            </a:r>
            <a:r>
              <a:rPr lang="en-US" i="1" dirty="0" smtClean="0"/>
              <a:t>title, organization</a:t>
            </a:r>
            <a:endParaRPr lang="en-US" dirty="0" smtClean="0"/>
          </a:p>
        </p:txBody>
      </p:sp>
    </p:spTree>
    <p:extLst>
      <p:ext uri="{BB962C8B-B14F-4D97-AF65-F5344CB8AC3E}">
        <p14:creationId xmlns:p14="http://schemas.microsoft.com/office/powerpoint/2010/main" xmlns="" val="2526539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35066" y="672126"/>
            <a:ext cx="3601236" cy="938906"/>
          </a:xfrm>
        </p:spPr>
        <p:txBody>
          <a:bodyPr anchor="ctr">
            <a:noAutofit/>
          </a:bodyPr>
          <a:lstStyle>
            <a:lvl1pPr algn="l">
              <a:defRPr sz="2800" b="0" baseline="0">
                <a:solidFill>
                  <a:schemeClr val="accent1">
                    <a:lumMod val="75000"/>
                  </a:schemeClr>
                </a:solidFill>
              </a:defRPr>
            </a:lvl1pPr>
          </a:lstStyle>
          <a:p>
            <a:r>
              <a:rPr lang="en-US" dirty="0" smtClean="0"/>
              <a:t>Click to edit title</a:t>
            </a:r>
            <a:endParaRPr lang="en-US" dirty="0"/>
          </a:p>
        </p:txBody>
      </p:sp>
      <p:sp>
        <p:nvSpPr>
          <p:cNvPr id="5" name="Text Placeholder 4"/>
          <p:cNvSpPr>
            <a:spLocks noGrp="1"/>
          </p:cNvSpPr>
          <p:nvPr>
            <p:ph type="body" sz="quarter" idx="10" hasCustomPrompt="1"/>
          </p:nvPr>
        </p:nvSpPr>
        <p:spPr>
          <a:xfrm>
            <a:off x="4063070" y="1813025"/>
            <a:ext cx="932688" cy="936625"/>
          </a:xfrm>
        </p:spPr>
        <p:txBody>
          <a:bodyPr anchor="ctr">
            <a:normAutofit/>
          </a:bodyPr>
          <a:lstStyle>
            <a:lvl1pPr algn="l">
              <a:defRPr sz="3300">
                <a:solidFill>
                  <a:schemeClr val="accent2">
                    <a:lumMod val="75000"/>
                  </a:schemeClr>
                </a:solidFill>
              </a:defRPr>
            </a:lvl1pPr>
          </a:lstStyle>
          <a:p>
            <a:pPr lvl="0"/>
            <a:r>
              <a:rPr lang="en-US" dirty="0" smtClean="0"/>
              <a:t>##</a:t>
            </a:r>
          </a:p>
        </p:txBody>
      </p:sp>
      <p:sp>
        <p:nvSpPr>
          <p:cNvPr id="7" name="Text Placeholder 6"/>
          <p:cNvSpPr>
            <a:spLocks noGrp="1"/>
          </p:cNvSpPr>
          <p:nvPr>
            <p:ph type="body" sz="quarter" idx="11" hasCustomPrompt="1"/>
          </p:nvPr>
        </p:nvSpPr>
        <p:spPr>
          <a:xfrm>
            <a:off x="4995758" y="1813025"/>
            <a:ext cx="2640544" cy="936625"/>
          </a:xfrm>
        </p:spPr>
        <p:txBody>
          <a:bodyPr anchor="ctr">
            <a:normAutofit/>
          </a:bodyPr>
          <a:lstStyle>
            <a:lvl1pPr>
              <a:defRPr sz="1600" baseline="0">
                <a:solidFill>
                  <a:schemeClr val="tx1">
                    <a:lumMod val="65000"/>
                    <a:lumOff val="35000"/>
                  </a:schemeClr>
                </a:solidFill>
              </a:defRPr>
            </a:lvl1pPr>
          </a:lstStyle>
          <a:p>
            <a:pPr lvl="0"/>
            <a:r>
              <a:rPr lang="en-US" dirty="0" smtClean="0"/>
              <a:t>Click to edit section title</a:t>
            </a:r>
          </a:p>
        </p:txBody>
      </p:sp>
      <p:sp>
        <p:nvSpPr>
          <p:cNvPr id="8" name="Text Placeholder 4"/>
          <p:cNvSpPr>
            <a:spLocks noGrp="1"/>
          </p:cNvSpPr>
          <p:nvPr>
            <p:ph type="body" sz="quarter" idx="12" hasCustomPrompt="1"/>
          </p:nvPr>
        </p:nvSpPr>
        <p:spPr>
          <a:xfrm>
            <a:off x="4063070" y="2751931"/>
            <a:ext cx="932688" cy="936625"/>
          </a:xfrm>
        </p:spPr>
        <p:txBody>
          <a:bodyPr anchor="ctr">
            <a:normAutofit/>
          </a:bodyPr>
          <a:lstStyle>
            <a:lvl1pPr algn="l">
              <a:defRPr sz="3300">
                <a:solidFill>
                  <a:schemeClr val="accent2">
                    <a:lumMod val="75000"/>
                  </a:schemeClr>
                </a:solidFill>
              </a:defRPr>
            </a:lvl1pPr>
          </a:lstStyle>
          <a:p>
            <a:pPr lvl="0"/>
            <a:r>
              <a:rPr lang="en-US" dirty="0" smtClean="0"/>
              <a:t>##</a:t>
            </a:r>
          </a:p>
        </p:txBody>
      </p:sp>
      <p:sp>
        <p:nvSpPr>
          <p:cNvPr id="9" name="Text Placeholder 6"/>
          <p:cNvSpPr>
            <a:spLocks noGrp="1"/>
          </p:cNvSpPr>
          <p:nvPr>
            <p:ph type="body" sz="quarter" idx="13" hasCustomPrompt="1"/>
          </p:nvPr>
        </p:nvSpPr>
        <p:spPr>
          <a:xfrm>
            <a:off x="4995758" y="2751931"/>
            <a:ext cx="2640544" cy="936625"/>
          </a:xfrm>
        </p:spPr>
        <p:txBody>
          <a:bodyPr anchor="ctr">
            <a:normAutofit/>
          </a:bodyPr>
          <a:lstStyle>
            <a:lvl1pPr>
              <a:defRPr sz="1600" baseline="0">
                <a:solidFill>
                  <a:schemeClr val="tx1">
                    <a:lumMod val="65000"/>
                    <a:lumOff val="35000"/>
                  </a:schemeClr>
                </a:solidFill>
              </a:defRPr>
            </a:lvl1pPr>
          </a:lstStyle>
          <a:p>
            <a:pPr lvl="0"/>
            <a:r>
              <a:rPr lang="en-US" dirty="0" smtClean="0"/>
              <a:t>Click to edit section title</a:t>
            </a:r>
          </a:p>
        </p:txBody>
      </p:sp>
      <p:sp>
        <p:nvSpPr>
          <p:cNvPr id="10" name="Text Placeholder 4"/>
          <p:cNvSpPr>
            <a:spLocks noGrp="1"/>
          </p:cNvSpPr>
          <p:nvPr>
            <p:ph type="body" sz="quarter" idx="14" hasCustomPrompt="1"/>
          </p:nvPr>
        </p:nvSpPr>
        <p:spPr>
          <a:xfrm>
            <a:off x="4063070" y="3710996"/>
            <a:ext cx="932688" cy="936625"/>
          </a:xfrm>
        </p:spPr>
        <p:txBody>
          <a:bodyPr anchor="ctr">
            <a:normAutofit/>
          </a:bodyPr>
          <a:lstStyle>
            <a:lvl1pPr algn="l">
              <a:defRPr sz="3300">
                <a:solidFill>
                  <a:schemeClr val="accent2">
                    <a:lumMod val="75000"/>
                  </a:schemeClr>
                </a:solidFill>
              </a:defRPr>
            </a:lvl1pPr>
          </a:lstStyle>
          <a:p>
            <a:pPr lvl="0"/>
            <a:r>
              <a:rPr lang="en-US" dirty="0" smtClean="0"/>
              <a:t>##</a:t>
            </a:r>
          </a:p>
        </p:txBody>
      </p:sp>
      <p:sp>
        <p:nvSpPr>
          <p:cNvPr id="11" name="Text Placeholder 6"/>
          <p:cNvSpPr>
            <a:spLocks noGrp="1"/>
          </p:cNvSpPr>
          <p:nvPr>
            <p:ph type="body" sz="quarter" idx="15" hasCustomPrompt="1"/>
          </p:nvPr>
        </p:nvSpPr>
        <p:spPr>
          <a:xfrm>
            <a:off x="4995758" y="3710996"/>
            <a:ext cx="2640544" cy="936625"/>
          </a:xfrm>
        </p:spPr>
        <p:txBody>
          <a:bodyPr anchor="ctr">
            <a:normAutofit/>
          </a:bodyPr>
          <a:lstStyle>
            <a:lvl1pPr>
              <a:defRPr sz="1600" baseline="0">
                <a:solidFill>
                  <a:schemeClr val="tx1">
                    <a:lumMod val="65000"/>
                    <a:lumOff val="35000"/>
                  </a:schemeClr>
                </a:solidFill>
              </a:defRPr>
            </a:lvl1pPr>
          </a:lstStyle>
          <a:p>
            <a:pPr lvl="0"/>
            <a:r>
              <a:rPr lang="en-US" dirty="0" smtClean="0"/>
              <a:t>Click to edit section title</a:t>
            </a:r>
          </a:p>
        </p:txBody>
      </p:sp>
      <p:sp>
        <p:nvSpPr>
          <p:cNvPr id="12" name="Text Placeholder 4"/>
          <p:cNvSpPr>
            <a:spLocks noGrp="1"/>
          </p:cNvSpPr>
          <p:nvPr>
            <p:ph type="body" sz="quarter" idx="16" hasCustomPrompt="1"/>
          </p:nvPr>
        </p:nvSpPr>
        <p:spPr>
          <a:xfrm>
            <a:off x="4063070" y="4647621"/>
            <a:ext cx="932688" cy="936625"/>
          </a:xfrm>
        </p:spPr>
        <p:txBody>
          <a:bodyPr anchor="ctr">
            <a:normAutofit/>
          </a:bodyPr>
          <a:lstStyle>
            <a:lvl1pPr algn="l">
              <a:defRPr sz="3300">
                <a:solidFill>
                  <a:schemeClr val="accent2">
                    <a:lumMod val="75000"/>
                  </a:schemeClr>
                </a:solidFill>
              </a:defRPr>
            </a:lvl1pPr>
          </a:lstStyle>
          <a:p>
            <a:pPr lvl="0"/>
            <a:r>
              <a:rPr lang="en-US" dirty="0" smtClean="0"/>
              <a:t>##</a:t>
            </a:r>
          </a:p>
        </p:txBody>
      </p:sp>
      <p:sp>
        <p:nvSpPr>
          <p:cNvPr id="13" name="Text Placeholder 6"/>
          <p:cNvSpPr>
            <a:spLocks noGrp="1"/>
          </p:cNvSpPr>
          <p:nvPr>
            <p:ph type="body" sz="quarter" idx="17" hasCustomPrompt="1"/>
          </p:nvPr>
        </p:nvSpPr>
        <p:spPr>
          <a:xfrm>
            <a:off x="4995758" y="4647621"/>
            <a:ext cx="2640544" cy="936625"/>
          </a:xfrm>
        </p:spPr>
        <p:txBody>
          <a:bodyPr anchor="ctr">
            <a:normAutofit/>
          </a:bodyPr>
          <a:lstStyle>
            <a:lvl1pPr>
              <a:defRPr sz="1600" baseline="0">
                <a:solidFill>
                  <a:schemeClr val="tx1">
                    <a:lumMod val="65000"/>
                    <a:lumOff val="35000"/>
                  </a:schemeClr>
                </a:solidFill>
              </a:defRPr>
            </a:lvl1pPr>
          </a:lstStyle>
          <a:p>
            <a:pPr lvl="0"/>
            <a:r>
              <a:rPr lang="en-US" dirty="0" smtClean="0"/>
              <a:t>Click to edit section title</a:t>
            </a:r>
          </a:p>
        </p:txBody>
      </p:sp>
      <p:pic>
        <p:nvPicPr>
          <p:cNvPr id="3" name="Picture 2" descr="Untitled.png"/>
          <p:cNvPicPr>
            <a:picLocks noChangeAspect="1"/>
          </p:cNvPicPr>
          <p:nvPr userDrawn="1"/>
        </p:nvPicPr>
        <p:blipFill>
          <a:blip r:embed="rId2">
            <a:extLst>
              <a:ext uri="{28A0092B-C50C-407E-A947-70E740481C1C}">
                <a14:useLocalDpi xmlns:a14="http://schemas.microsoft.com/office/drawing/2010/main" xmlns=""/>
              </a:ext>
            </a:extLst>
          </a:blip>
          <a:stretch>
            <a:fillRect/>
          </a:stretch>
        </p:blipFill>
        <p:spPr>
          <a:xfrm>
            <a:off x="0" y="2029968"/>
            <a:ext cx="3822192" cy="4828032"/>
          </a:xfrm>
          <a:prstGeom prst="rect">
            <a:avLst/>
          </a:prstGeom>
        </p:spPr>
      </p:pic>
    </p:spTree>
    <p:extLst>
      <p:ext uri="{BB962C8B-B14F-4D97-AF65-F5344CB8AC3E}">
        <p14:creationId xmlns:p14="http://schemas.microsoft.com/office/powerpoint/2010/main" xmlns="" val="2871796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5223" y="274638"/>
            <a:ext cx="8531578" cy="685829"/>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312638"/>
            <a:ext cx="8229600" cy="4642256"/>
          </a:xfrm>
        </p:spPr>
        <p:txBody>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Slide Number Placeholder 5"/>
          <p:cNvSpPr>
            <a:spLocks noGrp="1"/>
          </p:cNvSpPr>
          <p:nvPr>
            <p:ph type="sldNum" sz="quarter" idx="12"/>
          </p:nvPr>
        </p:nvSpPr>
        <p:spPr>
          <a:xfrm>
            <a:off x="5720671" y="6356350"/>
            <a:ext cx="2966130" cy="365125"/>
          </a:xfrm>
          <a:prstGeom prst="rect">
            <a:avLst/>
          </a:prstGeom>
        </p:spPr>
        <p:txBody>
          <a:bodyPr anchor="b"/>
          <a:lstStyle>
            <a:lvl1pPr algn="r">
              <a:defRPr sz="950">
                <a:solidFill>
                  <a:schemeClr val="tx1">
                    <a:lumMod val="65000"/>
                    <a:lumOff val="35000"/>
                  </a:schemeClr>
                </a:solidFill>
              </a:defRPr>
            </a:lvl1pPr>
          </a:lstStyle>
          <a:p>
            <a:r>
              <a:rPr lang="en-US" smtClean="0"/>
              <a:t>  Council of State Governments Justice Center | </a:t>
            </a:r>
            <a:fld id="{054FADC0-F0D0-6246-B4F3-F9D77D690E2E}" type="slidenum">
              <a:rPr lang="en-US" smtClean="0"/>
              <a:pPr/>
              <a:t>‹#›</a:t>
            </a:fld>
            <a:endParaRPr lang="en-US" dirty="0"/>
          </a:p>
        </p:txBody>
      </p:sp>
      <p:sp>
        <p:nvSpPr>
          <p:cNvPr id="9" name="Text Placeholder 8"/>
          <p:cNvSpPr>
            <a:spLocks noGrp="1"/>
          </p:cNvSpPr>
          <p:nvPr>
            <p:ph type="body" sz="quarter" idx="13" hasCustomPrompt="1"/>
          </p:nvPr>
        </p:nvSpPr>
        <p:spPr>
          <a:xfrm>
            <a:off x="457201" y="6104300"/>
            <a:ext cx="4661418" cy="220034"/>
          </a:xfrm>
        </p:spPr>
        <p:txBody>
          <a:bodyPr>
            <a:noAutofit/>
          </a:bodyPr>
          <a:lstStyle>
            <a:lvl1pPr>
              <a:defRPr sz="800" i="1" baseline="0">
                <a:solidFill>
                  <a:srgbClr val="595959"/>
                </a:solidFill>
              </a:defRPr>
            </a:lvl1pPr>
          </a:lstStyle>
          <a:p>
            <a:pPr lvl="0"/>
            <a:r>
              <a:rPr lang="en-US" dirty="0" smtClean="0"/>
              <a:t>Click to add source</a:t>
            </a:r>
            <a:endParaRPr lang="en-US" dirty="0"/>
          </a:p>
        </p:txBody>
      </p:sp>
      <p:cxnSp>
        <p:nvCxnSpPr>
          <p:cNvPr id="5" name="Straight Connector 4"/>
          <p:cNvCxnSpPr/>
          <p:nvPr userDrawn="1"/>
        </p:nvCxnSpPr>
        <p:spPr>
          <a:xfrm>
            <a:off x="155223" y="342188"/>
            <a:ext cx="0" cy="342915"/>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457200" y="6118131"/>
            <a:ext cx="0" cy="224709"/>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82526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638885" y="2480993"/>
            <a:ext cx="4768048" cy="705495"/>
          </a:xfrm>
        </p:spPr>
        <p:txBody>
          <a:bodyPr/>
          <a:lstStyle>
            <a:lvl1pPr marL="0" indent="0" algn="l">
              <a:buNone/>
              <a:defRPr b="1" baseline="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for name, title, and email info</a:t>
            </a:r>
          </a:p>
        </p:txBody>
      </p:sp>
      <p:sp>
        <p:nvSpPr>
          <p:cNvPr id="8" name="Picture Placeholder 7"/>
          <p:cNvSpPr>
            <a:spLocks noGrp="1"/>
          </p:cNvSpPr>
          <p:nvPr>
            <p:ph type="pic" sz="quarter" idx="13"/>
          </p:nvPr>
        </p:nvSpPr>
        <p:spPr>
          <a:xfrm>
            <a:off x="663641" y="1854158"/>
            <a:ext cx="2732255" cy="2280601"/>
          </a:xfrm>
        </p:spPr>
        <p:txBody>
          <a:bodyPr/>
          <a:lstStyle/>
          <a:p>
            <a:endParaRPr lang="en-US"/>
          </a:p>
        </p:txBody>
      </p:sp>
      <p:pic>
        <p:nvPicPr>
          <p:cNvPr id="11" name="Picture 10" descr="CSG JC Logo 1.eps"/>
          <p:cNvPicPr>
            <a:picLocks noChangeAspect="1"/>
          </p:cNvPicPr>
          <p:nvPr userDrawn="1"/>
        </p:nvPicPr>
        <p:blipFill rotWithShape="1">
          <a:blip r:embed="rId2" cstate="screen">
            <a:extLst>
              <a:ext uri="{28A0092B-C50C-407E-A947-70E740481C1C}">
                <a14:useLocalDpi xmlns:a14="http://schemas.microsoft.com/office/drawing/2010/main" xmlns=""/>
              </a:ext>
            </a:extLst>
          </a:blip>
          <a:srcRect b="20644"/>
          <a:stretch/>
        </p:blipFill>
        <p:spPr>
          <a:xfrm>
            <a:off x="2684388" y="5710130"/>
            <a:ext cx="3452085" cy="732956"/>
          </a:xfrm>
          <a:prstGeom prst="rect">
            <a:avLst/>
          </a:prstGeom>
        </p:spPr>
      </p:pic>
      <p:sp>
        <p:nvSpPr>
          <p:cNvPr id="9" name="TextBox 8"/>
          <p:cNvSpPr txBox="1"/>
          <p:nvPr userDrawn="1"/>
        </p:nvSpPr>
        <p:spPr>
          <a:xfrm>
            <a:off x="3639670" y="1629556"/>
            <a:ext cx="4767263" cy="707886"/>
          </a:xfrm>
          <a:prstGeom prst="rect">
            <a:avLst/>
          </a:prstGeom>
          <a:noFill/>
        </p:spPr>
        <p:txBody>
          <a:bodyPr wrap="square" rtlCol="0">
            <a:spAutoFit/>
          </a:bodyPr>
          <a:lstStyle/>
          <a:p>
            <a:r>
              <a:rPr lang="en-US" sz="4000" b="1" dirty="0" smtClean="0">
                <a:solidFill>
                  <a:srgbClr val="376092"/>
                </a:solidFill>
                <a:latin typeface="+mj-lt"/>
              </a:rPr>
              <a:t>THANK YOU</a:t>
            </a:r>
            <a:endParaRPr lang="en-US" sz="4000" b="1" dirty="0">
              <a:solidFill>
                <a:srgbClr val="376092"/>
              </a:solidFill>
              <a:latin typeface="+mj-lt"/>
            </a:endParaRPr>
          </a:p>
        </p:txBody>
      </p:sp>
      <p:sp>
        <p:nvSpPr>
          <p:cNvPr id="12" name="TextBox 11"/>
          <p:cNvSpPr txBox="1"/>
          <p:nvPr userDrawn="1"/>
        </p:nvSpPr>
        <p:spPr>
          <a:xfrm>
            <a:off x="3639669" y="3499133"/>
            <a:ext cx="4767263" cy="369332"/>
          </a:xfrm>
          <a:prstGeom prst="rect">
            <a:avLst/>
          </a:prstGeom>
          <a:noFill/>
        </p:spPr>
        <p:txBody>
          <a:bodyPr wrap="square" rtlCol="0">
            <a:spAutoFit/>
          </a:bodyPr>
          <a:lstStyle/>
          <a:p>
            <a:pPr marL="0" marR="0" lvl="0" indent="0" algn="dist" defTabSz="457200" rtl="0" eaLnBrk="1" fontAlgn="auto" latinLnBrk="0" hangingPunct="1">
              <a:lnSpc>
                <a:spcPct val="100000"/>
              </a:lnSpc>
              <a:spcBef>
                <a:spcPct val="20000"/>
              </a:spcBef>
              <a:spcAft>
                <a:spcPts val="0"/>
              </a:spcAft>
              <a:buClrTx/>
              <a:buSzTx/>
              <a:buFont typeface="Arial"/>
              <a:buNone/>
              <a:tabLst/>
              <a:defRPr/>
            </a:pPr>
            <a:r>
              <a:rPr kumimoji="0" lang="en-US" sz="1800" b="1" i="0" u="none" strike="noStrike" kern="1200" cap="none" spc="0" normalizeH="0" baseline="0" noProof="0" dirty="0" smtClean="0">
                <a:ln>
                  <a:noFill/>
                </a:ln>
                <a:solidFill>
                  <a:srgbClr val="4F81BD"/>
                </a:solidFill>
                <a:effectLst/>
                <a:uLnTx/>
                <a:uFillTx/>
                <a:latin typeface="+mj-lt"/>
                <a:ea typeface="+mn-ea"/>
                <a:cs typeface="Franklin Gothic Book"/>
              </a:rPr>
              <a:t>CSGJUSTICECENTER.ORG/SUBSCRIBE</a:t>
            </a:r>
          </a:p>
        </p:txBody>
      </p:sp>
      <p:sp>
        <p:nvSpPr>
          <p:cNvPr id="13" name="TextBox 12"/>
          <p:cNvSpPr txBox="1">
            <a:spLocks noChangeAspect="1"/>
          </p:cNvSpPr>
          <p:nvPr userDrawn="1"/>
        </p:nvSpPr>
        <p:spPr>
          <a:xfrm>
            <a:off x="3639671" y="4009674"/>
            <a:ext cx="4767262" cy="830997"/>
          </a:xfrm>
          <a:prstGeom prst="rect">
            <a:avLst/>
          </a:prstGeom>
          <a:noFill/>
        </p:spPr>
        <p:txBody>
          <a:bodyPr wrap="square" rtlCol="0">
            <a:spAutoFit/>
          </a:bodyPr>
          <a:lstStyle/>
          <a:p>
            <a:pPr marL="0" marR="0" lvl="0" indent="0" algn="just" defTabSz="457200" rtl="0" eaLnBrk="1" fontAlgn="auto" latinLnBrk="0" hangingPunct="1">
              <a:lnSpc>
                <a:spcPct val="100000"/>
              </a:lnSpc>
              <a:spcBef>
                <a:spcPct val="20000"/>
              </a:spcBef>
              <a:spcAft>
                <a:spcPts val="0"/>
              </a:spcAft>
              <a:buClrTx/>
              <a:buSzTx/>
              <a:buFont typeface="Arial"/>
              <a:buNone/>
              <a:tabLst/>
              <a:defRPr/>
            </a:pPr>
            <a:r>
              <a:rPr kumimoji="0" lang="en-US" sz="800" b="0" i="0" u="none" strike="noStrike" kern="1200" cap="none" spc="0" normalizeH="0" baseline="0" noProof="0" dirty="0" smtClean="0">
                <a:ln>
                  <a:noFill/>
                </a:ln>
                <a:solidFill>
                  <a:schemeClr val="bg1">
                    <a:lumMod val="50000"/>
                  </a:schemeClr>
                </a:solidFill>
                <a:effectLst/>
                <a:uLnTx/>
                <a:uFillTx/>
                <a:latin typeface="+mn-lt"/>
                <a:ea typeface="+mn-ea"/>
                <a:cs typeface="Franklin Gothic Book"/>
              </a:rPr>
              <a:t>This material was prepared for the State of North Dakota. The presentation was developed by members of the Council of State Governments Justice Center staff. Because presentations are not subject to to the same rigorous review process as other printed materials, the statements made do not reflect the views of the authors, and should not be considered the official position of the Justice Center, the members of the Council of State Governments, or the funding agency supporting the work.</a:t>
            </a:r>
          </a:p>
          <a:p>
            <a:pPr algn="just"/>
            <a:endParaRPr lang="en-US" sz="800" dirty="0">
              <a:solidFill>
                <a:schemeClr val="bg1">
                  <a:lumMod val="50000"/>
                </a:schemeClr>
              </a:solidFill>
            </a:endParaRPr>
          </a:p>
        </p:txBody>
      </p:sp>
    </p:spTree>
    <p:extLst>
      <p:ext uri="{BB962C8B-B14F-4D97-AF65-F5344CB8AC3E}">
        <p14:creationId xmlns:p14="http://schemas.microsoft.com/office/powerpoint/2010/main" xmlns="" val="7722063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5223" y="274638"/>
            <a:ext cx="8531578" cy="854251"/>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702933690"/>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0" r:id="rId3"/>
    <p:sldLayoutId id="2147483659" r:id="rId4"/>
  </p:sldLayoutIdLst>
  <p:hf hdr="0" dt="0"/>
  <p:txStyles>
    <p:titleStyle>
      <a:lvl1pPr algn="l" defTabSz="457200" rtl="0" eaLnBrk="1" latinLnBrk="0" hangingPunct="1">
        <a:spcBef>
          <a:spcPct val="0"/>
        </a:spcBef>
        <a:buNone/>
        <a:defRPr sz="2200" kern="1200" spc="-30">
          <a:solidFill>
            <a:schemeClr val="accent1">
              <a:lumMod val="75000"/>
            </a:schemeClr>
          </a:solidFill>
          <a:latin typeface="Arial"/>
          <a:ea typeface="+mj-ea"/>
          <a:cs typeface="Arial"/>
        </a:defRPr>
      </a:lvl1pPr>
    </p:titleStyle>
    <p:bodyStyle>
      <a:lvl1pPr marL="0" indent="0" algn="l" defTabSz="457200" rtl="0" eaLnBrk="1" latinLnBrk="0" hangingPunct="1">
        <a:spcBef>
          <a:spcPct val="20000"/>
        </a:spcBef>
        <a:buFont typeface="Arial"/>
        <a:buNone/>
        <a:defRPr sz="18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chart" Target="../charts/char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8.gif"/></Relationships>
</file>

<file path=ppt/slides/_rels/slide3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chart" Target="../charts/char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mailto:bshelor@csg.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R-Title-Background.png"/>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a:xfrm>
            <a:off x="-1" y="0"/>
            <a:ext cx="9300079" cy="7145880"/>
          </a:xfrm>
          <a:prstGeom prst="rect">
            <a:avLst/>
          </a:prstGeom>
        </p:spPr>
      </p:pic>
      <p:pic>
        <p:nvPicPr>
          <p:cNvPr id="14" name="Picture 13" descr="CSG JC Logo 1.eps"/>
          <p:cNvPicPr>
            <a:picLocks noChangeAspect="1"/>
          </p:cNvPicPr>
          <p:nvPr/>
        </p:nvPicPr>
        <p:blipFill rotWithShape="1">
          <a:blip r:embed="rId3" cstate="screen">
            <a:duotone>
              <a:schemeClr val="bg2">
                <a:shade val="45000"/>
                <a:satMod val="135000"/>
              </a:schemeClr>
              <a:prstClr val="white"/>
            </a:duotone>
            <a:lum bright="40000" contrast="40000"/>
            <a:extLst>
              <a:ext uri="{28A0092B-C50C-407E-A947-70E740481C1C}">
                <a14:useLocalDpi xmlns:a14="http://schemas.microsoft.com/office/drawing/2010/main" xmlns=""/>
              </a:ext>
            </a:extLst>
          </a:blip>
          <a:srcRect b="20833"/>
          <a:stretch/>
        </p:blipFill>
        <p:spPr>
          <a:xfrm>
            <a:off x="6716889" y="211261"/>
            <a:ext cx="2159000" cy="457313"/>
          </a:xfrm>
          <a:prstGeom prst="rect">
            <a:avLst/>
          </a:prstGeom>
          <a:ln>
            <a:noFill/>
          </a:ln>
          <a:effectLst/>
        </p:spPr>
      </p:pic>
      <p:sp>
        <p:nvSpPr>
          <p:cNvPr id="15" name="Rectangle 14"/>
          <p:cNvSpPr/>
          <p:nvPr/>
        </p:nvSpPr>
        <p:spPr>
          <a:xfrm>
            <a:off x="-1" y="2213672"/>
            <a:ext cx="7747005" cy="3485445"/>
          </a:xfrm>
          <a:prstGeom prst="rect">
            <a:avLst/>
          </a:prstGeom>
          <a:solidFill>
            <a:srgbClr val="FFFFFF">
              <a:alpha val="78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2"/>
            <a:endParaRPr lang="en-US" sz="2000" b="1" dirty="0">
              <a:solidFill>
                <a:schemeClr val="tx1">
                  <a:lumMod val="50000"/>
                  <a:lumOff val="50000"/>
                </a:schemeClr>
              </a:solidFill>
            </a:endParaRPr>
          </a:p>
        </p:txBody>
      </p:sp>
      <p:sp>
        <p:nvSpPr>
          <p:cNvPr id="16" name="Title 1"/>
          <p:cNvSpPr>
            <a:spLocks noGrp="1"/>
          </p:cNvSpPr>
          <p:nvPr>
            <p:ph type="ctrTitle"/>
          </p:nvPr>
        </p:nvSpPr>
        <p:spPr>
          <a:xfrm>
            <a:off x="606430" y="2426952"/>
            <a:ext cx="6562015" cy="697198"/>
          </a:xfrm>
        </p:spPr>
        <p:txBody>
          <a:bodyPr/>
          <a:lstStyle/>
          <a:p>
            <a:r>
              <a:rPr lang="en-US" sz="3100" dirty="0" smtClean="0"/>
              <a:t>Justice Reinvestment in Arkansas</a:t>
            </a:r>
            <a:endParaRPr lang="en-US" sz="3100" dirty="0"/>
          </a:p>
        </p:txBody>
      </p:sp>
      <p:sp>
        <p:nvSpPr>
          <p:cNvPr id="17" name="Subtitle 2"/>
          <p:cNvSpPr>
            <a:spLocks noGrp="1"/>
          </p:cNvSpPr>
          <p:nvPr>
            <p:ph type="subTitle" idx="1"/>
          </p:nvPr>
        </p:nvSpPr>
        <p:spPr>
          <a:xfrm>
            <a:off x="606430" y="3119955"/>
            <a:ext cx="6562015" cy="1097010"/>
          </a:xfrm>
        </p:spPr>
        <p:txBody>
          <a:bodyPr>
            <a:normAutofit fontScale="92500" lnSpcReduction="20000"/>
          </a:bodyPr>
          <a:lstStyle/>
          <a:p>
            <a:r>
              <a:rPr lang="en-US" dirty="0" smtClean="0">
                <a:solidFill>
                  <a:srgbClr val="953735"/>
                </a:solidFill>
              </a:rPr>
              <a:t>Fifth Presentation to the Legislative Criminal Justice Oversight Task Force</a:t>
            </a:r>
          </a:p>
          <a:p>
            <a:endParaRPr lang="en-US" dirty="0" smtClean="0">
              <a:solidFill>
                <a:srgbClr val="953735"/>
              </a:solidFill>
            </a:endParaRPr>
          </a:p>
          <a:p>
            <a:r>
              <a:rPr lang="en-US" b="1" i="1" dirty="0" smtClean="0">
                <a:solidFill>
                  <a:srgbClr val="953735"/>
                </a:solidFill>
              </a:rPr>
              <a:t>June 22, 2016</a:t>
            </a:r>
            <a:endParaRPr lang="en-US" b="1" i="1" dirty="0">
              <a:solidFill>
                <a:srgbClr val="953735"/>
              </a:solidFill>
            </a:endParaRPr>
          </a:p>
        </p:txBody>
      </p:sp>
      <p:sp>
        <p:nvSpPr>
          <p:cNvPr id="18" name="Text Placeholder 3"/>
          <p:cNvSpPr>
            <a:spLocks noGrp="1"/>
          </p:cNvSpPr>
          <p:nvPr>
            <p:ph type="body" sz="quarter" idx="14"/>
          </p:nvPr>
        </p:nvSpPr>
        <p:spPr>
          <a:xfrm>
            <a:off x="606430" y="4258235"/>
            <a:ext cx="6562015" cy="1202763"/>
          </a:xfrm>
        </p:spPr>
        <p:txBody>
          <a:bodyPr/>
          <a:lstStyle/>
          <a:p>
            <a:r>
              <a:rPr lang="en-US" b="1" dirty="0" smtClean="0"/>
              <a:t>Andy Barbee</a:t>
            </a:r>
            <a:r>
              <a:rPr lang="en-US" dirty="0" smtClean="0"/>
              <a:t>, Research Manager</a:t>
            </a:r>
          </a:p>
          <a:p>
            <a:r>
              <a:rPr lang="en-US" b="1" dirty="0" smtClean="0"/>
              <a:t>Jessica Gonzales</a:t>
            </a:r>
            <a:r>
              <a:rPr lang="en-US" dirty="0" smtClean="0"/>
              <a:t>, Senior Research Associate</a:t>
            </a:r>
          </a:p>
          <a:p>
            <a:r>
              <a:rPr lang="en-US" b="1" dirty="0"/>
              <a:t>Mack Jenkins</a:t>
            </a:r>
            <a:r>
              <a:rPr lang="en-US" dirty="0"/>
              <a:t>, Senior Policy Advisor</a:t>
            </a:r>
          </a:p>
          <a:p>
            <a:r>
              <a:rPr lang="en-US" b="1" dirty="0" smtClean="0"/>
              <a:t>Ben Shelor</a:t>
            </a:r>
            <a:r>
              <a:rPr lang="en-US" dirty="0" smtClean="0"/>
              <a:t>, Policy Analyst</a:t>
            </a:r>
            <a:endParaRPr lang="en-US" dirty="0"/>
          </a:p>
        </p:txBody>
      </p:sp>
      <p:sp>
        <p:nvSpPr>
          <p:cNvPr id="8" name="TextBox 7"/>
          <p:cNvSpPr txBox="1"/>
          <p:nvPr/>
        </p:nvSpPr>
        <p:spPr>
          <a:xfrm>
            <a:off x="6885830" y="771277"/>
            <a:ext cx="2258170" cy="461665"/>
          </a:xfrm>
          <a:prstGeom prst="rect">
            <a:avLst/>
          </a:prstGeom>
          <a:noFill/>
        </p:spPr>
        <p:txBody>
          <a:bodyPr wrap="square" rtlCol="0">
            <a:spAutoFit/>
          </a:bodyPr>
          <a:lstStyle/>
          <a:p>
            <a:r>
              <a:rPr lang="en-US" sz="2400" b="1" dirty="0" smtClean="0">
                <a:latin typeface="Arial Black" pitchFamily="34" charset="0"/>
              </a:rPr>
              <a:t>HANDOUT 1</a:t>
            </a:r>
            <a:endParaRPr lang="en-US" sz="2400" b="1" dirty="0">
              <a:latin typeface="Arial Black" pitchFamily="34" charset="0"/>
            </a:endParaRPr>
          </a:p>
        </p:txBody>
      </p:sp>
    </p:spTree>
    <p:extLst>
      <p:ext uri="{BB962C8B-B14F-4D97-AF65-F5344CB8AC3E}">
        <p14:creationId xmlns:p14="http://schemas.microsoft.com/office/powerpoint/2010/main" xmlns="" val="41333478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5066" y="467406"/>
            <a:ext cx="3601236" cy="938906"/>
          </a:xfrm>
        </p:spPr>
        <p:txBody>
          <a:bodyPr/>
          <a:lstStyle/>
          <a:p>
            <a:r>
              <a:rPr lang="en-US" dirty="0" smtClean="0"/>
              <a:t>Overview</a:t>
            </a:r>
            <a:endParaRPr lang="en-US" dirty="0"/>
          </a:p>
        </p:txBody>
      </p:sp>
      <p:sp>
        <p:nvSpPr>
          <p:cNvPr id="3" name="Text Placeholder 2"/>
          <p:cNvSpPr>
            <a:spLocks noGrp="1"/>
          </p:cNvSpPr>
          <p:nvPr>
            <p:ph type="body" sz="quarter" idx="10"/>
          </p:nvPr>
        </p:nvSpPr>
        <p:spPr>
          <a:xfrm>
            <a:off x="4063070" y="1376289"/>
            <a:ext cx="932688" cy="914400"/>
          </a:xfrm>
          <a:noFill/>
        </p:spPr>
        <p:txBody>
          <a:bodyPr>
            <a:normAutofit/>
          </a:bodyPr>
          <a:lstStyle/>
          <a:p>
            <a:r>
              <a:rPr lang="en-US" dirty="0" smtClean="0"/>
              <a:t>01</a:t>
            </a:r>
            <a:endParaRPr lang="en-US" dirty="0"/>
          </a:p>
        </p:txBody>
      </p:sp>
      <p:sp>
        <p:nvSpPr>
          <p:cNvPr id="4" name="Text Placeholder 3"/>
          <p:cNvSpPr>
            <a:spLocks noGrp="1"/>
          </p:cNvSpPr>
          <p:nvPr>
            <p:ph type="body" sz="quarter" idx="11"/>
          </p:nvPr>
        </p:nvSpPr>
        <p:spPr>
          <a:xfrm>
            <a:off x="4995758" y="1376289"/>
            <a:ext cx="3474720" cy="914400"/>
          </a:xfrm>
          <a:noFill/>
        </p:spPr>
        <p:txBody>
          <a:bodyPr/>
          <a:lstStyle/>
          <a:p>
            <a:r>
              <a:rPr lang="en-US" dirty="0" smtClean="0"/>
              <a:t>Project Update</a:t>
            </a:r>
            <a:endParaRPr lang="en-US" i="1" dirty="0"/>
          </a:p>
        </p:txBody>
      </p:sp>
      <p:sp>
        <p:nvSpPr>
          <p:cNvPr id="5" name="Text Placeholder 4"/>
          <p:cNvSpPr>
            <a:spLocks noGrp="1"/>
          </p:cNvSpPr>
          <p:nvPr>
            <p:ph type="body" sz="quarter" idx="12"/>
          </p:nvPr>
        </p:nvSpPr>
        <p:spPr>
          <a:xfrm>
            <a:off x="4063070" y="2320934"/>
            <a:ext cx="932688" cy="914400"/>
          </a:xfrm>
          <a:solidFill>
            <a:schemeClr val="tx2">
              <a:lumMod val="20000"/>
              <a:lumOff val="80000"/>
            </a:schemeClr>
          </a:solidFill>
        </p:spPr>
        <p:txBody>
          <a:bodyPr/>
          <a:lstStyle/>
          <a:p>
            <a:r>
              <a:rPr lang="en-US" dirty="0" smtClean="0"/>
              <a:t>02</a:t>
            </a:r>
            <a:endParaRPr lang="en-US" dirty="0"/>
          </a:p>
        </p:txBody>
      </p:sp>
      <p:sp>
        <p:nvSpPr>
          <p:cNvPr id="6" name="Text Placeholder 5"/>
          <p:cNvSpPr>
            <a:spLocks noGrp="1"/>
          </p:cNvSpPr>
          <p:nvPr>
            <p:ph type="body" sz="quarter" idx="13"/>
          </p:nvPr>
        </p:nvSpPr>
        <p:spPr>
          <a:xfrm>
            <a:off x="4995758" y="2320934"/>
            <a:ext cx="3474720" cy="914400"/>
          </a:xfrm>
          <a:solidFill>
            <a:schemeClr val="tx2">
              <a:lumMod val="20000"/>
              <a:lumOff val="80000"/>
            </a:schemeClr>
          </a:solidFill>
        </p:spPr>
        <p:txBody>
          <a:bodyPr>
            <a:normAutofit/>
          </a:bodyPr>
          <a:lstStyle/>
          <a:p>
            <a:pPr>
              <a:spcBef>
                <a:spcPts val="0"/>
              </a:spcBef>
            </a:pPr>
            <a:r>
              <a:rPr lang="en-US" dirty="0" smtClean="0"/>
              <a:t>Comparing Probation and Prison</a:t>
            </a:r>
            <a:endParaRPr lang="en-US" dirty="0"/>
          </a:p>
        </p:txBody>
      </p:sp>
      <p:sp>
        <p:nvSpPr>
          <p:cNvPr id="7" name="Text Placeholder 6"/>
          <p:cNvSpPr>
            <a:spLocks noGrp="1"/>
          </p:cNvSpPr>
          <p:nvPr>
            <p:ph type="body" sz="quarter" idx="14"/>
          </p:nvPr>
        </p:nvSpPr>
        <p:spPr>
          <a:xfrm>
            <a:off x="4063070" y="3265579"/>
            <a:ext cx="932688" cy="914400"/>
          </a:xfrm>
          <a:noFill/>
        </p:spPr>
        <p:txBody>
          <a:bodyPr/>
          <a:lstStyle/>
          <a:p>
            <a:r>
              <a:rPr lang="en-US" dirty="0" smtClean="0"/>
              <a:t>03</a:t>
            </a:r>
            <a:endParaRPr lang="en-US" dirty="0"/>
          </a:p>
        </p:txBody>
      </p:sp>
      <p:sp>
        <p:nvSpPr>
          <p:cNvPr id="8" name="Text Placeholder 7"/>
          <p:cNvSpPr>
            <a:spLocks noGrp="1"/>
          </p:cNvSpPr>
          <p:nvPr>
            <p:ph type="body" sz="quarter" idx="15"/>
          </p:nvPr>
        </p:nvSpPr>
        <p:spPr>
          <a:xfrm>
            <a:off x="4995758" y="3265579"/>
            <a:ext cx="3474720" cy="914400"/>
          </a:xfrm>
          <a:noFill/>
        </p:spPr>
        <p:txBody>
          <a:bodyPr/>
          <a:lstStyle/>
          <a:p>
            <a:pPr>
              <a:spcBef>
                <a:spcPts val="0"/>
              </a:spcBef>
            </a:pPr>
            <a:r>
              <a:rPr lang="en-US" dirty="0"/>
              <a:t>Sanctioning of Violators – Cost and Public Safety</a:t>
            </a:r>
            <a:endParaRPr lang="en-US" i="1" dirty="0"/>
          </a:p>
        </p:txBody>
      </p:sp>
      <p:sp>
        <p:nvSpPr>
          <p:cNvPr id="9" name="Text Placeholder 8"/>
          <p:cNvSpPr>
            <a:spLocks noGrp="1"/>
          </p:cNvSpPr>
          <p:nvPr>
            <p:ph type="body" sz="quarter" idx="16"/>
          </p:nvPr>
        </p:nvSpPr>
        <p:spPr>
          <a:xfrm>
            <a:off x="4063070" y="4210224"/>
            <a:ext cx="932688" cy="914400"/>
          </a:xfrm>
          <a:noFill/>
        </p:spPr>
        <p:txBody>
          <a:bodyPr/>
          <a:lstStyle/>
          <a:p>
            <a:r>
              <a:rPr lang="en-US" dirty="0" smtClean="0"/>
              <a:t>04</a:t>
            </a:r>
            <a:endParaRPr lang="en-US" dirty="0"/>
          </a:p>
        </p:txBody>
      </p:sp>
      <p:sp>
        <p:nvSpPr>
          <p:cNvPr id="10" name="Text Placeholder 9"/>
          <p:cNvSpPr>
            <a:spLocks noGrp="1"/>
          </p:cNvSpPr>
          <p:nvPr>
            <p:ph type="body" sz="quarter" idx="17"/>
          </p:nvPr>
        </p:nvSpPr>
        <p:spPr>
          <a:xfrm>
            <a:off x="4995758" y="4210224"/>
            <a:ext cx="3474720" cy="914400"/>
          </a:xfrm>
          <a:noFill/>
        </p:spPr>
        <p:txBody>
          <a:bodyPr/>
          <a:lstStyle/>
          <a:p>
            <a:pPr>
              <a:spcBef>
                <a:spcPts val="0"/>
              </a:spcBef>
            </a:pPr>
            <a:r>
              <a:rPr lang="en-US" dirty="0" smtClean="0"/>
              <a:t>Recidivism Reduction through Strengthening Supervision</a:t>
            </a:r>
            <a:endParaRPr lang="en-US" dirty="0"/>
          </a:p>
        </p:txBody>
      </p:sp>
      <p:sp>
        <p:nvSpPr>
          <p:cNvPr id="17" name="Slide Number Placeholder 3"/>
          <p:cNvSpPr txBox="1">
            <a:spLocks/>
          </p:cNvSpPr>
          <p:nvPr/>
        </p:nvSpPr>
        <p:spPr>
          <a:xfrm>
            <a:off x="5720671" y="6356350"/>
            <a:ext cx="2966130" cy="365125"/>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r>
              <a:rPr lang="en-US" sz="950" dirty="0" smtClean="0">
                <a:solidFill>
                  <a:schemeClr val="tx1">
                    <a:lumMod val="75000"/>
                    <a:lumOff val="25000"/>
                  </a:schemeClr>
                </a:solidFill>
              </a:rPr>
              <a:t>  Council of State Governments Justice Center | </a:t>
            </a:r>
            <a:fld id="{054FADC0-F0D0-6246-B4F3-F9D77D690E2E}" type="slidenum">
              <a:rPr lang="en-US" sz="950" smtClean="0">
                <a:solidFill>
                  <a:schemeClr val="tx1">
                    <a:lumMod val="75000"/>
                    <a:lumOff val="25000"/>
                  </a:schemeClr>
                </a:solidFill>
              </a:rPr>
              <a:pPr algn="r"/>
              <a:t>10</a:t>
            </a:fld>
            <a:endParaRPr lang="en-US" sz="950" dirty="0">
              <a:solidFill>
                <a:schemeClr val="tx1">
                  <a:lumMod val="75000"/>
                  <a:lumOff val="25000"/>
                </a:schemeClr>
              </a:solidFill>
            </a:endParaRPr>
          </a:p>
        </p:txBody>
      </p:sp>
      <p:sp>
        <p:nvSpPr>
          <p:cNvPr id="12" name="Text Placeholder 8"/>
          <p:cNvSpPr txBox="1">
            <a:spLocks/>
          </p:cNvSpPr>
          <p:nvPr/>
        </p:nvSpPr>
        <p:spPr>
          <a:xfrm>
            <a:off x="4065342" y="5154869"/>
            <a:ext cx="932688" cy="914400"/>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05</a:t>
            </a:r>
            <a:endParaRPr lang="en-US" dirty="0"/>
          </a:p>
        </p:txBody>
      </p:sp>
      <p:sp>
        <p:nvSpPr>
          <p:cNvPr id="13" name="Text Placeholder 9"/>
          <p:cNvSpPr txBox="1">
            <a:spLocks/>
          </p:cNvSpPr>
          <p:nvPr/>
        </p:nvSpPr>
        <p:spPr>
          <a:xfrm>
            <a:off x="4998030" y="5154869"/>
            <a:ext cx="3474720" cy="914400"/>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600" kern="1200" baseline="0">
                <a:solidFill>
                  <a:schemeClr val="tx1">
                    <a:lumMod val="65000"/>
                    <a:lumOff val="3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Next Steps</a:t>
            </a:r>
            <a:endParaRPr lang="en-US" dirty="0"/>
          </a:p>
        </p:txBody>
      </p:sp>
    </p:spTree>
    <p:extLst>
      <p:ext uri="{BB962C8B-B14F-4D97-AF65-F5344CB8AC3E}">
        <p14:creationId xmlns:p14="http://schemas.microsoft.com/office/powerpoint/2010/main" xmlns="" val="36632456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Section Preview</a:t>
            </a:r>
            <a:endParaRPr lang="en-US" b="1"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11</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622767191"/>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7" name="TextBox 6"/>
          <p:cNvSpPr txBox="1"/>
          <p:nvPr/>
        </p:nvSpPr>
        <p:spPr>
          <a:xfrm>
            <a:off x="1610436" y="1855742"/>
            <a:ext cx="6086901" cy="400110"/>
          </a:xfrm>
          <a:prstGeom prst="rect">
            <a:avLst/>
          </a:prstGeom>
          <a:solidFill>
            <a:schemeClr val="bg2"/>
          </a:solidFill>
        </p:spPr>
        <p:txBody>
          <a:bodyPr wrap="square" rtlCol="0">
            <a:spAutoFit/>
          </a:bodyPr>
          <a:lstStyle/>
          <a:p>
            <a:r>
              <a:rPr lang="en-US" sz="2000" dirty="0" smtClean="0"/>
              <a:t>Importance of examining outcomes</a:t>
            </a:r>
            <a:endParaRPr lang="en-US" sz="2000" dirty="0"/>
          </a:p>
        </p:txBody>
      </p:sp>
      <p:sp>
        <p:nvSpPr>
          <p:cNvPr id="175" name="TextBox 174"/>
          <p:cNvSpPr txBox="1"/>
          <p:nvPr/>
        </p:nvSpPr>
        <p:spPr>
          <a:xfrm>
            <a:off x="1610436" y="3026996"/>
            <a:ext cx="6086901" cy="400110"/>
          </a:xfrm>
          <a:prstGeom prst="rect">
            <a:avLst/>
          </a:prstGeom>
          <a:solidFill>
            <a:schemeClr val="bg2"/>
          </a:solidFill>
        </p:spPr>
        <p:txBody>
          <a:bodyPr wrap="square" rtlCol="0">
            <a:spAutoFit/>
          </a:bodyPr>
          <a:lstStyle/>
          <a:p>
            <a:r>
              <a:rPr lang="en-US" sz="2000" dirty="0" smtClean="0"/>
              <a:t>Understanding recidivism</a:t>
            </a:r>
            <a:endParaRPr lang="en-US" sz="2000" dirty="0"/>
          </a:p>
        </p:txBody>
      </p:sp>
      <p:sp>
        <p:nvSpPr>
          <p:cNvPr id="176" name="TextBox 175"/>
          <p:cNvSpPr txBox="1"/>
          <p:nvPr/>
        </p:nvSpPr>
        <p:spPr>
          <a:xfrm>
            <a:off x="1610436" y="4198249"/>
            <a:ext cx="6086901" cy="400110"/>
          </a:xfrm>
          <a:prstGeom prst="rect">
            <a:avLst/>
          </a:prstGeom>
          <a:solidFill>
            <a:schemeClr val="bg2"/>
          </a:solidFill>
        </p:spPr>
        <p:txBody>
          <a:bodyPr wrap="square" rtlCol="0">
            <a:spAutoFit/>
          </a:bodyPr>
          <a:lstStyle/>
          <a:p>
            <a:r>
              <a:rPr lang="en-US" sz="2000" dirty="0"/>
              <a:t>Probation more cost-effective than prison</a:t>
            </a:r>
          </a:p>
        </p:txBody>
      </p:sp>
      <p:sp>
        <p:nvSpPr>
          <p:cNvPr id="8" name="Rounded Rectangle 7"/>
          <p:cNvSpPr/>
          <p:nvPr/>
        </p:nvSpPr>
        <p:spPr>
          <a:xfrm>
            <a:off x="1132764" y="1784469"/>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7" name="Rounded Rectangle 176"/>
          <p:cNvSpPr/>
          <p:nvPr/>
        </p:nvSpPr>
        <p:spPr>
          <a:xfrm>
            <a:off x="1132764" y="4068011"/>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8" name="Rounded Rectangle 177"/>
          <p:cNvSpPr/>
          <p:nvPr/>
        </p:nvSpPr>
        <p:spPr>
          <a:xfrm>
            <a:off x="1132764" y="2926240"/>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xmlns="" val="13122364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Prior discussions highlighted issue of prison vs. probation for lower-level offenses</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12</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307537019"/>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graphicFrame>
        <p:nvGraphicFramePr>
          <p:cNvPr id="179" name="Table 178"/>
          <p:cNvGraphicFramePr>
            <a:graphicFrameLocks noGrp="1"/>
          </p:cNvGraphicFramePr>
          <p:nvPr>
            <p:extLst>
              <p:ext uri="{D42A27DB-BD31-4B8C-83A1-F6EECF244321}">
                <p14:modId xmlns:p14="http://schemas.microsoft.com/office/powerpoint/2010/main" xmlns="" val="3906677"/>
              </p:ext>
            </p:extLst>
          </p:nvPr>
        </p:nvGraphicFramePr>
        <p:xfrm>
          <a:off x="1334000" y="1536119"/>
          <a:ext cx="4267200" cy="4588169"/>
        </p:xfrm>
        <a:graphic>
          <a:graphicData uri="http://schemas.openxmlformats.org/drawingml/2006/table">
            <a:tbl>
              <a:tblPr firstRow="1" bandRow="1">
                <a:tableStyleId>{5C22544A-7EE6-4342-B048-85BDC9FD1C3A}</a:tableStyleId>
              </a:tblPr>
              <a:tblGrid>
                <a:gridCol w="609600"/>
                <a:gridCol w="609600"/>
                <a:gridCol w="609600"/>
                <a:gridCol w="609600"/>
                <a:gridCol w="609600"/>
                <a:gridCol w="609600"/>
                <a:gridCol w="609600"/>
              </a:tblGrid>
              <a:tr h="408459">
                <a:tc>
                  <a:txBody>
                    <a:bodyPr/>
                    <a:lstStyle/>
                    <a:p>
                      <a:pPr algn="ctr"/>
                      <a:endParaRPr lang="en-US" dirty="0"/>
                    </a:p>
                  </a:txBody>
                  <a:tcPr anchor="ctr">
                    <a:solidFill>
                      <a:schemeClr val="tx1">
                        <a:lumMod val="65000"/>
                        <a:lumOff val="35000"/>
                      </a:schemeClr>
                    </a:solidFill>
                  </a:tcPr>
                </a:tc>
                <a:tc>
                  <a:txBody>
                    <a:bodyPr/>
                    <a:lstStyle/>
                    <a:p>
                      <a:pPr algn="ctr"/>
                      <a:r>
                        <a:rPr lang="en-US" dirty="0" smtClean="0"/>
                        <a:t>0</a:t>
                      </a:r>
                      <a:endParaRPr lang="en-US" dirty="0"/>
                    </a:p>
                  </a:txBody>
                  <a:tcPr anchor="ctr">
                    <a:solidFill>
                      <a:schemeClr val="tx1">
                        <a:lumMod val="65000"/>
                        <a:lumOff val="35000"/>
                      </a:schemeClr>
                    </a:solidFill>
                  </a:tcPr>
                </a:tc>
                <a:tc>
                  <a:txBody>
                    <a:bodyPr/>
                    <a:lstStyle/>
                    <a:p>
                      <a:pPr algn="ctr"/>
                      <a:r>
                        <a:rPr lang="en-US" dirty="0" smtClean="0"/>
                        <a:t>1</a:t>
                      </a:r>
                      <a:endParaRPr lang="en-US" dirty="0"/>
                    </a:p>
                  </a:txBody>
                  <a:tcPr anchor="ctr">
                    <a:solidFill>
                      <a:schemeClr val="tx1">
                        <a:lumMod val="65000"/>
                        <a:lumOff val="35000"/>
                      </a:schemeClr>
                    </a:solidFill>
                  </a:tcPr>
                </a:tc>
                <a:tc>
                  <a:txBody>
                    <a:bodyPr/>
                    <a:lstStyle/>
                    <a:p>
                      <a:pPr algn="ctr"/>
                      <a:r>
                        <a:rPr lang="en-US" dirty="0" smtClean="0"/>
                        <a:t>2</a:t>
                      </a:r>
                      <a:endParaRPr lang="en-US" dirty="0"/>
                    </a:p>
                  </a:txBody>
                  <a:tcPr anchor="ctr">
                    <a:solidFill>
                      <a:schemeClr val="tx1">
                        <a:lumMod val="65000"/>
                        <a:lumOff val="35000"/>
                      </a:schemeClr>
                    </a:solidFill>
                  </a:tcPr>
                </a:tc>
                <a:tc>
                  <a:txBody>
                    <a:bodyPr/>
                    <a:lstStyle/>
                    <a:p>
                      <a:pPr algn="ctr"/>
                      <a:r>
                        <a:rPr lang="en-US" dirty="0" smtClean="0"/>
                        <a:t>3</a:t>
                      </a:r>
                      <a:endParaRPr lang="en-US" dirty="0"/>
                    </a:p>
                  </a:txBody>
                  <a:tcPr anchor="ctr">
                    <a:solidFill>
                      <a:schemeClr val="tx1">
                        <a:lumMod val="65000"/>
                        <a:lumOff val="35000"/>
                      </a:schemeClr>
                    </a:solidFill>
                  </a:tcPr>
                </a:tc>
                <a:tc>
                  <a:txBody>
                    <a:bodyPr/>
                    <a:lstStyle/>
                    <a:p>
                      <a:pPr algn="ctr"/>
                      <a:r>
                        <a:rPr lang="en-US" dirty="0" smtClean="0"/>
                        <a:t>4</a:t>
                      </a:r>
                      <a:endParaRPr lang="en-US" dirty="0"/>
                    </a:p>
                  </a:txBody>
                  <a:tcPr anchor="ctr">
                    <a:solidFill>
                      <a:schemeClr val="tx1">
                        <a:lumMod val="65000"/>
                        <a:lumOff val="35000"/>
                      </a:schemeClr>
                    </a:solidFill>
                  </a:tcPr>
                </a:tc>
                <a:tc>
                  <a:txBody>
                    <a:bodyPr/>
                    <a:lstStyle/>
                    <a:p>
                      <a:pPr algn="ctr"/>
                      <a:r>
                        <a:rPr lang="en-US" dirty="0" smtClean="0"/>
                        <a:t>5+</a:t>
                      </a:r>
                      <a:endParaRPr lang="en-US" dirty="0"/>
                    </a:p>
                  </a:txBody>
                  <a:tcPr anchor="ctr">
                    <a:solidFill>
                      <a:schemeClr val="tx1">
                        <a:lumMod val="65000"/>
                        <a:lumOff val="35000"/>
                      </a:schemeClr>
                    </a:solidFill>
                  </a:tcPr>
                </a:tc>
              </a:tr>
              <a:tr h="503579">
                <a:tc>
                  <a:txBody>
                    <a:bodyPr/>
                    <a:lstStyle/>
                    <a:p>
                      <a:pPr algn="ctr"/>
                      <a:r>
                        <a:rPr lang="en-US" b="1" dirty="0" smtClean="0">
                          <a:solidFill>
                            <a:schemeClr val="bg1"/>
                          </a:solidFill>
                        </a:rPr>
                        <a:t>10</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r>
              <a:tr h="408459">
                <a:tc>
                  <a:txBody>
                    <a:bodyPr/>
                    <a:lstStyle/>
                    <a:p>
                      <a:pPr algn="ctr"/>
                      <a:r>
                        <a:rPr lang="en-US" b="1" dirty="0" smtClean="0">
                          <a:solidFill>
                            <a:schemeClr val="bg1"/>
                          </a:solidFill>
                        </a:rPr>
                        <a:t>9</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r>
              <a:tr h="408459">
                <a:tc>
                  <a:txBody>
                    <a:bodyPr/>
                    <a:lstStyle/>
                    <a:p>
                      <a:pPr algn="ctr"/>
                      <a:r>
                        <a:rPr lang="en-US" b="1" dirty="0" smtClean="0">
                          <a:solidFill>
                            <a:schemeClr val="bg1"/>
                          </a:solidFill>
                        </a:rPr>
                        <a:t>8</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r>
              <a:tr h="408459">
                <a:tc>
                  <a:txBody>
                    <a:bodyPr/>
                    <a:lstStyle/>
                    <a:p>
                      <a:pPr algn="ctr"/>
                      <a:r>
                        <a:rPr lang="en-US" b="1" dirty="0" smtClean="0">
                          <a:solidFill>
                            <a:schemeClr val="bg1"/>
                          </a:solidFill>
                        </a:rPr>
                        <a:t>7</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r>
              <a:tr h="408459">
                <a:tc>
                  <a:txBody>
                    <a:bodyPr/>
                    <a:lstStyle/>
                    <a:p>
                      <a:pPr algn="ctr"/>
                      <a:r>
                        <a:rPr lang="en-US" b="1" dirty="0" smtClean="0">
                          <a:solidFill>
                            <a:schemeClr val="bg1"/>
                          </a:solidFill>
                        </a:rPr>
                        <a:t>6</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r>
              <a:tr h="408459">
                <a:tc>
                  <a:txBody>
                    <a:bodyPr/>
                    <a:lstStyle/>
                    <a:p>
                      <a:pPr algn="ctr"/>
                      <a:r>
                        <a:rPr lang="en-US" b="1" dirty="0" smtClean="0">
                          <a:solidFill>
                            <a:schemeClr val="bg1"/>
                          </a:solidFill>
                        </a:rPr>
                        <a:t>5</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smtClean="0"/>
                    </a:p>
                  </a:txBody>
                  <a:tcPr>
                    <a:solidFill>
                      <a:schemeClr val="accent5">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smtClean="0"/>
                    </a:p>
                  </a:txBody>
                  <a:tcPr>
                    <a:solidFill>
                      <a:schemeClr val="accent2">
                        <a:lumMod val="40000"/>
                        <a:lumOff val="60000"/>
                      </a:schemeClr>
                    </a:solidFill>
                  </a:tcPr>
                </a:tc>
                <a:tc>
                  <a:txBody>
                    <a:bodyPr/>
                    <a:lstStyle/>
                    <a:p>
                      <a:pPr algn="ctr"/>
                      <a:endParaRPr lang="en-US" sz="1000" dirty="0" smtClean="0"/>
                    </a:p>
                  </a:txBody>
                  <a:tcPr>
                    <a:solidFill>
                      <a:schemeClr val="accent2">
                        <a:lumMod val="40000"/>
                        <a:lumOff val="60000"/>
                      </a:schemeClr>
                    </a:solidFill>
                  </a:tcPr>
                </a:tc>
              </a:tr>
              <a:tr h="408459">
                <a:tc>
                  <a:txBody>
                    <a:bodyPr/>
                    <a:lstStyle/>
                    <a:p>
                      <a:pPr algn="ctr"/>
                      <a:r>
                        <a:rPr lang="en-US" b="1" dirty="0" smtClean="0">
                          <a:solidFill>
                            <a:schemeClr val="bg1"/>
                          </a:solidFill>
                        </a:rPr>
                        <a:t>4</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a:p>
                  </a:txBody>
                  <a:tcPr>
                    <a:solidFill>
                      <a:schemeClr val="accent5">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smtClean="0"/>
                    </a:p>
                  </a:txBody>
                  <a:tcPr>
                    <a:solidFill>
                      <a:schemeClr val="accent2">
                        <a:lumMod val="40000"/>
                        <a:lumOff val="60000"/>
                      </a:schemeClr>
                    </a:solidFill>
                  </a:tcPr>
                </a:tc>
              </a:tr>
              <a:tr h="408459">
                <a:tc>
                  <a:txBody>
                    <a:bodyPr/>
                    <a:lstStyle/>
                    <a:p>
                      <a:pPr algn="ctr"/>
                      <a:r>
                        <a:rPr lang="en-US" b="1" smtClean="0">
                          <a:solidFill>
                            <a:schemeClr val="bg1"/>
                          </a:solidFill>
                        </a:rPr>
                        <a:t>3</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a:p>
                  </a:txBody>
                  <a:tcPr>
                    <a:solidFill>
                      <a:schemeClr val="accent5">
                        <a:lumMod val="40000"/>
                        <a:lumOff val="60000"/>
                      </a:schemeClr>
                    </a:solidFill>
                  </a:tcPr>
                </a:tc>
                <a:tc>
                  <a:txBody>
                    <a:bodyPr/>
                    <a:lstStyle/>
                    <a:p>
                      <a:pPr algn="ctr"/>
                      <a:endParaRPr lang="en-US" sz="1000" dirty="0"/>
                    </a:p>
                  </a:txBody>
                  <a:tcPr>
                    <a:solidFill>
                      <a:schemeClr val="accent5">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a:p>
                  </a:txBody>
                  <a:tcPr>
                    <a:solidFill>
                      <a:schemeClr val="accent6">
                        <a:lumMod val="40000"/>
                        <a:lumOff val="60000"/>
                      </a:schemeClr>
                    </a:solidFill>
                  </a:tcPr>
                </a:tc>
              </a:tr>
              <a:tr h="408459">
                <a:tc>
                  <a:txBody>
                    <a:bodyPr/>
                    <a:lstStyle/>
                    <a:p>
                      <a:pPr algn="ctr"/>
                      <a:r>
                        <a:rPr lang="en-US" b="1" dirty="0" smtClean="0">
                          <a:solidFill>
                            <a:schemeClr val="bg1"/>
                          </a:solidFill>
                        </a:rPr>
                        <a:t>2</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a:p>
                  </a:txBody>
                  <a:tcPr>
                    <a:solidFill>
                      <a:schemeClr val="accent5">
                        <a:lumMod val="40000"/>
                        <a:lumOff val="60000"/>
                      </a:schemeClr>
                    </a:solidFill>
                  </a:tcPr>
                </a:tc>
                <a:tc>
                  <a:txBody>
                    <a:bodyPr/>
                    <a:lstStyle/>
                    <a:p>
                      <a:pPr algn="ctr"/>
                      <a:endParaRPr lang="en-US" sz="1000" dirty="0"/>
                    </a:p>
                  </a:txBody>
                  <a:tcPr>
                    <a:solidFill>
                      <a:schemeClr val="accent5">
                        <a:lumMod val="40000"/>
                        <a:lumOff val="60000"/>
                      </a:schemeClr>
                    </a:solidFill>
                  </a:tcPr>
                </a:tc>
                <a:tc>
                  <a:txBody>
                    <a:bodyPr/>
                    <a:lstStyle/>
                    <a:p>
                      <a:pPr algn="ctr"/>
                      <a:endParaRPr lang="en-US" sz="1000" dirty="0"/>
                    </a:p>
                  </a:txBody>
                  <a:tcPr>
                    <a:solidFill>
                      <a:schemeClr val="accent5">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r>
              <a:tr h="408459">
                <a:tc>
                  <a:txBody>
                    <a:bodyPr/>
                    <a:lstStyle/>
                    <a:p>
                      <a:pPr algn="ctr"/>
                      <a:r>
                        <a:rPr lang="en-US" b="1" dirty="0" smtClean="0">
                          <a:solidFill>
                            <a:schemeClr val="bg1"/>
                          </a:solidFill>
                        </a:rPr>
                        <a:t>1</a:t>
                      </a:r>
                      <a:endParaRPr lang="en-US" b="1" dirty="0">
                        <a:solidFill>
                          <a:schemeClr val="bg1"/>
                        </a:solidFill>
                      </a:endParaRPr>
                    </a:p>
                  </a:txBody>
                  <a:tcPr>
                    <a:solidFill>
                      <a:schemeClr val="tx1">
                        <a:lumMod val="65000"/>
                        <a:lumOff val="35000"/>
                      </a:schemeClr>
                    </a:solidFill>
                  </a:tcPr>
                </a:tc>
                <a:tc>
                  <a:txBody>
                    <a:bodyPr/>
                    <a:lstStyle/>
                    <a:p>
                      <a:pPr algn="ctr"/>
                      <a:endParaRPr lang="en-US" sz="1000" dirty="0"/>
                    </a:p>
                  </a:txBody>
                  <a:tcPr>
                    <a:solidFill>
                      <a:srgbClr val="CDDAAE"/>
                    </a:solidFill>
                  </a:tcPr>
                </a:tc>
                <a:tc>
                  <a:txBody>
                    <a:bodyPr/>
                    <a:lstStyle/>
                    <a:p>
                      <a:pPr algn="ctr"/>
                      <a:endParaRPr lang="en-US" sz="1000" dirty="0"/>
                    </a:p>
                  </a:txBody>
                  <a:tcPr>
                    <a:solidFill>
                      <a:srgbClr val="CDDAAE"/>
                    </a:solidFill>
                  </a:tcPr>
                </a:tc>
                <a:tc>
                  <a:txBody>
                    <a:bodyPr/>
                    <a:lstStyle/>
                    <a:p>
                      <a:pPr algn="ctr"/>
                      <a:endParaRPr lang="en-US" sz="1000" dirty="0"/>
                    </a:p>
                  </a:txBody>
                  <a:tcPr>
                    <a:solidFill>
                      <a:srgbClr val="CDDAAE"/>
                    </a:solidFill>
                  </a:tcPr>
                </a:tc>
                <a:tc>
                  <a:txBody>
                    <a:bodyPr/>
                    <a:lstStyle/>
                    <a:p>
                      <a:pPr algn="ctr"/>
                      <a:endParaRPr lang="en-US" sz="1000" dirty="0"/>
                    </a:p>
                  </a:txBody>
                  <a:tcPr>
                    <a:solidFill>
                      <a:schemeClr val="accent6">
                        <a:lumMod val="40000"/>
                        <a:lumOff val="60000"/>
                      </a:schemeClr>
                    </a:solidFill>
                  </a:tcPr>
                </a:tc>
                <a:tc>
                  <a:txBody>
                    <a:bodyPr/>
                    <a:lstStyle/>
                    <a:p>
                      <a:pPr algn="ctr"/>
                      <a:endParaRPr lang="en-US" sz="1000"/>
                    </a:p>
                  </a:txBody>
                  <a:tcPr>
                    <a:solidFill>
                      <a:schemeClr val="accent6">
                        <a:lumMod val="40000"/>
                        <a:lumOff val="60000"/>
                      </a:schemeClr>
                    </a:solidFill>
                  </a:tcPr>
                </a:tc>
                <a:tc>
                  <a:txBody>
                    <a:bodyPr/>
                    <a:lstStyle/>
                    <a:p>
                      <a:pPr algn="ctr"/>
                      <a:endParaRPr lang="en-US" sz="1000" dirty="0"/>
                    </a:p>
                  </a:txBody>
                  <a:tcPr>
                    <a:solidFill>
                      <a:schemeClr val="accent6">
                        <a:lumMod val="40000"/>
                        <a:lumOff val="60000"/>
                      </a:schemeClr>
                    </a:solidFill>
                  </a:tcPr>
                </a:tc>
              </a:tr>
            </a:tbl>
          </a:graphicData>
        </a:graphic>
      </p:graphicFrame>
      <p:sp>
        <p:nvSpPr>
          <p:cNvPr id="180" name="TextBox 179"/>
          <p:cNvSpPr txBox="1"/>
          <p:nvPr/>
        </p:nvSpPr>
        <p:spPr>
          <a:xfrm>
            <a:off x="142507" y="1944168"/>
            <a:ext cx="1021277" cy="523220"/>
          </a:xfrm>
          <a:prstGeom prst="rect">
            <a:avLst/>
          </a:prstGeom>
          <a:noFill/>
        </p:spPr>
        <p:txBody>
          <a:bodyPr wrap="square" rtlCol="0">
            <a:spAutoFit/>
          </a:bodyPr>
          <a:lstStyle/>
          <a:p>
            <a:pPr algn="ctr"/>
            <a:r>
              <a:rPr lang="en-US" sz="1400" i="1" dirty="0" smtClean="0"/>
              <a:t>Offense</a:t>
            </a:r>
          </a:p>
          <a:p>
            <a:pPr algn="ctr"/>
            <a:r>
              <a:rPr lang="en-US" sz="1400" i="1" dirty="0" smtClean="0"/>
              <a:t>Seriousness</a:t>
            </a:r>
            <a:endParaRPr lang="en-US" sz="1400" i="1" dirty="0"/>
          </a:p>
        </p:txBody>
      </p:sp>
      <p:sp>
        <p:nvSpPr>
          <p:cNvPr id="181" name="TextBox 180"/>
          <p:cNvSpPr txBox="1"/>
          <p:nvPr/>
        </p:nvSpPr>
        <p:spPr>
          <a:xfrm>
            <a:off x="-130618" y="2684265"/>
            <a:ext cx="1567526" cy="584775"/>
          </a:xfrm>
          <a:prstGeom prst="rect">
            <a:avLst/>
          </a:prstGeom>
          <a:noFill/>
        </p:spPr>
        <p:txBody>
          <a:bodyPr wrap="square" rtlCol="0">
            <a:spAutoFit/>
          </a:bodyPr>
          <a:lstStyle/>
          <a:p>
            <a:pPr algn="ctr"/>
            <a:r>
              <a:rPr lang="en-US" sz="1600" dirty="0" smtClean="0">
                <a:solidFill>
                  <a:srgbClr val="C00000"/>
                </a:solidFill>
              </a:rPr>
              <a:t>More serious offenses</a:t>
            </a:r>
            <a:endParaRPr lang="en-US" sz="1600" dirty="0">
              <a:solidFill>
                <a:srgbClr val="C00000"/>
              </a:solidFill>
            </a:endParaRPr>
          </a:p>
        </p:txBody>
      </p:sp>
      <p:sp>
        <p:nvSpPr>
          <p:cNvPr id="182" name="TextBox 181"/>
          <p:cNvSpPr txBox="1"/>
          <p:nvPr/>
        </p:nvSpPr>
        <p:spPr>
          <a:xfrm>
            <a:off x="-130618" y="4891104"/>
            <a:ext cx="1567526" cy="584775"/>
          </a:xfrm>
          <a:prstGeom prst="rect">
            <a:avLst/>
          </a:prstGeom>
          <a:noFill/>
        </p:spPr>
        <p:txBody>
          <a:bodyPr wrap="square" rtlCol="0">
            <a:spAutoFit/>
          </a:bodyPr>
          <a:lstStyle/>
          <a:p>
            <a:pPr algn="ctr"/>
            <a:r>
              <a:rPr lang="en-US" sz="1600" dirty="0" smtClean="0">
                <a:solidFill>
                  <a:srgbClr val="00B050"/>
                </a:solidFill>
              </a:rPr>
              <a:t>Less serious offenses</a:t>
            </a:r>
            <a:endParaRPr lang="en-US" sz="1600" dirty="0">
              <a:solidFill>
                <a:srgbClr val="00B050"/>
              </a:solidFill>
            </a:endParaRPr>
          </a:p>
        </p:txBody>
      </p:sp>
      <p:sp>
        <p:nvSpPr>
          <p:cNvPr id="183" name="Up-Down Arrow 182"/>
          <p:cNvSpPr/>
          <p:nvPr/>
        </p:nvSpPr>
        <p:spPr>
          <a:xfrm>
            <a:off x="338449" y="3309836"/>
            <a:ext cx="629392" cy="1533768"/>
          </a:xfrm>
          <a:prstGeom prst="upDownArrow">
            <a:avLst/>
          </a:prstGeom>
          <a:gradFill>
            <a:gsLst>
              <a:gs pos="0">
                <a:schemeClr val="accent2"/>
              </a:gs>
              <a:gs pos="50000">
                <a:schemeClr val="accent6">
                  <a:lumMod val="40000"/>
                  <a:lumOff val="60000"/>
                </a:schemeClr>
              </a:gs>
              <a:gs pos="100000">
                <a:srgbClr val="92D05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TextBox 183"/>
          <p:cNvSpPr txBox="1"/>
          <p:nvPr/>
        </p:nvSpPr>
        <p:spPr>
          <a:xfrm>
            <a:off x="1900057" y="1265283"/>
            <a:ext cx="3701143" cy="307777"/>
          </a:xfrm>
          <a:prstGeom prst="rect">
            <a:avLst/>
          </a:prstGeom>
          <a:noFill/>
        </p:spPr>
        <p:txBody>
          <a:bodyPr wrap="square" rtlCol="0">
            <a:spAutoFit/>
          </a:bodyPr>
          <a:lstStyle/>
          <a:p>
            <a:pPr algn="ctr"/>
            <a:r>
              <a:rPr lang="en-US" sz="1400" i="1" dirty="0" smtClean="0"/>
              <a:t>Criminal History Score</a:t>
            </a:r>
            <a:endParaRPr lang="en-US" sz="1400" i="1" dirty="0"/>
          </a:p>
        </p:txBody>
      </p:sp>
      <p:sp>
        <p:nvSpPr>
          <p:cNvPr id="185" name="Up-Down Arrow 184"/>
          <p:cNvSpPr/>
          <p:nvPr/>
        </p:nvSpPr>
        <p:spPr>
          <a:xfrm rot="5400000">
            <a:off x="3614382" y="291151"/>
            <a:ext cx="314696" cy="1533768"/>
          </a:xfrm>
          <a:prstGeom prst="upDownArrow">
            <a:avLst/>
          </a:prstGeom>
          <a:gradFill>
            <a:gsLst>
              <a:gs pos="0">
                <a:schemeClr val="accent2"/>
              </a:gs>
              <a:gs pos="50000">
                <a:schemeClr val="accent6">
                  <a:lumMod val="40000"/>
                  <a:lumOff val="60000"/>
                </a:schemeClr>
              </a:gs>
              <a:gs pos="100000">
                <a:srgbClr val="92D05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TextBox 185"/>
          <p:cNvSpPr txBox="1"/>
          <p:nvPr/>
        </p:nvSpPr>
        <p:spPr>
          <a:xfrm>
            <a:off x="2100286" y="765648"/>
            <a:ext cx="990197" cy="584775"/>
          </a:xfrm>
          <a:prstGeom prst="rect">
            <a:avLst/>
          </a:prstGeom>
          <a:noFill/>
        </p:spPr>
        <p:txBody>
          <a:bodyPr wrap="square" rtlCol="0">
            <a:spAutoFit/>
          </a:bodyPr>
          <a:lstStyle/>
          <a:p>
            <a:pPr algn="ctr"/>
            <a:r>
              <a:rPr lang="en-US" sz="1600" dirty="0" smtClean="0">
                <a:solidFill>
                  <a:srgbClr val="00B050"/>
                </a:solidFill>
              </a:rPr>
              <a:t>Less</a:t>
            </a:r>
          </a:p>
          <a:p>
            <a:pPr algn="ctr"/>
            <a:r>
              <a:rPr lang="en-US" sz="1600" dirty="0" smtClean="0">
                <a:solidFill>
                  <a:srgbClr val="00B050"/>
                </a:solidFill>
              </a:rPr>
              <a:t>history</a:t>
            </a:r>
            <a:endParaRPr lang="en-US" sz="1600" dirty="0">
              <a:solidFill>
                <a:srgbClr val="00B050"/>
              </a:solidFill>
            </a:endParaRPr>
          </a:p>
        </p:txBody>
      </p:sp>
      <p:sp>
        <p:nvSpPr>
          <p:cNvPr id="187" name="TextBox 186"/>
          <p:cNvSpPr txBox="1"/>
          <p:nvPr/>
        </p:nvSpPr>
        <p:spPr>
          <a:xfrm>
            <a:off x="4452976" y="765648"/>
            <a:ext cx="990197" cy="584775"/>
          </a:xfrm>
          <a:prstGeom prst="rect">
            <a:avLst/>
          </a:prstGeom>
          <a:noFill/>
        </p:spPr>
        <p:txBody>
          <a:bodyPr wrap="square" rtlCol="0">
            <a:spAutoFit/>
          </a:bodyPr>
          <a:lstStyle/>
          <a:p>
            <a:pPr algn="ctr"/>
            <a:r>
              <a:rPr lang="en-US" sz="1600" dirty="0" smtClean="0">
                <a:solidFill>
                  <a:srgbClr val="C00000"/>
                </a:solidFill>
              </a:rPr>
              <a:t>More</a:t>
            </a:r>
          </a:p>
          <a:p>
            <a:pPr algn="ctr"/>
            <a:r>
              <a:rPr lang="en-US" sz="1600" dirty="0" smtClean="0">
                <a:solidFill>
                  <a:srgbClr val="C00000"/>
                </a:solidFill>
              </a:rPr>
              <a:t>history</a:t>
            </a:r>
            <a:endParaRPr lang="en-US" sz="1600" dirty="0">
              <a:solidFill>
                <a:srgbClr val="C00000"/>
              </a:solidFill>
            </a:endParaRPr>
          </a:p>
        </p:txBody>
      </p:sp>
      <p:sp>
        <p:nvSpPr>
          <p:cNvPr id="188" name="TextBox 187"/>
          <p:cNvSpPr txBox="1"/>
          <p:nvPr/>
        </p:nvSpPr>
        <p:spPr>
          <a:xfrm>
            <a:off x="3339865" y="2352096"/>
            <a:ext cx="914400" cy="338554"/>
          </a:xfrm>
          <a:prstGeom prst="rect">
            <a:avLst/>
          </a:prstGeom>
          <a:solidFill>
            <a:schemeClr val="bg2"/>
          </a:solidFill>
        </p:spPr>
        <p:txBody>
          <a:bodyPr wrap="square" rtlCol="0">
            <a:spAutoFit/>
          </a:bodyPr>
          <a:lstStyle/>
          <a:p>
            <a:pPr algn="ctr"/>
            <a:r>
              <a:rPr lang="en-US" sz="1600" b="1" dirty="0" smtClean="0"/>
              <a:t>Prison</a:t>
            </a:r>
            <a:endParaRPr lang="en-US" sz="1600" b="1" dirty="0"/>
          </a:p>
        </p:txBody>
      </p:sp>
      <p:sp>
        <p:nvSpPr>
          <p:cNvPr id="189" name="TextBox 188"/>
          <p:cNvSpPr txBox="1"/>
          <p:nvPr/>
        </p:nvSpPr>
        <p:spPr>
          <a:xfrm>
            <a:off x="2100286" y="5264295"/>
            <a:ext cx="914400" cy="584775"/>
          </a:xfrm>
          <a:prstGeom prst="rect">
            <a:avLst/>
          </a:prstGeom>
          <a:solidFill>
            <a:schemeClr val="bg2"/>
          </a:solidFill>
        </p:spPr>
        <p:txBody>
          <a:bodyPr wrap="square" rtlCol="0">
            <a:spAutoFit/>
          </a:bodyPr>
          <a:lstStyle/>
          <a:p>
            <a:pPr algn="ctr"/>
            <a:r>
              <a:rPr lang="en-US" sz="1600" b="1" dirty="0" smtClean="0"/>
              <a:t>Non- Prison</a:t>
            </a:r>
            <a:endParaRPr lang="en-US" sz="1600" b="1" dirty="0"/>
          </a:p>
        </p:txBody>
      </p:sp>
      <p:sp>
        <p:nvSpPr>
          <p:cNvPr id="190" name="TextBox 189"/>
          <p:cNvSpPr txBox="1"/>
          <p:nvPr/>
        </p:nvSpPr>
        <p:spPr>
          <a:xfrm rot="2225922">
            <a:off x="2119636" y="4527329"/>
            <a:ext cx="3585218" cy="338554"/>
          </a:xfrm>
          <a:prstGeom prst="rect">
            <a:avLst/>
          </a:prstGeom>
          <a:solidFill>
            <a:schemeClr val="bg2"/>
          </a:solidFill>
        </p:spPr>
        <p:txBody>
          <a:bodyPr wrap="square" rtlCol="0">
            <a:spAutoFit/>
          </a:bodyPr>
          <a:lstStyle/>
          <a:p>
            <a:pPr algn="ctr"/>
            <a:r>
              <a:rPr lang="en-US" sz="1600" b="1" dirty="0" smtClean="0"/>
              <a:t>All Sentencing Options Available</a:t>
            </a:r>
            <a:endParaRPr lang="en-US" sz="1600" b="1" dirty="0"/>
          </a:p>
        </p:txBody>
      </p:sp>
      <p:cxnSp>
        <p:nvCxnSpPr>
          <p:cNvPr id="191" name="Straight Connector 190"/>
          <p:cNvCxnSpPr/>
          <p:nvPr/>
        </p:nvCxnSpPr>
        <p:spPr>
          <a:xfrm>
            <a:off x="1925786" y="4086835"/>
            <a:ext cx="640080" cy="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2536009" y="4882346"/>
            <a:ext cx="640080" cy="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3131650" y="5319754"/>
            <a:ext cx="640080" cy="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2536009" y="4098710"/>
            <a:ext cx="0" cy="792394"/>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3771730" y="5307879"/>
            <a:ext cx="0" cy="816635"/>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3164214" y="4879229"/>
            <a:ext cx="0" cy="42865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a:off x="4375392" y="3678517"/>
            <a:ext cx="0" cy="816635"/>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a:xfrm>
            <a:off x="3771730" y="3257165"/>
            <a:ext cx="0" cy="42865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a:off x="4987098" y="4474329"/>
            <a:ext cx="0" cy="42865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a:xfrm>
            <a:off x="3750628" y="3669623"/>
            <a:ext cx="640080" cy="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a:off x="4375392" y="4489186"/>
            <a:ext cx="640080" cy="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a:xfrm>
            <a:off x="4961120" y="4902979"/>
            <a:ext cx="640080" cy="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a:off x="1895929" y="3272021"/>
            <a:ext cx="1875801" cy="0"/>
          </a:xfrm>
          <a:prstGeom prst="line">
            <a:avLst/>
          </a:prstGeom>
          <a:ln w="635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204"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Arkansas Sentencing </a:t>
            </a:r>
            <a:r>
              <a:rPr lang="en-US" dirty="0" smtClean="0">
                <a:solidFill>
                  <a:schemeClr val="tx1"/>
                </a:solidFill>
              </a:rPr>
              <a:t>Commission, Sentencing Standards Grid, Offense Seriousness Rankings and Related Material, 2015</a:t>
            </a:r>
            <a:endParaRPr lang="en-US" dirty="0">
              <a:solidFill>
                <a:schemeClr val="tx1"/>
              </a:solidFill>
            </a:endParaRPr>
          </a:p>
        </p:txBody>
      </p:sp>
    </p:spTree>
    <p:extLst>
      <p:ext uri="{BB962C8B-B14F-4D97-AF65-F5344CB8AC3E}">
        <p14:creationId xmlns:p14="http://schemas.microsoft.com/office/powerpoint/2010/main" xmlns="" val="2998788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Sentences to both prison and probation are driven primarily by property and drug offenses</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13</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436394227"/>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175" name="TextBox 174"/>
          <p:cNvSpPr txBox="1"/>
          <p:nvPr/>
        </p:nvSpPr>
        <p:spPr>
          <a:xfrm>
            <a:off x="807523" y="1546254"/>
            <a:ext cx="2700511" cy="338554"/>
          </a:xfrm>
          <a:prstGeom prst="rect">
            <a:avLst/>
          </a:prstGeom>
          <a:noFill/>
          <a:ln>
            <a:noFill/>
          </a:ln>
        </p:spPr>
        <p:txBody>
          <a:bodyPr wrap="square" rtlCol="0">
            <a:spAutoFit/>
          </a:bodyPr>
          <a:lstStyle/>
          <a:p>
            <a:pPr algn="ctr"/>
            <a:r>
              <a:rPr lang="en-US" sz="1600" b="1" dirty="0" smtClean="0">
                <a:solidFill>
                  <a:prstClr val="black"/>
                </a:solidFill>
              </a:rPr>
              <a:t>Total Sentences: 14,760</a:t>
            </a:r>
            <a:endParaRPr lang="en-US" sz="1600" b="1" dirty="0">
              <a:solidFill>
                <a:prstClr val="black"/>
              </a:solidFill>
            </a:endParaRPr>
          </a:p>
        </p:txBody>
      </p:sp>
      <p:sp>
        <p:nvSpPr>
          <p:cNvPr id="176" name="TextBox 175"/>
          <p:cNvSpPr txBox="1"/>
          <p:nvPr/>
        </p:nvSpPr>
        <p:spPr>
          <a:xfrm>
            <a:off x="95004" y="1171482"/>
            <a:ext cx="4476996" cy="307777"/>
          </a:xfrm>
          <a:prstGeom prst="rect">
            <a:avLst/>
          </a:prstGeom>
          <a:noFill/>
        </p:spPr>
        <p:txBody>
          <a:bodyPr wrap="square" rtlCol="0">
            <a:spAutoFit/>
          </a:bodyPr>
          <a:lstStyle/>
          <a:p>
            <a:pPr algn="ctr"/>
            <a:r>
              <a:rPr lang="en-US" sz="1400" b="1" dirty="0" smtClean="0">
                <a:solidFill>
                  <a:schemeClr val="bg2">
                    <a:lumMod val="50000"/>
                  </a:schemeClr>
                </a:solidFill>
              </a:rPr>
              <a:t>Felony Sentences by Disposition Type, 2014</a:t>
            </a:r>
            <a:endParaRPr lang="en-US" sz="1400" b="1" i="1" dirty="0">
              <a:solidFill>
                <a:schemeClr val="bg2">
                  <a:lumMod val="50000"/>
                </a:schemeClr>
              </a:solidFill>
            </a:endParaRPr>
          </a:p>
        </p:txBody>
      </p:sp>
      <p:cxnSp>
        <p:nvCxnSpPr>
          <p:cNvPr id="177" name="Straight Connector 176"/>
          <p:cNvCxnSpPr/>
          <p:nvPr/>
        </p:nvCxnSpPr>
        <p:spPr>
          <a:xfrm>
            <a:off x="1452824" y="1889316"/>
            <a:ext cx="12825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8" name="TextBox 177"/>
          <p:cNvSpPr txBox="1"/>
          <p:nvPr/>
        </p:nvSpPr>
        <p:spPr>
          <a:xfrm>
            <a:off x="2670985" y="3148421"/>
            <a:ext cx="1105367" cy="369332"/>
          </a:xfrm>
          <a:prstGeom prst="rect">
            <a:avLst/>
          </a:prstGeom>
          <a:noFill/>
        </p:spPr>
        <p:txBody>
          <a:bodyPr wrap="none" rtlCol="0">
            <a:spAutoFit/>
          </a:bodyPr>
          <a:lstStyle/>
          <a:p>
            <a:r>
              <a:rPr lang="en-US" dirty="0" smtClean="0"/>
              <a:t>Probation</a:t>
            </a:r>
            <a:endParaRPr lang="en-US" dirty="0"/>
          </a:p>
        </p:txBody>
      </p:sp>
      <p:sp>
        <p:nvSpPr>
          <p:cNvPr id="179" name="TextBox 178"/>
          <p:cNvSpPr txBox="1"/>
          <p:nvPr/>
        </p:nvSpPr>
        <p:spPr>
          <a:xfrm>
            <a:off x="2659110" y="4761486"/>
            <a:ext cx="769763" cy="369332"/>
          </a:xfrm>
          <a:prstGeom prst="rect">
            <a:avLst/>
          </a:prstGeom>
          <a:noFill/>
        </p:spPr>
        <p:txBody>
          <a:bodyPr wrap="none" rtlCol="0">
            <a:spAutoFit/>
          </a:bodyPr>
          <a:lstStyle/>
          <a:p>
            <a:r>
              <a:rPr lang="en-US" dirty="0" smtClean="0"/>
              <a:t>Prison</a:t>
            </a:r>
          </a:p>
        </p:txBody>
      </p:sp>
      <p:cxnSp>
        <p:nvCxnSpPr>
          <p:cNvPr id="180" name="Straight Arrow Connector 179"/>
          <p:cNvCxnSpPr>
            <a:stCxn id="178" idx="3"/>
          </p:cNvCxnSpPr>
          <p:nvPr/>
        </p:nvCxnSpPr>
        <p:spPr>
          <a:xfrm>
            <a:off x="3776352" y="3333087"/>
            <a:ext cx="79564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1" name="TextBox 180"/>
          <p:cNvSpPr txBox="1"/>
          <p:nvPr/>
        </p:nvSpPr>
        <p:spPr>
          <a:xfrm>
            <a:off x="4987419" y="2073982"/>
            <a:ext cx="3408218" cy="307777"/>
          </a:xfrm>
          <a:prstGeom prst="rect">
            <a:avLst/>
          </a:prstGeom>
          <a:solidFill>
            <a:schemeClr val="bg2"/>
          </a:solidFill>
        </p:spPr>
        <p:txBody>
          <a:bodyPr wrap="square" rtlCol="0">
            <a:spAutoFit/>
          </a:bodyPr>
          <a:lstStyle/>
          <a:p>
            <a:pPr algn="ctr"/>
            <a:r>
              <a:rPr lang="en-US" sz="1400" dirty="0" smtClean="0">
                <a:solidFill>
                  <a:prstClr val="black"/>
                </a:solidFill>
              </a:rPr>
              <a:t>Underlying Most Serious Offense Type</a:t>
            </a:r>
            <a:endParaRPr lang="en-US" sz="1400" i="1" dirty="0">
              <a:solidFill>
                <a:prstClr val="black"/>
              </a:solidFill>
            </a:endParaRPr>
          </a:p>
        </p:txBody>
      </p:sp>
      <p:cxnSp>
        <p:nvCxnSpPr>
          <p:cNvPr id="182" name="Straight Arrow Connector 181"/>
          <p:cNvCxnSpPr>
            <a:stCxn id="179" idx="3"/>
          </p:cNvCxnSpPr>
          <p:nvPr/>
        </p:nvCxnSpPr>
        <p:spPr>
          <a:xfrm>
            <a:off x="3428873" y="4946152"/>
            <a:ext cx="104023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83" name="Group 182"/>
          <p:cNvGrpSpPr/>
          <p:nvPr/>
        </p:nvGrpSpPr>
        <p:grpSpPr>
          <a:xfrm>
            <a:off x="4708999" y="3156993"/>
            <a:ext cx="4056376" cy="365760"/>
            <a:chOff x="4803112" y="2088243"/>
            <a:chExt cx="4056376" cy="365760"/>
          </a:xfrm>
        </p:grpSpPr>
        <p:sp>
          <p:nvSpPr>
            <p:cNvPr id="184" name="Rectangle 183"/>
            <p:cNvSpPr/>
            <p:nvPr/>
          </p:nvSpPr>
          <p:spPr>
            <a:xfrm>
              <a:off x="4803112" y="2088243"/>
              <a:ext cx="493776" cy="365760"/>
            </a:xfrm>
            <a:prstGeom prst="rect">
              <a:avLst/>
            </a:prstGeom>
            <a:solidFill>
              <a:srgbClr val="DE3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a:off x="5260312" y="2088243"/>
              <a:ext cx="73152" cy="36576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p:cNvSpPr/>
            <p:nvPr/>
          </p:nvSpPr>
          <p:spPr>
            <a:xfrm>
              <a:off x="5335370" y="2088243"/>
              <a:ext cx="1399032" cy="3657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p:cNvSpPr/>
            <p:nvPr/>
          </p:nvSpPr>
          <p:spPr>
            <a:xfrm>
              <a:off x="6728936" y="2088243"/>
              <a:ext cx="1645920" cy="3657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a:off x="8365712" y="2088243"/>
              <a:ext cx="493776" cy="3657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9" name="Group 188"/>
          <p:cNvGrpSpPr/>
          <p:nvPr/>
        </p:nvGrpSpPr>
        <p:grpSpPr>
          <a:xfrm>
            <a:off x="4782334" y="2494410"/>
            <a:ext cx="4360922" cy="276999"/>
            <a:chOff x="4672484" y="3101359"/>
            <a:chExt cx="4360922" cy="276999"/>
          </a:xfrm>
        </p:grpSpPr>
        <p:grpSp>
          <p:nvGrpSpPr>
            <p:cNvPr id="190" name="Group 189"/>
            <p:cNvGrpSpPr/>
            <p:nvPr/>
          </p:nvGrpSpPr>
          <p:grpSpPr>
            <a:xfrm>
              <a:off x="4672484" y="3101359"/>
              <a:ext cx="1199871" cy="276999"/>
              <a:chOff x="4672484" y="3101361"/>
              <a:chExt cx="1199871" cy="276999"/>
            </a:xfrm>
          </p:grpSpPr>
          <p:sp>
            <p:nvSpPr>
              <p:cNvPr id="203" name="Rectangle 202"/>
              <p:cNvSpPr/>
              <p:nvPr/>
            </p:nvSpPr>
            <p:spPr>
              <a:xfrm>
                <a:off x="4672484" y="3148421"/>
                <a:ext cx="182880" cy="182880"/>
              </a:xfrm>
              <a:prstGeom prst="rect">
                <a:avLst/>
              </a:prstGeom>
              <a:solidFill>
                <a:srgbClr val="DD64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extBox 203"/>
              <p:cNvSpPr txBox="1"/>
              <p:nvPr/>
            </p:nvSpPr>
            <p:spPr>
              <a:xfrm>
                <a:off x="4865459" y="3101361"/>
                <a:ext cx="1006896" cy="276999"/>
              </a:xfrm>
              <a:prstGeom prst="rect">
                <a:avLst/>
              </a:prstGeom>
              <a:noFill/>
            </p:spPr>
            <p:txBody>
              <a:bodyPr wrap="square" rtlCol="0">
                <a:spAutoFit/>
              </a:bodyPr>
              <a:lstStyle/>
              <a:p>
                <a:r>
                  <a:rPr lang="en-US" sz="1200" dirty="0" smtClean="0"/>
                  <a:t>Person</a:t>
                </a:r>
                <a:endParaRPr lang="en-US" sz="1200" dirty="0"/>
              </a:p>
            </p:txBody>
          </p:sp>
        </p:grpSp>
        <p:grpSp>
          <p:nvGrpSpPr>
            <p:cNvPr id="191" name="Group 190"/>
            <p:cNvGrpSpPr/>
            <p:nvPr/>
          </p:nvGrpSpPr>
          <p:grpSpPr>
            <a:xfrm>
              <a:off x="5521307" y="3101359"/>
              <a:ext cx="1199871" cy="276999"/>
              <a:chOff x="4672484" y="3101361"/>
              <a:chExt cx="1199871" cy="276999"/>
            </a:xfrm>
          </p:grpSpPr>
          <p:sp>
            <p:nvSpPr>
              <p:cNvPr id="201" name="Rectangle 200"/>
              <p:cNvSpPr/>
              <p:nvPr/>
            </p:nvSpPr>
            <p:spPr>
              <a:xfrm>
                <a:off x="4672484" y="3148421"/>
                <a:ext cx="182880" cy="18288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extBox 201"/>
              <p:cNvSpPr txBox="1"/>
              <p:nvPr/>
            </p:nvSpPr>
            <p:spPr>
              <a:xfrm>
                <a:off x="4865459" y="3101361"/>
                <a:ext cx="1006896" cy="276999"/>
              </a:xfrm>
              <a:prstGeom prst="rect">
                <a:avLst/>
              </a:prstGeom>
              <a:noFill/>
            </p:spPr>
            <p:txBody>
              <a:bodyPr wrap="square" rtlCol="0">
                <a:spAutoFit/>
              </a:bodyPr>
              <a:lstStyle/>
              <a:p>
                <a:r>
                  <a:rPr lang="en-US" sz="1200" dirty="0" smtClean="0"/>
                  <a:t>Sex</a:t>
                </a:r>
                <a:endParaRPr lang="en-US" sz="1200" dirty="0"/>
              </a:p>
            </p:txBody>
          </p:sp>
        </p:grpSp>
        <p:grpSp>
          <p:nvGrpSpPr>
            <p:cNvPr id="192" name="Group 191"/>
            <p:cNvGrpSpPr/>
            <p:nvPr/>
          </p:nvGrpSpPr>
          <p:grpSpPr>
            <a:xfrm>
              <a:off x="6145575" y="3101359"/>
              <a:ext cx="1199871" cy="276999"/>
              <a:chOff x="4672484" y="3101361"/>
              <a:chExt cx="1199871" cy="276999"/>
            </a:xfrm>
          </p:grpSpPr>
          <p:sp>
            <p:nvSpPr>
              <p:cNvPr id="199" name="Rectangle 198"/>
              <p:cNvSpPr/>
              <p:nvPr/>
            </p:nvSpPr>
            <p:spPr>
              <a:xfrm>
                <a:off x="4672484" y="3148421"/>
                <a:ext cx="182880" cy="1828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p:cNvSpPr txBox="1"/>
              <p:nvPr/>
            </p:nvSpPr>
            <p:spPr>
              <a:xfrm>
                <a:off x="4865459" y="3101361"/>
                <a:ext cx="1006896" cy="276999"/>
              </a:xfrm>
              <a:prstGeom prst="rect">
                <a:avLst/>
              </a:prstGeom>
              <a:noFill/>
            </p:spPr>
            <p:txBody>
              <a:bodyPr wrap="square" rtlCol="0">
                <a:spAutoFit/>
              </a:bodyPr>
              <a:lstStyle/>
              <a:p>
                <a:r>
                  <a:rPr lang="en-US" sz="1200" dirty="0" smtClean="0"/>
                  <a:t>Property</a:t>
                </a:r>
                <a:endParaRPr lang="en-US" sz="1200" dirty="0"/>
              </a:p>
            </p:txBody>
          </p:sp>
        </p:grpSp>
        <p:grpSp>
          <p:nvGrpSpPr>
            <p:cNvPr id="193" name="Group 192"/>
            <p:cNvGrpSpPr/>
            <p:nvPr/>
          </p:nvGrpSpPr>
          <p:grpSpPr>
            <a:xfrm>
              <a:off x="7114891" y="3101359"/>
              <a:ext cx="1199871" cy="276999"/>
              <a:chOff x="4672484" y="3101361"/>
              <a:chExt cx="1199871" cy="276999"/>
            </a:xfrm>
          </p:grpSpPr>
          <p:sp>
            <p:nvSpPr>
              <p:cNvPr id="197" name="Rectangle 196"/>
              <p:cNvSpPr/>
              <p:nvPr/>
            </p:nvSpPr>
            <p:spPr>
              <a:xfrm>
                <a:off x="4672484" y="3148421"/>
                <a:ext cx="182880" cy="18288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TextBox 197"/>
              <p:cNvSpPr txBox="1"/>
              <p:nvPr/>
            </p:nvSpPr>
            <p:spPr>
              <a:xfrm>
                <a:off x="4865459" y="3101361"/>
                <a:ext cx="1006896" cy="276999"/>
              </a:xfrm>
              <a:prstGeom prst="rect">
                <a:avLst/>
              </a:prstGeom>
              <a:noFill/>
            </p:spPr>
            <p:txBody>
              <a:bodyPr wrap="square" rtlCol="0">
                <a:spAutoFit/>
              </a:bodyPr>
              <a:lstStyle/>
              <a:p>
                <a:r>
                  <a:rPr lang="en-US" sz="1200" dirty="0" smtClean="0"/>
                  <a:t>Drug</a:t>
                </a:r>
                <a:endParaRPr lang="en-US" sz="1200" dirty="0"/>
              </a:p>
            </p:txBody>
          </p:sp>
        </p:grpSp>
        <p:grpSp>
          <p:nvGrpSpPr>
            <p:cNvPr id="194" name="Group 193"/>
            <p:cNvGrpSpPr/>
            <p:nvPr/>
          </p:nvGrpSpPr>
          <p:grpSpPr>
            <a:xfrm>
              <a:off x="7833535" y="3101359"/>
              <a:ext cx="1199871" cy="276999"/>
              <a:chOff x="4672484" y="3101361"/>
              <a:chExt cx="1199871" cy="276999"/>
            </a:xfrm>
          </p:grpSpPr>
          <p:sp>
            <p:nvSpPr>
              <p:cNvPr id="195" name="Rectangle 194"/>
              <p:cNvSpPr/>
              <p:nvPr/>
            </p:nvSpPr>
            <p:spPr>
              <a:xfrm>
                <a:off x="4672484" y="3148421"/>
                <a:ext cx="182880" cy="18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TextBox 195"/>
              <p:cNvSpPr txBox="1"/>
              <p:nvPr/>
            </p:nvSpPr>
            <p:spPr>
              <a:xfrm>
                <a:off x="4865459" y="3101361"/>
                <a:ext cx="1006896" cy="276999"/>
              </a:xfrm>
              <a:prstGeom prst="rect">
                <a:avLst/>
              </a:prstGeom>
              <a:noFill/>
            </p:spPr>
            <p:txBody>
              <a:bodyPr wrap="square" rtlCol="0">
                <a:spAutoFit/>
              </a:bodyPr>
              <a:lstStyle/>
              <a:p>
                <a:r>
                  <a:rPr lang="en-US" sz="1200" dirty="0" smtClean="0"/>
                  <a:t>Other</a:t>
                </a:r>
                <a:endParaRPr lang="en-US" sz="1200" dirty="0"/>
              </a:p>
            </p:txBody>
          </p:sp>
        </p:grpSp>
      </p:grpSp>
      <p:grpSp>
        <p:nvGrpSpPr>
          <p:cNvPr id="205" name="Group 204"/>
          <p:cNvGrpSpPr/>
          <p:nvPr/>
        </p:nvGrpSpPr>
        <p:grpSpPr>
          <a:xfrm>
            <a:off x="4708999" y="4779941"/>
            <a:ext cx="4076114" cy="365760"/>
            <a:chOff x="4649624" y="4779941"/>
            <a:chExt cx="4076114" cy="365760"/>
          </a:xfrm>
        </p:grpSpPr>
        <p:sp>
          <p:nvSpPr>
            <p:cNvPr id="206" name="Rectangle 205"/>
            <p:cNvSpPr/>
            <p:nvPr/>
          </p:nvSpPr>
          <p:spPr>
            <a:xfrm>
              <a:off x="4649624" y="4779941"/>
              <a:ext cx="658368" cy="365760"/>
            </a:xfrm>
            <a:prstGeom prst="rect">
              <a:avLst/>
            </a:prstGeom>
            <a:solidFill>
              <a:srgbClr val="DE3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ectangle 206"/>
            <p:cNvSpPr/>
            <p:nvPr/>
          </p:nvSpPr>
          <p:spPr>
            <a:xfrm>
              <a:off x="5291486" y="4779941"/>
              <a:ext cx="246888" cy="36576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207"/>
            <p:cNvSpPr/>
            <p:nvPr/>
          </p:nvSpPr>
          <p:spPr>
            <a:xfrm>
              <a:off x="5533884" y="4779941"/>
              <a:ext cx="1197864" cy="3657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208"/>
            <p:cNvSpPr/>
            <p:nvPr/>
          </p:nvSpPr>
          <p:spPr>
            <a:xfrm>
              <a:off x="6736028" y="4779941"/>
              <a:ext cx="1325880" cy="3657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ectangle 209"/>
            <p:cNvSpPr/>
            <p:nvPr/>
          </p:nvSpPr>
          <p:spPr>
            <a:xfrm>
              <a:off x="8067370" y="4779941"/>
              <a:ext cx="658368" cy="36576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1" name="Right Brace 210"/>
          <p:cNvSpPr/>
          <p:nvPr/>
        </p:nvSpPr>
        <p:spPr>
          <a:xfrm rot="5400000">
            <a:off x="6845767" y="1951960"/>
            <a:ext cx="274322" cy="341590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12" name="Right Brace 211"/>
          <p:cNvSpPr/>
          <p:nvPr/>
        </p:nvSpPr>
        <p:spPr>
          <a:xfrm rot="5400000">
            <a:off x="7039104" y="3740083"/>
            <a:ext cx="296742" cy="311263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13" name="TextBox 212"/>
          <p:cNvSpPr txBox="1"/>
          <p:nvPr/>
        </p:nvSpPr>
        <p:spPr>
          <a:xfrm>
            <a:off x="5525302" y="3861788"/>
            <a:ext cx="2933463" cy="338554"/>
          </a:xfrm>
          <a:prstGeom prst="rect">
            <a:avLst/>
          </a:prstGeom>
          <a:noFill/>
        </p:spPr>
        <p:txBody>
          <a:bodyPr wrap="square" rtlCol="0">
            <a:spAutoFit/>
          </a:bodyPr>
          <a:lstStyle/>
          <a:p>
            <a:pPr algn="ctr">
              <a:spcAft>
                <a:spcPts val="1200"/>
              </a:spcAft>
            </a:pPr>
            <a:r>
              <a:rPr lang="en-US" sz="1600" dirty="0" smtClean="0"/>
              <a:t>87% Drug / Property / Other</a:t>
            </a:r>
            <a:endParaRPr lang="en-US" sz="1600" dirty="0"/>
          </a:p>
        </p:txBody>
      </p:sp>
      <p:sp>
        <p:nvSpPr>
          <p:cNvPr id="214" name="TextBox 213"/>
          <p:cNvSpPr txBox="1"/>
          <p:nvPr/>
        </p:nvSpPr>
        <p:spPr>
          <a:xfrm>
            <a:off x="5721793" y="5481726"/>
            <a:ext cx="2933463" cy="338554"/>
          </a:xfrm>
          <a:prstGeom prst="rect">
            <a:avLst/>
          </a:prstGeom>
          <a:noFill/>
        </p:spPr>
        <p:txBody>
          <a:bodyPr wrap="square" rtlCol="0">
            <a:spAutoFit/>
          </a:bodyPr>
          <a:lstStyle/>
          <a:p>
            <a:pPr algn="ctr">
              <a:spcAft>
                <a:spcPts val="1200"/>
              </a:spcAft>
            </a:pPr>
            <a:r>
              <a:rPr lang="en-US" sz="1600" dirty="0" smtClean="0"/>
              <a:t>78% Drug / Property / Other</a:t>
            </a:r>
            <a:endParaRPr lang="en-US" sz="1600" dirty="0"/>
          </a:p>
        </p:txBody>
      </p:sp>
      <p:sp>
        <p:nvSpPr>
          <p:cNvPr id="215" name="TextBox 214"/>
          <p:cNvSpPr txBox="1"/>
          <p:nvPr/>
        </p:nvSpPr>
        <p:spPr>
          <a:xfrm>
            <a:off x="2670984" y="4983108"/>
            <a:ext cx="1105367" cy="461665"/>
          </a:xfrm>
          <a:prstGeom prst="rect">
            <a:avLst/>
          </a:prstGeom>
          <a:noFill/>
        </p:spPr>
        <p:txBody>
          <a:bodyPr wrap="square" rtlCol="0">
            <a:spAutoFit/>
          </a:bodyPr>
          <a:lstStyle/>
          <a:p>
            <a:r>
              <a:rPr lang="en-US" sz="1200" i="1" dirty="0" smtClean="0"/>
              <a:t>(37.2% of all sentences)</a:t>
            </a:r>
            <a:endParaRPr lang="en-US" sz="1200" i="1" dirty="0"/>
          </a:p>
        </p:txBody>
      </p:sp>
      <p:sp>
        <p:nvSpPr>
          <p:cNvPr id="216" name="TextBox 215"/>
          <p:cNvSpPr txBox="1"/>
          <p:nvPr/>
        </p:nvSpPr>
        <p:spPr>
          <a:xfrm>
            <a:off x="2670984" y="3364498"/>
            <a:ext cx="1105367" cy="461665"/>
          </a:xfrm>
          <a:prstGeom prst="rect">
            <a:avLst/>
          </a:prstGeom>
          <a:noFill/>
        </p:spPr>
        <p:txBody>
          <a:bodyPr wrap="square" rtlCol="0">
            <a:spAutoFit/>
          </a:bodyPr>
          <a:lstStyle/>
          <a:p>
            <a:r>
              <a:rPr lang="en-US" sz="1200" i="1" dirty="0" smtClean="0"/>
              <a:t>(49.5% of all sentences)</a:t>
            </a:r>
            <a:endParaRPr lang="en-US" sz="1200" i="1" dirty="0"/>
          </a:p>
        </p:txBody>
      </p:sp>
      <p:sp>
        <p:nvSpPr>
          <p:cNvPr id="217" name="TextBox 216"/>
          <p:cNvSpPr txBox="1"/>
          <p:nvPr/>
        </p:nvSpPr>
        <p:spPr>
          <a:xfrm>
            <a:off x="2735359" y="1889316"/>
            <a:ext cx="1090363" cy="369332"/>
          </a:xfrm>
          <a:prstGeom prst="rect">
            <a:avLst/>
          </a:prstGeom>
          <a:noFill/>
        </p:spPr>
        <p:txBody>
          <a:bodyPr wrap="none" rtlCol="0">
            <a:spAutoFit/>
          </a:bodyPr>
          <a:lstStyle/>
          <a:p>
            <a:r>
              <a:rPr lang="en-US" dirty="0" smtClean="0"/>
              <a:t>SIS/Other</a:t>
            </a:r>
            <a:endParaRPr lang="en-US" dirty="0"/>
          </a:p>
        </p:txBody>
      </p:sp>
      <p:sp>
        <p:nvSpPr>
          <p:cNvPr id="218" name="TextBox 217"/>
          <p:cNvSpPr txBox="1"/>
          <p:nvPr/>
        </p:nvSpPr>
        <p:spPr>
          <a:xfrm>
            <a:off x="2735359" y="4031065"/>
            <a:ext cx="554960" cy="369332"/>
          </a:xfrm>
          <a:prstGeom prst="rect">
            <a:avLst/>
          </a:prstGeom>
          <a:noFill/>
        </p:spPr>
        <p:txBody>
          <a:bodyPr wrap="none" rtlCol="0">
            <a:spAutoFit/>
          </a:bodyPr>
          <a:lstStyle/>
          <a:p>
            <a:r>
              <a:rPr lang="en-US" dirty="0" smtClean="0"/>
              <a:t>CCC</a:t>
            </a:r>
            <a:endParaRPr lang="en-US" dirty="0"/>
          </a:p>
        </p:txBody>
      </p:sp>
      <p:sp>
        <p:nvSpPr>
          <p:cNvPr id="219" name="Rectangle 218"/>
          <p:cNvSpPr/>
          <p:nvPr/>
        </p:nvSpPr>
        <p:spPr>
          <a:xfrm>
            <a:off x="4708999" y="5850420"/>
            <a:ext cx="4434257" cy="646331"/>
          </a:xfrm>
          <a:prstGeom prst="rect">
            <a:avLst/>
          </a:prstGeom>
        </p:spPr>
        <p:txBody>
          <a:bodyPr wrap="square">
            <a:spAutoFit/>
          </a:bodyPr>
          <a:lstStyle/>
          <a:p>
            <a:pPr lvl="0"/>
            <a:r>
              <a:rPr lang="en-US" sz="1200" dirty="0">
                <a:solidFill>
                  <a:schemeClr val="tx1">
                    <a:lumMod val="50000"/>
                    <a:lumOff val="50000"/>
                  </a:schemeClr>
                </a:solidFill>
              </a:rPr>
              <a:t>Other consists of </a:t>
            </a:r>
            <a:r>
              <a:rPr lang="en-US" sz="1200" dirty="0" smtClean="0">
                <a:solidFill>
                  <a:schemeClr val="tx1">
                    <a:lumMod val="50000"/>
                    <a:lumOff val="50000"/>
                  </a:schemeClr>
                </a:solidFill>
              </a:rPr>
              <a:t>offenses such as  </a:t>
            </a:r>
            <a:r>
              <a:rPr lang="en-US" sz="1200" dirty="0">
                <a:solidFill>
                  <a:schemeClr val="tx1">
                    <a:lumMod val="50000"/>
                    <a:lumOff val="50000"/>
                  </a:schemeClr>
                </a:solidFill>
              </a:rPr>
              <a:t>possession of firearm by certain persons, </a:t>
            </a:r>
            <a:r>
              <a:rPr lang="en-US" sz="1200" dirty="0" smtClean="0">
                <a:solidFill>
                  <a:schemeClr val="tx1">
                    <a:lumMod val="50000"/>
                    <a:lumOff val="50000"/>
                  </a:schemeClr>
                </a:solidFill>
              </a:rPr>
              <a:t>failure to appear (FTA </a:t>
            </a:r>
            <a:r>
              <a:rPr lang="en-US" sz="1200" dirty="0">
                <a:solidFill>
                  <a:schemeClr val="tx1">
                    <a:lumMod val="50000"/>
                    <a:lumOff val="50000"/>
                  </a:schemeClr>
                </a:solidFill>
              </a:rPr>
              <a:t>on a </a:t>
            </a:r>
            <a:r>
              <a:rPr lang="en-US" sz="1200" dirty="0" smtClean="0">
                <a:solidFill>
                  <a:schemeClr val="tx1">
                    <a:lumMod val="50000"/>
                    <a:lumOff val="50000"/>
                  </a:schemeClr>
                </a:solidFill>
              </a:rPr>
              <a:t>felony) furnishing </a:t>
            </a:r>
            <a:r>
              <a:rPr lang="en-US" sz="1200" dirty="0">
                <a:solidFill>
                  <a:schemeClr val="tx1">
                    <a:lumMod val="50000"/>
                    <a:lumOff val="50000"/>
                  </a:schemeClr>
                </a:solidFill>
              </a:rPr>
              <a:t>prohibited articles, </a:t>
            </a:r>
            <a:r>
              <a:rPr lang="en-US" sz="1200" dirty="0" smtClean="0">
                <a:solidFill>
                  <a:schemeClr val="tx1">
                    <a:lumMod val="50000"/>
                    <a:lumOff val="50000"/>
                  </a:schemeClr>
                </a:solidFill>
              </a:rPr>
              <a:t>fleeing , and non support.</a:t>
            </a:r>
            <a:endParaRPr lang="en-US" sz="1200" dirty="0">
              <a:solidFill>
                <a:schemeClr val="tx1">
                  <a:lumMod val="50000"/>
                  <a:lumOff val="50000"/>
                </a:schemeClr>
              </a:solidFill>
            </a:endParaRPr>
          </a:p>
        </p:txBody>
      </p:sp>
      <p:graphicFrame>
        <p:nvGraphicFramePr>
          <p:cNvPr id="220" name="Chart 219"/>
          <p:cNvGraphicFramePr/>
          <p:nvPr>
            <p:extLst>
              <p:ext uri="{D42A27DB-BD31-4B8C-83A1-F6EECF244321}">
                <p14:modId xmlns:p14="http://schemas.microsoft.com/office/powerpoint/2010/main" xmlns="" val="968209225"/>
              </p:ext>
            </p:extLst>
          </p:nvPr>
        </p:nvGraphicFramePr>
        <p:xfrm>
          <a:off x="14648" y="1476031"/>
          <a:ext cx="3714204" cy="4711013"/>
        </p:xfrm>
        <a:graphic>
          <a:graphicData uri="http://schemas.openxmlformats.org/drawingml/2006/chart">
            <c:chart xmlns:c="http://schemas.openxmlformats.org/drawingml/2006/chart" xmlns:r="http://schemas.openxmlformats.org/officeDocument/2006/relationships" r:id="rId3"/>
          </a:graphicData>
        </a:graphic>
      </p:graphicFrame>
      <p:sp>
        <p:nvSpPr>
          <p:cNvPr id="221"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Arkansas Sentencing Commission Data, 2014</a:t>
            </a:r>
          </a:p>
        </p:txBody>
      </p:sp>
    </p:spTree>
    <p:extLst>
      <p:ext uri="{BB962C8B-B14F-4D97-AF65-F5344CB8AC3E}">
        <p14:creationId xmlns:p14="http://schemas.microsoft.com/office/powerpoint/2010/main" xmlns="" val="2016620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Understanding what a recidivism rate means…</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14</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446263409"/>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175"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ADC Release Data, ACIC Arrest </a:t>
            </a:r>
            <a:r>
              <a:rPr lang="en-US" dirty="0" smtClean="0">
                <a:solidFill>
                  <a:schemeClr val="tx1"/>
                </a:solidFill>
              </a:rPr>
              <a:t>Data</a:t>
            </a:r>
            <a:endParaRPr lang="en-US" dirty="0">
              <a:solidFill>
                <a:schemeClr val="tx1"/>
              </a:solidFill>
            </a:endParaRPr>
          </a:p>
        </p:txBody>
      </p:sp>
      <p:graphicFrame>
        <p:nvGraphicFramePr>
          <p:cNvPr id="3" name="Chart 2"/>
          <p:cNvGraphicFramePr/>
          <p:nvPr>
            <p:extLst>
              <p:ext uri="{D42A27DB-BD31-4B8C-83A1-F6EECF244321}">
                <p14:modId xmlns:p14="http://schemas.microsoft.com/office/powerpoint/2010/main" xmlns="" val="2253853186"/>
              </p:ext>
            </p:extLst>
          </p:nvPr>
        </p:nvGraphicFramePr>
        <p:xfrm>
          <a:off x="155223" y="1390695"/>
          <a:ext cx="6096000" cy="4548021"/>
        </p:xfrm>
        <a:graphic>
          <a:graphicData uri="http://schemas.openxmlformats.org/drawingml/2006/chart">
            <c:chart xmlns:c="http://schemas.openxmlformats.org/drawingml/2006/chart" xmlns:r="http://schemas.openxmlformats.org/officeDocument/2006/relationships" r:id="rId3"/>
          </a:graphicData>
        </a:graphic>
      </p:graphicFrame>
      <p:sp>
        <p:nvSpPr>
          <p:cNvPr id="176" name="TextBox 175"/>
          <p:cNvSpPr txBox="1"/>
          <p:nvPr/>
        </p:nvSpPr>
        <p:spPr>
          <a:xfrm>
            <a:off x="73334" y="1076802"/>
            <a:ext cx="6832432" cy="307777"/>
          </a:xfrm>
          <a:prstGeom prst="rect">
            <a:avLst/>
          </a:prstGeom>
          <a:noFill/>
        </p:spPr>
        <p:txBody>
          <a:bodyPr wrap="square" rtlCol="0">
            <a:spAutoFit/>
          </a:bodyPr>
          <a:lstStyle/>
          <a:p>
            <a:r>
              <a:rPr lang="en-US" sz="1400" b="1" dirty="0" smtClean="0">
                <a:solidFill>
                  <a:schemeClr val="bg2">
                    <a:lumMod val="50000"/>
                  </a:schemeClr>
                </a:solidFill>
              </a:rPr>
              <a:t>36-Month Rearrest Rates for Individuals Released from ADC in FY2012</a:t>
            </a:r>
          </a:p>
        </p:txBody>
      </p:sp>
      <p:sp>
        <p:nvSpPr>
          <p:cNvPr id="5" name="TextBox 4"/>
          <p:cNvSpPr txBox="1"/>
          <p:nvPr/>
        </p:nvSpPr>
        <p:spPr>
          <a:xfrm>
            <a:off x="586853" y="5421532"/>
            <a:ext cx="1446663" cy="276999"/>
          </a:xfrm>
          <a:prstGeom prst="rect">
            <a:avLst/>
          </a:prstGeom>
          <a:noFill/>
        </p:spPr>
        <p:txBody>
          <a:bodyPr wrap="square" rtlCol="0">
            <a:spAutoFit/>
          </a:bodyPr>
          <a:lstStyle/>
          <a:p>
            <a:r>
              <a:rPr lang="en-US" sz="1200" i="1" dirty="0" smtClean="0"/>
              <a:t>Months Out</a:t>
            </a:r>
            <a:endParaRPr lang="en-US" sz="1200" i="1" dirty="0"/>
          </a:p>
        </p:txBody>
      </p:sp>
      <p:cxnSp>
        <p:nvCxnSpPr>
          <p:cNvPr id="7" name="Straight Connector 6"/>
          <p:cNvCxnSpPr/>
          <p:nvPr/>
        </p:nvCxnSpPr>
        <p:spPr>
          <a:xfrm flipV="1">
            <a:off x="2552133" y="1381654"/>
            <a:ext cx="0" cy="3878418"/>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flipV="1">
            <a:off x="4328617" y="1374303"/>
            <a:ext cx="0" cy="3878418"/>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80" name="Straight Connector 179"/>
          <p:cNvCxnSpPr/>
          <p:nvPr/>
        </p:nvCxnSpPr>
        <p:spPr>
          <a:xfrm flipV="1">
            <a:off x="6102825" y="1378061"/>
            <a:ext cx="0" cy="3878418"/>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
        <p:nvSpPr>
          <p:cNvPr id="181" name="Right Brace 180"/>
          <p:cNvSpPr/>
          <p:nvPr/>
        </p:nvSpPr>
        <p:spPr>
          <a:xfrm rot="16200000">
            <a:off x="1303363" y="1198250"/>
            <a:ext cx="586853" cy="1965281"/>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2" name="Right Brace 181"/>
          <p:cNvSpPr/>
          <p:nvPr/>
        </p:nvSpPr>
        <p:spPr>
          <a:xfrm rot="16200000">
            <a:off x="3146948" y="2352058"/>
            <a:ext cx="586853" cy="177648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3" name="Right Brace 182"/>
          <p:cNvSpPr/>
          <p:nvPr/>
        </p:nvSpPr>
        <p:spPr>
          <a:xfrm rot="16200000">
            <a:off x="4923433" y="3335423"/>
            <a:ext cx="586853" cy="177648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4" name="TextBox 183"/>
          <p:cNvSpPr txBox="1"/>
          <p:nvPr/>
        </p:nvSpPr>
        <p:spPr>
          <a:xfrm>
            <a:off x="1214651" y="1478093"/>
            <a:ext cx="764275" cy="369332"/>
          </a:xfrm>
          <a:prstGeom prst="rect">
            <a:avLst/>
          </a:prstGeom>
          <a:noFill/>
        </p:spPr>
        <p:txBody>
          <a:bodyPr wrap="square" rtlCol="0">
            <a:spAutoFit/>
          </a:bodyPr>
          <a:lstStyle/>
          <a:p>
            <a:pPr algn="ctr"/>
            <a:r>
              <a:rPr lang="en-US" b="1" i="1" dirty="0" smtClean="0">
                <a:solidFill>
                  <a:srgbClr val="0070C0"/>
                </a:solidFill>
              </a:rPr>
              <a:t>32%</a:t>
            </a:r>
            <a:endParaRPr lang="en-US" b="1" i="1" dirty="0">
              <a:solidFill>
                <a:srgbClr val="0070C0"/>
              </a:solidFill>
            </a:endParaRPr>
          </a:p>
        </p:txBody>
      </p:sp>
      <p:sp>
        <p:nvSpPr>
          <p:cNvPr id="185" name="TextBox 184"/>
          <p:cNvSpPr txBox="1"/>
          <p:nvPr/>
        </p:nvSpPr>
        <p:spPr>
          <a:xfrm>
            <a:off x="3058236" y="2556285"/>
            <a:ext cx="764275" cy="369332"/>
          </a:xfrm>
          <a:prstGeom prst="rect">
            <a:avLst/>
          </a:prstGeom>
          <a:noFill/>
        </p:spPr>
        <p:txBody>
          <a:bodyPr wrap="square" rtlCol="0">
            <a:spAutoFit/>
          </a:bodyPr>
          <a:lstStyle/>
          <a:p>
            <a:pPr algn="ctr"/>
            <a:r>
              <a:rPr lang="en-US" b="1" i="1" dirty="0" smtClean="0">
                <a:solidFill>
                  <a:srgbClr val="0070C0"/>
                </a:solidFill>
              </a:rPr>
              <a:t>16%</a:t>
            </a:r>
            <a:endParaRPr lang="en-US" b="1" i="1" dirty="0">
              <a:solidFill>
                <a:srgbClr val="0070C0"/>
              </a:solidFill>
            </a:endParaRPr>
          </a:p>
        </p:txBody>
      </p:sp>
      <p:sp>
        <p:nvSpPr>
          <p:cNvPr id="186" name="TextBox 185"/>
          <p:cNvSpPr txBox="1"/>
          <p:nvPr/>
        </p:nvSpPr>
        <p:spPr>
          <a:xfrm>
            <a:off x="4834721" y="3552589"/>
            <a:ext cx="764275" cy="369332"/>
          </a:xfrm>
          <a:prstGeom prst="rect">
            <a:avLst/>
          </a:prstGeom>
          <a:noFill/>
        </p:spPr>
        <p:txBody>
          <a:bodyPr wrap="square" rtlCol="0">
            <a:spAutoFit/>
          </a:bodyPr>
          <a:lstStyle/>
          <a:p>
            <a:pPr algn="ctr"/>
            <a:r>
              <a:rPr lang="en-US" b="1" i="1" dirty="0" smtClean="0">
                <a:solidFill>
                  <a:srgbClr val="0070C0"/>
                </a:solidFill>
              </a:rPr>
              <a:t>9%</a:t>
            </a:r>
            <a:endParaRPr lang="en-US" b="1" i="1" dirty="0">
              <a:solidFill>
                <a:srgbClr val="0070C0"/>
              </a:solidFill>
            </a:endParaRPr>
          </a:p>
        </p:txBody>
      </p:sp>
      <p:sp>
        <p:nvSpPr>
          <p:cNvPr id="187" name="TextBox 186"/>
          <p:cNvSpPr txBox="1"/>
          <p:nvPr/>
        </p:nvSpPr>
        <p:spPr>
          <a:xfrm>
            <a:off x="6373502" y="1413724"/>
            <a:ext cx="2647666" cy="4278094"/>
          </a:xfrm>
          <a:prstGeom prst="rect">
            <a:avLst/>
          </a:prstGeom>
          <a:noFill/>
          <a:ln>
            <a:solidFill>
              <a:schemeClr val="bg1">
                <a:lumMod val="65000"/>
              </a:schemeClr>
            </a:solidFill>
          </a:ln>
        </p:spPr>
        <p:txBody>
          <a:bodyPr wrap="square" rtlCol="0">
            <a:spAutoFit/>
          </a:bodyPr>
          <a:lstStyle/>
          <a:p>
            <a:r>
              <a:rPr lang="en-US" sz="2000" dirty="0" smtClean="0"/>
              <a:t>Overall 3-year re-arrest rate is 57% (cumulative across the 36 months in graph at left).</a:t>
            </a:r>
          </a:p>
          <a:p>
            <a:pPr marL="285750" indent="-285750">
              <a:spcBef>
                <a:spcPts val="1200"/>
              </a:spcBef>
              <a:buFont typeface="Wingdings" panose="05000000000000000000" pitchFamily="2" charset="2"/>
              <a:buChar char="§"/>
            </a:pPr>
            <a:r>
              <a:rPr lang="en-US" dirty="0"/>
              <a:t>Once “at risk” of being arrested (i.e. recidivating), 2-3% of the cohort are getting arrested </a:t>
            </a:r>
            <a:r>
              <a:rPr lang="en-US" dirty="0" smtClean="0"/>
              <a:t>each month early </a:t>
            </a:r>
            <a:r>
              <a:rPr lang="en-US" dirty="0"/>
              <a:t>on, but that falls to less than 1% per month before month 24</a:t>
            </a:r>
            <a:r>
              <a:rPr lang="en-US" dirty="0" smtClean="0"/>
              <a:t>.</a:t>
            </a:r>
            <a:endParaRPr lang="en-US" dirty="0"/>
          </a:p>
        </p:txBody>
      </p:sp>
    </p:spTree>
    <p:extLst>
      <p:ext uri="{BB962C8B-B14F-4D97-AF65-F5344CB8AC3E}">
        <p14:creationId xmlns:p14="http://schemas.microsoft.com/office/powerpoint/2010/main" xmlns="" val="254654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500"/>
                                        <p:tgtEl>
                                          <p:spTgt spid="18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184"/>
                                        </p:tgtEl>
                                        <p:attrNameLst>
                                          <p:attrName>style.visibility</p:attrName>
                                        </p:attrNameLst>
                                      </p:cBhvr>
                                      <p:to>
                                        <p:strVal val="visible"/>
                                      </p:to>
                                    </p:set>
                                    <p:anim calcmode="lin" valueType="num">
                                      <p:cBhvr additive="base">
                                        <p:cTn id="12" dur="500" fill="hold"/>
                                        <p:tgtEl>
                                          <p:spTgt spid="184"/>
                                        </p:tgtEl>
                                        <p:attrNameLst>
                                          <p:attrName>ppt_x</p:attrName>
                                        </p:attrNameLst>
                                      </p:cBhvr>
                                      <p:tavLst>
                                        <p:tav tm="0">
                                          <p:val>
                                            <p:strVal val="#ppt_x"/>
                                          </p:val>
                                        </p:tav>
                                        <p:tav tm="100000">
                                          <p:val>
                                            <p:strVal val="#ppt_x"/>
                                          </p:val>
                                        </p:tav>
                                      </p:tavLst>
                                    </p:anim>
                                    <p:anim calcmode="lin" valueType="num">
                                      <p:cBhvr additive="base">
                                        <p:cTn id="13" dur="500" fill="hold"/>
                                        <p:tgtEl>
                                          <p:spTgt spid="184"/>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stCondLst>
                                    <p:cond delay="0"/>
                                  </p:stCondLst>
                                  <p:childTnLst>
                                    <p:set>
                                      <p:cBhvr>
                                        <p:cTn id="15" dur="1" fill="hold">
                                          <p:stCondLst>
                                            <p:cond delay="0"/>
                                          </p:stCondLst>
                                        </p:cTn>
                                        <p:tgtEl>
                                          <p:spTgt spid="181"/>
                                        </p:tgtEl>
                                        <p:attrNameLst>
                                          <p:attrName>style.visibility</p:attrName>
                                        </p:attrNameLst>
                                      </p:cBhvr>
                                      <p:to>
                                        <p:strVal val="visible"/>
                                      </p:to>
                                    </p:set>
                                    <p:anim calcmode="lin" valueType="num">
                                      <p:cBhvr additive="base">
                                        <p:cTn id="16" dur="500" fill="hold"/>
                                        <p:tgtEl>
                                          <p:spTgt spid="181"/>
                                        </p:tgtEl>
                                        <p:attrNameLst>
                                          <p:attrName>ppt_x</p:attrName>
                                        </p:attrNameLst>
                                      </p:cBhvr>
                                      <p:tavLst>
                                        <p:tav tm="0">
                                          <p:val>
                                            <p:strVal val="#ppt_x"/>
                                          </p:val>
                                        </p:tav>
                                        <p:tav tm="100000">
                                          <p:val>
                                            <p:strVal val="#ppt_x"/>
                                          </p:val>
                                        </p:tav>
                                      </p:tavLst>
                                    </p:anim>
                                    <p:anim calcmode="lin" valueType="num">
                                      <p:cBhvr additive="base">
                                        <p:cTn id="17" dur="500" fill="hold"/>
                                        <p:tgtEl>
                                          <p:spTgt spid="181"/>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0-#ppt_h/2"/>
                                          </p:val>
                                        </p:tav>
                                        <p:tav tm="100000">
                                          <p:val>
                                            <p:strVal val="#ppt_y"/>
                                          </p:val>
                                        </p:tav>
                                      </p:tavLst>
                                    </p:anim>
                                  </p:childTnLst>
                                </p:cTn>
                              </p:par>
                            </p:childTnLst>
                          </p:cTn>
                        </p:par>
                        <p:par>
                          <p:cTn id="22" fill="hold">
                            <p:stCondLst>
                              <p:cond delay="500"/>
                            </p:stCondLst>
                            <p:childTnLst>
                              <p:par>
                                <p:cTn id="23" presetID="2" presetClass="entr" presetSubtype="1" fill="hold" grpId="0" nodeType="afterEffect">
                                  <p:stCondLst>
                                    <p:cond delay="0"/>
                                  </p:stCondLst>
                                  <p:childTnLst>
                                    <p:set>
                                      <p:cBhvr>
                                        <p:cTn id="24" dur="1" fill="hold">
                                          <p:stCondLst>
                                            <p:cond delay="0"/>
                                          </p:stCondLst>
                                        </p:cTn>
                                        <p:tgtEl>
                                          <p:spTgt spid="185"/>
                                        </p:tgtEl>
                                        <p:attrNameLst>
                                          <p:attrName>style.visibility</p:attrName>
                                        </p:attrNameLst>
                                      </p:cBhvr>
                                      <p:to>
                                        <p:strVal val="visible"/>
                                      </p:to>
                                    </p:set>
                                    <p:anim calcmode="lin" valueType="num">
                                      <p:cBhvr additive="base">
                                        <p:cTn id="25" dur="500" fill="hold"/>
                                        <p:tgtEl>
                                          <p:spTgt spid="185"/>
                                        </p:tgtEl>
                                        <p:attrNameLst>
                                          <p:attrName>ppt_x</p:attrName>
                                        </p:attrNameLst>
                                      </p:cBhvr>
                                      <p:tavLst>
                                        <p:tav tm="0">
                                          <p:val>
                                            <p:strVal val="#ppt_x"/>
                                          </p:val>
                                        </p:tav>
                                        <p:tav tm="100000">
                                          <p:val>
                                            <p:strVal val="#ppt_x"/>
                                          </p:val>
                                        </p:tav>
                                      </p:tavLst>
                                    </p:anim>
                                    <p:anim calcmode="lin" valueType="num">
                                      <p:cBhvr additive="base">
                                        <p:cTn id="26" dur="500" fill="hold"/>
                                        <p:tgtEl>
                                          <p:spTgt spid="185"/>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182"/>
                                        </p:tgtEl>
                                        <p:attrNameLst>
                                          <p:attrName>style.visibility</p:attrName>
                                        </p:attrNameLst>
                                      </p:cBhvr>
                                      <p:to>
                                        <p:strVal val="visible"/>
                                      </p:to>
                                    </p:set>
                                    <p:anim calcmode="lin" valueType="num">
                                      <p:cBhvr additive="base">
                                        <p:cTn id="29" dur="500" fill="hold"/>
                                        <p:tgtEl>
                                          <p:spTgt spid="182"/>
                                        </p:tgtEl>
                                        <p:attrNameLst>
                                          <p:attrName>ppt_x</p:attrName>
                                        </p:attrNameLst>
                                      </p:cBhvr>
                                      <p:tavLst>
                                        <p:tav tm="0">
                                          <p:val>
                                            <p:strVal val="#ppt_x"/>
                                          </p:val>
                                        </p:tav>
                                        <p:tav tm="100000">
                                          <p:val>
                                            <p:strVal val="#ppt_x"/>
                                          </p:val>
                                        </p:tav>
                                      </p:tavLst>
                                    </p:anim>
                                    <p:anim calcmode="lin" valueType="num">
                                      <p:cBhvr additive="base">
                                        <p:cTn id="30" dur="500" fill="hold"/>
                                        <p:tgtEl>
                                          <p:spTgt spid="182"/>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179"/>
                                        </p:tgtEl>
                                        <p:attrNameLst>
                                          <p:attrName>style.visibility</p:attrName>
                                        </p:attrNameLst>
                                      </p:cBhvr>
                                      <p:to>
                                        <p:strVal val="visible"/>
                                      </p:to>
                                    </p:set>
                                    <p:anim calcmode="lin" valueType="num">
                                      <p:cBhvr additive="base">
                                        <p:cTn id="33" dur="500" fill="hold"/>
                                        <p:tgtEl>
                                          <p:spTgt spid="179"/>
                                        </p:tgtEl>
                                        <p:attrNameLst>
                                          <p:attrName>ppt_x</p:attrName>
                                        </p:attrNameLst>
                                      </p:cBhvr>
                                      <p:tavLst>
                                        <p:tav tm="0">
                                          <p:val>
                                            <p:strVal val="#ppt_x"/>
                                          </p:val>
                                        </p:tav>
                                        <p:tav tm="100000">
                                          <p:val>
                                            <p:strVal val="#ppt_x"/>
                                          </p:val>
                                        </p:tav>
                                      </p:tavLst>
                                    </p:anim>
                                    <p:anim calcmode="lin" valueType="num">
                                      <p:cBhvr additive="base">
                                        <p:cTn id="34" dur="500" fill="hold"/>
                                        <p:tgtEl>
                                          <p:spTgt spid="179"/>
                                        </p:tgtEl>
                                        <p:attrNameLst>
                                          <p:attrName>ppt_y</p:attrName>
                                        </p:attrNameLst>
                                      </p:cBhvr>
                                      <p:tavLst>
                                        <p:tav tm="0">
                                          <p:val>
                                            <p:strVal val="0-#ppt_h/2"/>
                                          </p:val>
                                        </p:tav>
                                        <p:tav tm="100000">
                                          <p:val>
                                            <p:strVal val="#ppt_y"/>
                                          </p:val>
                                        </p:tav>
                                      </p:tavLst>
                                    </p:anim>
                                  </p:childTnLst>
                                </p:cTn>
                              </p:par>
                            </p:childTnLst>
                          </p:cTn>
                        </p:par>
                        <p:par>
                          <p:cTn id="35" fill="hold">
                            <p:stCondLst>
                              <p:cond delay="1000"/>
                            </p:stCondLst>
                            <p:childTnLst>
                              <p:par>
                                <p:cTn id="36" presetID="2" presetClass="entr" presetSubtype="1" fill="hold" grpId="0" nodeType="afterEffect">
                                  <p:stCondLst>
                                    <p:cond delay="0"/>
                                  </p:stCondLst>
                                  <p:childTnLst>
                                    <p:set>
                                      <p:cBhvr>
                                        <p:cTn id="37" dur="1" fill="hold">
                                          <p:stCondLst>
                                            <p:cond delay="0"/>
                                          </p:stCondLst>
                                        </p:cTn>
                                        <p:tgtEl>
                                          <p:spTgt spid="186"/>
                                        </p:tgtEl>
                                        <p:attrNameLst>
                                          <p:attrName>style.visibility</p:attrName>
                                        </p:attrNameLst>
                                      </p:cBhvr>
                                      <p:to>
                                        <p:strVal val="visible"/>
                                      </p:to>
                                    </p:set>
                                    <p:anim calcmode="lin" valueType="num">
                                      <p:cBhvr additive="base">
                                        <p:cTn id="38" dur="500" fill="hold"/>
                                        <p:tgtEl>
                                          <p:spTgt spid="186"/>
                                        </p:tgtEl>
                                        <p:attrNameLst>
                                          <p:attrName>ppt_x</p:attrName>
                                        </p:attrNameLst>
                                      </p:cBhvr>
                                      <p:tavLst>
                                        <p:tav tm="0">
                                          <p:val>
                                            <p:strVal val="#ppt_x"/>
                                          </p:val>
                                        </p:tav>
                                        <p:tav tm="100000">
                                          <p:val>
                                            <p:strVal val="#ppt_x"/>
                                          </p:val>
                                        </p:tav>
                                      </p:tavLst>
                                    </p:anim>
                                    <p:anim calcmode="lin" valueType="num">
                                      <p:cBhvr additive="base">
                                        <p:cTn id="39" dur="500" fill="hold"/>
                                        <p:tgtEl>
                                          <p:spTgt spid="186"/>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0"/>
                                  </p:stCondLst>
                                  <p:childTnLst>
                                    <p:set>
                                      <p:cBhvr>
                                        <p:cTn id="41" dur="1" fill="hold">
                                          <p:stCondLst>
                                            <p:cond delay="0"/>
                                          </p:stCondLst>
                                        </p:cTn>
                                        <p:tgtEl>
                                          <p:spTgt spid="183"/>
                                        </p:tgtEl>
                                        <p:attrNameLst>
                                          <p:attrName>style.visibility</p:attrName>
                                        </p:attrNameLst>
                                      </p:cBhvr>
                                      <p:to>
                                        <p:strVal val="visible"/>
                                      </p:to>
                                    </p:set>
                                    <p:anim calcmode="lin" valueType="num">
                                      <p:cBhvr additive="base">
                                        <p:cTn id="42" dur="500" fill="hold"/>
                                        <p:tgtEl>
                                          <p:spTgt spid="183"/>
                                        </p:tgtEl>
                                        <p:attrNameLst>
                                          <p:attrName>ppt_x</p:attrName>
                                        </p:attrNameLst>
                                      </p:cBhvr>
                                      <p:tavLst>
                                        <p:tav tm="0">
                                          <p:val>
                                            <p:strVal val="#ppt_x"/>
                                          </p:val>
                                        </p:tav>
                                        <p:tav tm="100000">
                                          <p:val>
                                            <p:strVal val="#ppt_x"/>
                                          </p:val>
                                        </p:tav>
                                      </p:tavLst>
                                    </p:anim>
                                    <p:anim calcmode="lin" valueType="num">
                                      <p:cBhvr additive="base">
                                        <p:cTn id="43" dur="500" fill="hold"/>
                                        <p:tgtEl>
                                          <p:spTgt spid="183"/>
                                        </p:tgtEl>
                                        <p:attrNameLst>
                                          <p:attrName>ppt_y</p:attrName>
                                        </p:attrNameLst>
                                      </p:cBhvr>
                                      <p:tavLst>
                                        <p:tav tm="0">
                                          <p:val>
                                            <p:strVal val="0-#ppt_h/2"/>
                                          </p:val>
                                        </p:tav>
                                        <p:tav tm="100000">
                                          <p:val>
                                            <p:strVal val="#ppt_y"/>
                                          </p:val>
                                        </p:tav>
                                      </p:tavLst>
                                    </p:anim>
                                  </p:childTnLst>
                                </p:cTn>
                              </p:par>
                              <p:par>
                                <p:cTn id="44" presetID="2" presetClass="entr" presetSubtype="1" fill="hold" nodeType="withEffect">
                                  <p:stCondLst>
                                    <p:cond delay="0"/>
                                  </p:stCondLst>
                                  <p:childTnLst>
                                    <p:set>
                                      <p:cBhvr>
                                        <p:cTn id="45" dur="1" fill="hold">
                                          <p:stCondLst>
                                            <p:cond delay="0"/>
                                          </p:stCondLst>
                                        </p:cTn>
                                        <p:tgtEl>
                                          <p:spTgt spid="180"/>
                                        </p:tgtEl>
                                        <p:attrNameLst>
                                          <p:attrName>style.visibility</p:attrName>
                                        </p:attrNameLst>
                                      </p:cBhvr>
                                      <p:to>
                                        <p:strVal val="visible"/>
                                      </p:to>
                                    </p:set>
                                    <p:anim calcmode="lin" valueType="num">
                                      <p:cBhvr additive="base">
                                        <p:cTn id="46" dur="500" fill="hold"/>
                                        <p:tgtEl>
                                          <p:spTgt spid="180"/>
                                        </p:tgtEl>
                                        <p:attrNameLst>
                                          <p:attrName>ppt_x</p:attrName>
                                        </p:attrNameLst>
                                      </p:cBhvr>
                                      <p:tavLst>
                                        <p:tav tm="0">
                                          <p:val>
                                            <p:strVal val="#ppt_x"/>
                                          </p:val>
                                        </p:tav>
                                        <p:tav tm="100000">
                                          <p:val>
                                            <p:strVal val="#ppt_x"/>
                                          </p:val>
                                        </p:tav>
                                      </p:tavLst>
                                    </p:anim>
                                    <p:anim calcmode="lin" valueType="num">
                                      <p:cBhvr additive="base">
                                        <p:cTn id="47" dur="500" fill="hold"/>
                                        <p:tgtEl>
                                          <p:spTgt spid="18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animBg="1"/>
      <p:bldP spid="182" grpId="0" animBg="1"/>
      <p:bldP spid="183" grpId="0" animBg="1"/>
      <p:bldP spid="184" grpId="0"/>
      <p:bldP spid="185" grpId="0"/>
      <p:bldP spid="186" grpId="0"/>
      <p:bldP spid="18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Overall, </a:t>
            </a:r>
            <a:r>
              <a:rPr lang="en-US" dirty="0"/>
              <a:t>people placed on probation instead of released from prison </a:t>
            </a:r>
            <a:r>
              <a:rPr lang="en-US" dirty="0" smtClean="0"/>
              <a:t>are</a:t>
            </a:r>
            <a:br>
              <a:rPr lang="en-US" dirty="0" smtClean="0"/>
            </a:br>
            <a:r>
              <a:rPr lang="en-US" dirty="0" smtClean="0"/>
              <a:t>re-arrested </a:t>
            </a:r>
            <a:r>
              <a:rPr lang="en-US" dirty="0"/>
              <a:t>at roughly 18-21 percent lower rates within three years</a:t>
            </a:r>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15</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957941065"/>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175"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ADC Release Data, ACC Intake Data, ACIC Arrest Data </a:t>
            </a:r>
          </a:p>
        </p:txBody>
      </p:sp>
      <p:graphicFrame>
        <p:nvGraphicFramePr>
          <p:cNvPr id="3" name="Chart 2"/>
          <p:cNvGraphicFramePr/>
          <p:nvPr>
            <p:extLst>
              <p:ext uri="{D42A27DB-BD31-4B8C-83A1-F6EECF244321}">
                <p14:modId xmlns:p14="http://schemas.microsoft.com/office/powerpoint/2010/main" xmlns="" val="3344532772"/>
              </p:ext>
            </p:extLst>
          </p:nvPr>
        </p:nvGraphicFramePr>
        <p:xfrm>
          <a:off x="155223" y="1946072"/>
          <a:ext cx="5221449" cy="3736449"/>
        </p:xfrm>
        <a:graphic>
          <a:graphicData uri="http://schemas.openxmlformats.org/drawingml/2006/chart">
            <c:chart xmlns:c="http://schemas.openxmlformats.org/drawingml/2006/chart" xmlns:r="http://schemas.openxmlformats.org/officeDocument/2006/relationships" r:id="rId3"/>
          </a:graphicData>
        </a:graphic>
      </p:graphicFrame>
      <p:sp>
        <p:nvSpPr>
          <p:cNvPr id="176" name="TextBox 175"/>
          <p:cNvSpPr txBox="1"/>
          <p:nvPr/>
        </p:nvSpPr>
        <p:spPr>
          <a:xfrm>
            <a:off x="73334" y="1400162"/>
            <a:ext cx="6832432" cy="523220"/>
          </a:xfrm>
          <a:prstGeom prst="rect">
            <a:avLst/>
          </a:prstGeom>
          <a:noFill/>
        </p:spPr>
        <p:txBody>
          <a:bodyPr wrap="square" rtlCol="0">
            <a:spAutoFit/>
          </a:bodyPr>
          <a:lstStyle/>
          <a:p>
            <a:r>
              <a:rPr lang="en-US" sz="1400" b="1" dirty="0" smtClean="0">
                <a:solidFill>
                  <a:schemeClr val="bg2">
                    <a:lumMod val="50000"/>
                  </a:schemeClr>
                </a:solidFill>
              </a:rPr>
              <a:t>36-Month Rearrest Rates for Individuals Released from Prison Compared to Individuals Beginning Felony Probation in FY2012</a:t>
            </a:r>
          </a:p>
        </p:txBody>
      </p:sp>
      <p:sp>
        <p:nvSpPr>
          <p:cNvPr id="5" name="TextBox 4"/>
          <p:cNvSpPr txBox="1"/>
          <p:nvPr/>
        </p:nvSpPr>
        <p:spPr>
          <a:xfrm>
            <a:off x="469393" y="5442620"/>
            <a:ext cx="1446663" cy="261610"/>
          </a:xfrm>
          <a:prstGeom prst="rect">
            <a:avLst/>
          </a:prstGeom>
          <a:noFill/>
        </p:spPr>
        <p:txBody>
          <a:bodyPr wrap="square" rtlCol="0">
            <a:spAutoFit/>
          </a:bodyPr>
          <a:lstStyle/>
          <a:p>
            <a:r>
              <a:rPr lang="en-US" sz="1100" i="1" dirty="0" smtClean="0"/>
              <a:t>Months Out</a:t>
            </a:r>
            <a:endParaRPr lang="en-US" sz="1100" i="1" dirty="0"/>
          </a:p>
        </p:txBody>
      </p:sp>
      <p:cxnSp>
        <p:nvCxnSpPr>
          <p:cNvPr id="7" name="Straight Connector 6"/>
          <p:cNvCxnSpPr/>
          <p:nvPr/>
        </p:nvCxnSpPr>
        <p:spPr>
          <a:xfrm flipV="1">
            <a:off x="2222949" y="1992640"/>
            <a:ext cx="0" cy="3291840"/>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flipV="1">
            <a:off x="3731209" y="1992640"/>
            <a:ext cx="0" cy="3291840"/>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80" name="Straight Connector 179"/>
          <p:cNvCxnSpPr/>
          <p:nvPr/>
        </p:nvCxnSpPr>
        <p:spPr>
          <a:xfrm flipV="1">
            <a:off x="5261577" y="1992640"/>
            <a:ext cx="0" cy="3291840"/>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graphicFrame>
        <p:nvGraphicFramePr>
          <p:cNvPr id="6" name="Table 5"/>
          <p:cNvGraphicFramePr>
            <a:graphicFrameLocks noGrp="1"/>
          </p:cNvGraphicFramePr>
          <p:nvPr>
            <p:extLst>
              <p:ext uri="{D42A27DB-BD31-4B8C-83A1-F6EECF244321}">
                <p14:modId xmlns:p14="http://schemas.microsoft.com/office/powerpoint/2010/main" xmlns="" val="2980468854"/>
              </p:ext>
            </p:extLst>
          </p:nvPr>
        </p:nvGraphicFramePr>
        <p:xfrm>
          <a:off x="5606863" y="2695780"/>
          <a:ext cx="3354256" cy="1630680"/>
        </p:xfrm>
        <a:graphic>
          <a:graphicData uri="http://schemas.openxmlformats.org/drawingml/2006/table">
            <a:tbl>
              <a:tblPr firstRow="1" bandRow="1">
                <a:tableStyleId>{5C22544A-7EE6-4342-B048-85BDC9FD1C3A}</a:tableStyleId>
              </a:tblPr>
              <a:tblGrid>
                <a:gridCol w="838564"/>
                <a:gridCol w="838564"/>
                <a:gridCol w="838564"/>
                <a:gridCol w="838564"/>
              </a:tblGrid>
              <a:tr h="370840">
                <a:tc>
                  <a:txBody>
                    <a:bodyPr/>
                    <a:lstStyle/>
                    <a:p>
                      <a:pPr algn="ctr"/>
                      <a:r>
                        <a:rPr lang="en-US" sz="1400" dirty="0" smtClean="0"/>
                        <a:t>Arrest Rate</a:t>
                      </a:r>
                      <a:endParaRPr lang="en-US" sz="1400" dirty="0"/>
                    </a:p>
                  </a:txBody>
                  <a:tcPr anchor="ctr">
                    <a:solidFill>
                      <a:schemeClr val="bg2">
                        <a:lumMod val="50000"/>
                      </a:schemeClr>
                    </a:solidFill>
                  </a:tcPr>
                </a:tc>
                <a:tc>
                  <a:txBody>
                    <a:bodyPr/>
                    <a:lstStyle/>
                    <a:p>
                      <a:pPr algn="ctr"/>
                      <a:r>
                        <a:rPr lang="en-US" sz="1400" dirty="0" smtClean="0"/>
                        <a:t>Prison</a:t>
                      </a:r>
                      <a:endParaRPr lang="en-US" sz="1400" dirty="0"/>
                    </a:p>
                  </a:txBody>
                  <a:tcPr anchor="ctr">
                    <a:solidFill>
                      <a:schemeClr val="bg2">
                        <a:lumMod val="50000"/>
                      </a:schemeClr>
                    </a:solidFill>
                  </a:tcPr>
                </a:tc>
                <a:tc>
                  <a:txBody>
                    <a:bodyPr/>
                    <a:lstStyle/>
                    <a:p>
                      <a:pPr algn="ctr"/>
                      <a:r>
                        <a:rPr lang="en-US" sz="1400" dirty="0" smtClean="0"/>
                        <a:t>Prob.</a:t>
                      </a:r>
                      <a:endParaRPr lang="en-US" sz="1400" dirty="0"/>
                    </a:p>
                  </a:txBody>
                  <a:tcPr anchor="ctr">
                    <a:solidFill>
                      <a:schemeClr val="bg2">
                        <a:lumMod val="50000"/>
                      </a:schemeClr>
                    </a:solidFill>
                  </a:tcPr>
                </a:tc>
                <a:tc>
                  <a:txBody>
                    <a:bodyPr/>
                    <a:lstStyle/>
                    <a:p>
                      <a:pPr algn="ctr"/>
                      <a:r>
                        <a:rPr lang="en-US" sz="1400" i="1" dirty="0" smtClean="0"/>
                        <a:t>Prob. % Diff.</a:t>
                      </a:r>
                      <a:endParaRPr lang="en-US" sz="1400" i="1" dirty="0"/>
                    </a:p>
                  </a:txBody>
                  <a:tcPr anchor="ctr">
                    <a:solidFill>
                      <a:schemeClr val="bg2">
                        <a:lumMod val="50000"/>
                      </a:schemeClr>
                    </a:solidFill>
                  </a:tcPr>
                </a:tc>
              </a:tr>
              <a:tr h="370840">
                <a:tc>
                  <a:txBody>
                    <a:bodyPr/>
                    <a:lstStyle/>
                    <a:p>
                      <a:pPr algn="ctr"/>
                      <a:r>
                        <a:rPr lang="en-US" sz="1600" dirty="0" smtClean="0"/>
                        <a:t>1 Yr</a:t>
                      </a:r>
                      <a:endParaRPr lang="en-US" sz="1600" dirty="0"/>
                    </a:p>
                  </a:txBody>
                  <a:tcPr anchor="ctr">
                    <a:solidFill>
                      <a:schemeClr val="bg2"/>
                    </a:solidFill>
                  </a:tcPr>
                </a:tc>
                <a:tc>
                  <a:txBody>
                    <a:bodyPr/>
                    <a:lstStyle/>
                    <a:p>
                      <a:pPr algn="ctr"/>
                      <a:r>
                        <a:rPr lang="en-US" sz="1400" i="0" dirty="0" smtClean="0"/>
                        <a:t>32%</a:t>
                      </a:r>
                      <a:endParaRPr lang="en-US" sz="1400" i="0" dirty="0"/>
                    </a:p>
                  </a:txBody>
                  <a:tcPr anchor="ctr">
                    <a:solidFill>
                      <a:schemeClr val="bg2"/>
                    </a:solidFill>
                  </a:tcPr>
                </a:tc>
                <a:tc>
                  <a:txBody>
                    <a:bodyPr/>
                    <a:lstStyle/>
                    <a:p>
                      <a:pPr algn="ctr"/>
                      <a:r>
                        <a:rPr lang="en-US" sz="1400" i="0" dirty="0" smtClean="0"/>
                        <a:t>26%</a:t>
                      </a:r>
                      <a:endParaRPr lang="en-US" sz="1400" i="0" dirty="0"/>
                    </a:p>
                  </a:txBody>
                  <a:tcPr anchor="ctr">
                    <a:solidFill>
                      <a:schemeClr val="bg2"/>
                    </a:solidFill>
                  </a:tcPr>
                </a:tc>
                <a:tc>
                  <a:txBody>
                    <a:bodyPr/>
                    <a:lstStyle/>
                    <a:p>
                      <a:pPr algn="ctr"/>
                      <a:r>
                        <a:rPr lang="en-US" sz="1400" i="1" dirty="0" smtClean="0"/>
                        <a:t>- 19%</a:t>
                      </a:r>
                      <a:endParaRPr lang="en-US" sz="1400" i="1" dirty="0"/>
                    </a:p>
                  </a:txBody>
                  <a:tcPr anchor="ctr">
                    <a:solidFill>
                      <a:schemeClr val="bg2"/>
                    </a:solidFill>
                  </a:tcPr>
                </a:tc>
              </a:tr>
              <a:tr h="370840">
                <a:tc>
                  <a:txBody>
                    <a:bodyPr/>
                    <a:lstStyle/>
                    <a:p>
                      <a:pPr algn="ctr"/>
                      <a:r>
                        <a:rPr lang="en-US" sz="1600" dirty="0" smtClean="0"/>
                        <a:t>2 Yr</a:t>
                      </a:r>
                      <a:endParaRPr lang="en-US" sz="1600" dirty="0"/>
                    </a:p>
                  </a:txBody>
                  <a:tcPr anchor="ctr">
                    <a:solidFill>
                      <a:schemeClr val="bg2"/>
                    </a:solidFill>
                  </a:tcPr>
                </a:tc>
                <a:tc>
                  <a:txBody>
                    <a:bodyPr/>
                    <a:lstStyle/>
                    <a:p>
                      <a:pPr algn="ctr"/>
                      <a:r>
                        <a:rPr lang="en-US" sz="1400" i="0" dirty="0" smtClean="0"/>
                        <a:t>48%</a:t>
                      </a:r>
                      <a:endParaRPr lang="en-US" sz="1400" i="0" dirty="0"/>
                    </a:p>
                  </a:txBody>
                  <a:tcPr anchor="ctr">
                    <a:solidFill>
                      <a:schemeClr val="bg2"/>
                    </a:solidFill>
                  </a:tcPr>
                </a:tc>
                <a:tc>
                  <a:txBody>
                    <a:bodyPr/>
                    <a:lstStyle/>
                    <a:p>
                      <a:pPr algn="ctr"/>
                      <a:r>
                        <a:rPr lang="en-US" sz="1400" i="0" dirty="0" smtClean="0"/>
                        <a:t>38%</a:t>
                      </a:r>
                      <a:endParaRPr lang="en-US" sz="1400" i="0" dirty="0"/>
                    </a:p>
                  </a:txBody>
                  <a:tcPr anchor="ctr">
                    <a:solidFill>
                      <a:schemeClr val="bg2"/>
                    </a:solidFill>
                  </a:tcPr>
                </a:tc>
                <a:tc>
                  <a:txBody>
                    <a:bodyPr/>
                    <a:lstStyle/>
                    <a:p>
                      <a:pPr algn="ctr"/>
                      <a:r>
                        <a:rPr lang="en-US" sz="1400" i="1" dirty="0" smtClean="0"/>
                        <a:t>- 21%</a:t>
                      </a:r>
                      <a:endParaRPr lang="en-US" sz="1400" i="1" dirty="0"/>
                    </a:p>
                  </a:txBody>
                  <a:tcPr anchor="ctr">
                    <a:solidFill>
                      <a:schemeClr val="bg2"/>
                    </a:solidFill>
                  </a:tcPr>
                </a:tc>
              </a:tr>
              <a:tr h="370840">
                <a:tc>
                  <a:txBody>
                    <a:bodyPr/>
                    <a:lstStyle/>
                    <a:p>
                      <a:pPr algn="ctr"/>
                      <a:r>
                        <a:rPr lang="en-US" sz="1600" dirty="0" smtClean="0"/>
                        <a:t>3 Yr</a:t>
                      </a:r>
                      <a:endParaRPr lang="en-US" sz="1600" dirty="0"/>
                    </a:p>
                  </a:txBody>
                  <a:tcPr anchor="ctr">
                    <a:solidFill>
                      <a:schemeClr val="bg2"/>
                    </a:solidFill>
                  </a:tcPr>
                </a:tc>
                <a:tc>
                  <a:txBody>
                    <a:bodyPr/>
                    <a:lstStyle/>
                    <a:p>
                      <a:pPr algn="ctr"/>
                      <a:r>
                        <a:rPr lang="en-US" sz="1400" i="0" dirty="0" smtClean="0"/>
                        <a:t>57%</a:t>
                      </a:r>
                      <a:endParaRPr lang="en-US" sz="1400" i="0" dirty="0"/>
                    </a:p>
                  </a:txBody>
                  <a:tcPr anchor="ctr">
                    <a:solidFill>
                      <a:schemeClr val="bg2"/>
                    </a:solidFill>
                  </a:tcPr>
                </a:tc>
                <a:tc>
                  <a:txBody>
                    <a:bodyPr/>
                    <a:lstStyle/>
                    <a:p>
                      <a:pPr algn="ctr"/>
                      <a:r>
                        <a:rPr lang="en-US" sz="1400" i="0" dirty="0" smtClean="0"/>
                        <a:t>47%</a:t>
                      </a:r>
                      <a:endParaRPr lang="en-US" sz="1400" i="0" dirty="0"/>
                    </a:p>
                  </a:txBody>
                  <a:tcPr anchor="ctr">
                    <a:solidFill>
                      <a:schemeClr val="bg2"/>
                    </a:solidFill>
                  </a:tcPr>
                </a:tc>
                <a:tc>
                  <a:txBody>
                    <a:bodyPr/>
                    <a:lstStyle/>
                    <a:p>
                      <a:pPr algn="ctr"/>
                      <a:r>
                        <a:rPr lang="en-US" sz="1400" i="1" dirty="0" smtClean="0"/>
                        <a:t>- 18%</a:t>
                      </a:r>
                      <a:endParaRPr lang="en-US" sz="1400" i="1" dirty="0"/>
                    </a:p>
                  </a:txBody>
                  <a:tcPr anchor="ctr">
                    <a:solidFill>
                      <a:schemeClr val="bg2"/>
                    </a:solidFill>
                  </a:tcPr>
                </a:tc>
              </a:tr>
            </a:tbl>
          </a:graphicData>
        </a:graphic>
      </p:graphicFrame>
    </p:spTree>
    <p:extLst>
      <p:ext uri="{BB962C8B-B14F-4D97-AF65-F5344CB8AC3E}">
        <p14:creationId xmlns:p14="http://schemas.microsoft.com/office/powerpoint/2010/main" xmlns="" val="424141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Comparing apples to apples, probation yields as good or better recidivism rates as prison</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16</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513763644"/>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graphicFrame>
        <p:nvGraphicFramePr>
          <p:cNvPr id="3" name="Table 2"/>
          <p:cNvGraphicFramePr>
            <a:graphicFrameLocks noGrp="1"/>
          </p:cNvGraphicFramePr>
          <p:nvPr>
            <p:extLst>
              <p:ext uri="{D42A27DB-BD31-4B8C-83A1-F6EECF244321}">
                <p14:modId xmlns:p14="http://schemas.microsoft.com/office/powerpoint/2010/main" xmlns="" val="3246610601"/>
              </p:ext>
            </p:extLst>
          </p:nvPr>
        </p:nvGraphicFramePr>
        <p:xfrm>
          <a:off x="254758" y="1683642"/>
          <a:ext cx="5120640" cy="2123440"/>
        </p:xfrm>
        <a:graphic>
          <a:graphicData uri="http://schemas.openxmlformats.org/drawingml/2006/table">
            <a:tbl>
              <a:tblPr firstRow="1" bandRow="1">
                <a:tableStyleId>{5C22544A-7EE6-4342-B048-85BDC9FD1C3A}</a:tableStyleId>
              </a:tblPr>
              <a:tblGrid>
                <a:gridCol w="1828800"/>
                <a:gridCol w="1645920"/>
                <a:gridCol w="1645920"/>
              </a:tblGrid>
              <a:tr h="370840">
                <a:tc>
                  <a:txBody>
                    <a:bodyPr/>
                    <a:lstStyle/>
                    <a:p>
                      <a:r>
                        <a:rPr lang="en-US" dirty="0" smtClean="0"/>
                        <a:t>Prior Felony Arrests</a:t>
                      </a:r>
                      <a:endParaRPr lang="en-US" dirty="0"/>
                    </a:p>
                  </a:txBody>
                  <a:tcPr anchor="ctr">
                    <a:solidFill>
                      <a:schemeClr val="bg2">
                        <a:lumMod val="75000"/>
                      </a:schemeClr>
                    </a:solidFill>
                  </a:tcPr>
                </a:tc>
                <a:tc>
                  <a:txBody>
                    <a:bodyPr/>
                    <a:lstStyle/>
                    <a:p>
                      <a:pPr algn="ctr"/>
                      <a:r>
                        <a:rPr lang="en-US" dirty="0" smtClean="0"/>
                        <a:t>Prison</a:t>
                      </a:r>
                    </a:p>
                    <a:p>
                      <a:pPr algn="ctr"/>
                      <a:r>
                        <a:rPr lang="en-US" dirty="0" smtClean="0"/>
                        <a:t>Releases</a:t>
                      </a:r>
                      <a:endParaRPr lang="en-US" dirty="0"/>
                    </a:p>
                  </a:txBody>
                  <a:tcPr anchor="ctr">
                    <a:solidFill>
                      <a:schemeClr val="bg2">
                        <a:lumMod val="75000"/>
                      </a:schemeClr>
                    </a:solidFill>
                  </a:tcPr>
                </a:tc>
                <a:tc>
                  <a:txBody>
                    <a:bodyPr/>
                    <a:lstStyle/>
                    <a:p>
                      <a:pPr algn="ctr"/>
                      <a:r>
                        <a:rPr lang="en-US" dirty="0" smtClean="0"/>
                        <a:t>Probation</a:t>
                      </a:r>
                    </a:p>
                    <a:p>
                      <a:pPr algn="ctr"/>
                      <a:r>
                        <a:rPr lang="en-US" dirty="0" smtClean="0"/>
                        <a:t>Starts</a:t>
                      </a:r>
                      <a:endParaRPr lang="en-US" dirty="0"/>
                    </a:p>
                  </a:txBody>
                  <a:tcPr anchor="ctr">
                    <a:solidFill>
                      <a:schemeClr val="bg2">
                        <a:lumMod val="75000"/>
                      </a:schemeClr>
                    </a:solidFill>
                  </a:tcPr>
                </a:tc>
              </a:tr>
              <a:tr h="370840">
                <a:tc>
                  <a:txBody>
                    <a:bodyPr/>
                    <a:lstStyle/>
                    <a:p>
                      <a:r>
                        <a:rPr lang="en-US" dirty="0" smtClean="0"/>
                        <a:t>0 to 1</a:t>
                      </a:r>
                      <a:endParaRPr lang="en-US" dirty="0"/>
                    </a:p>
                  </a:txBody>
                  <a:tcPr anchor="ctr">
                    <a:solidFill>
                      <a:schemeClr val="bg1">
                        <a:lumMod val="95000"/>
                      </a:schemeClr>
                    </a:solidFill>
                  </a:tcPr>
                </a:tc>
                <a:tc>
                  <a:txBody>
                    <a:bodyPr/>
                    <a:lstStyle/>
                    <a:p>
                      <a:pPr algn="ctr"/>
                      <a:r>
                        <a:rPr lang="en-US" i="1" dirty="0" smtClean="0"/>
                        <a:t>37%</a:t>
                      </a:r>
                      <a:endParaRPr lang="en-US" i="1" dirty="0"/>
                    </a:p>
                  </a:txBody>
                  <a:tcPr anchor="ctr">
                    <a:solidFill>
                      <a:schemeClr val="bg1">
                        <a:lumMod val="95000"/>
                      </a:schemeClr>
                    </a:solidFill>
                  </a:tcPr>
                </a:tc>
                <a:tc>
                  <a:txBody>
                    <a:bodyPr/>
                    <a:lstStyle/>
                    <a:p>
                      <a:pPr algn="ctr"/>
                      <a:r>
                        <a:rPr lang="en-US" i="1" dirty="0" smtClean="0"/>
                        <a:t>37%</a:t>
                      </a:r>
                      <a:endParaRPr lang="en-US" i="1" dirty="0"/>
                    </a:p>
                  </a:txBody>
                  <a:tcPr anchor="ctr">
                    <a:solidFill>
                      <a:schemeClr val="bg1">
                        <a:lumMod val="95000"/>
                      </a:schemeClr>
                    </a:solidFill>
                  </a:tcPr>
                </a:tc>
              </a:tr>
              <a:tr h="370840">
                <a:tc>
                  <a:txBody>
                    <a:bodyPr/>
                    <a:lstStyle/>
                    <a:p>
                      <a:r>
                        <a:rPr lang="en-US" dirty="0" smtClean="0"/>
                        <a:t>2-3</a:t>
                      </a:r>
                      <a:endParaRPr lang="en-US" dirty="0"/>
                    </a:p>
                  </a:txBody>
                  <a:tcPr anchor="ctr">
                    <a:solidFill>
                      <a:schemeClr val="bg1">
                        <a:lumMod val="95000"/>
                      </a:schemeClr>
                    </a:solidFill>
                  </a:tcPr>
                </a:tc>
                <a:tc>
                  <a:txBody>
                    <a:bodyPr/>
                    <a:lstStyle/>
                    <a:p>
                      <a:pPr algn="ctr"/>
                      <a:r>
                        <a:rPr lang="en-US" i="1" dirty="0" smtClean="0"/>
                        <a:t>51%</a:t>
                      </a:r>
                      <a:endParaRPr lang="en-US" i="1" dirty="0"/>
                    </a:p>
                  </a:txBody>
                  <a:tcPr anchor="ctr">
                    <a:solidFill>
                      <a:schemeClr val="bg1">
                        <a:lumMod val="95000"/>
                      </a:schemeClr>
                    </a:solidFill>
                  </a:tcPr>
                </a:tc>
                <a:tc>
                  <a:txBody>
                    <a:bodyPr/>
                    <a:lstStyle/>
                    <a:p>
                      <a:pPr algn="ctr"/>
                      <a:r>
                        <a:rPr lang="en-US" i="1" dirty="0" smtClean="0"/>
                        <a:t>49%</a:t>
                      </a:r>
                      <a:endParaRPr lang="en-US" i="1" dirty="0"/>
                    </a:p>
                  </a:txBody>
                  <a:tcPr anchor="ctr">
                    <a:solidFill>
                      <a:schemeClr val="bg1">
                        <a:lumMod val="95000"/>
                      </a:schemeClr>
                    </a:solidFill>
                  </a:tcPr>
                </a:tc>
              </a:tr>
              <a:tr h="370840">
                <a:tc>
                  <a:txBody>
                    <a:bodyPr/>
                    <a:lstStyle/>
                    <a:p>
                      <a:r>
                        <a:rPr lang="en-US" dirty="0" smtClean="0"/>
                        <a:t>4 or more</a:t>
                      </a:r>
                      <a:endParaRPr lang="en-US" dirty="0"/>
                    </a:p>
                  </a:txBody>
                  <a:tcPr anchor="ctr">
                    <a:solidFill>
                      <a:schemeClr val="bg1">
                        <a:lumMod val="95000"/>
                      </a:schemeClr>
                    </a:solidFill>
                  </a:tcPr>
                </a:tc>
                <a:tc>
                  <a:txBody>
                    <a:bodyPr/>
                    <a:lstStyle/>
                    <a:p>
                      <a:pPr algn="ctr"/>
                      <a:r>
                        <a:rPr lang="en-US" i="1" dirty="0" smtClean="0"/>
                        <a:t>60%</a:t>
                      </a:r>
                      <a:endParaRPr lang="en-US" i="1" dirty="0"/>
                    </a:p>
                  </a:txBody>
                  <a:tcPr anchor="ctr">
                    <a:solidFill>
                      <a:schemeClr val="bg1">
                        <a:lumMod val="95000"/>
                      </a:schemeClr>
                    </a:solidFill>
                  </a:tcPr>
                </a:tc>
                <a:tc>
                  <a:txBody>
                    <a:bodyPr/>
                    <a:lstStyle/>
                    <a:p>
                      <a:pPr algn="ctr"/>
                      <a:r>
                        <a:rPr lang="en-US" i="1" dirty="0" smtClean="0"/>
                        <a:t>55%</a:t>
                      </a:r>
                      <a:endParaRPr lang="en-US" i="1" dirty="0"/>
                    </a:p>
                  </a:txBody>
                  <a:tcPr anchor="ctr">
                    <a:solidFill>
                      <a:schemeClr val="bg1">
                        <a:lumMod val="95000"/>
                      </a:schemeClr>
                    </a:solidFill>
                  </a:tcPr>
                </a:tc>
              </a:tr>
              <a:tr h="370840">
                <a:tc>
                  <a:txBody>
                    <a:bodyPr/>
                    <a:lstStyle/>
                    <a:p>
                      <a:r>
                        <a:rPr lang="en-US" dirty="0" smtClean="0"/>
                        <a:t>Overall</a:t>
                      </a:r>
                      <a:endParaRPr lang="en-US" dirty="0"/>
                    </a:p>
                  </a:txBody>
                  <a:tcPr anchor="ctr">
                    <a:solidFill>
                      <a:schemeClr val="bg1">
                        <a:lumMod val="95000"/>
                      </a:schemeClr>
                    </a:solidFill>
                  </a:tcPr>
                </a:tc>
                <a:tc>
                  <a:txBody>
                    <a:bodyPr/>
                    <a:lstStyle/>
                    <a:p>
                      <a:pPr algn="ctr"/>
                      <a:r>
                        <a:rPr lang="en-US" i="1" dirty="0" smtClean="0"/>
                        <a:t>50%</a:t>
                      </a:r>
                      <a:endParaRPr lang="en-US" i="1" dirty="0"/>
                    </a:p>
                  </a:txBody>
                  <a:tcPr anchor="ctr">
                    <a:solidFill>
                      <a:schemeClr val="bg1">
                        <a:lumMod val="95000"/>
                      </a:schemeClr>
                    </a:solidFill>
                  </a:tcPr>
                </a:tc>
                <a:tc>
                  <a:txBody>
                    <a:bodyPr/>
                    <a:lstStyle/>
                    <a:p>
                      <a:pPr algn="ctr"/>
                      <a:r>
                        <a:rPr lang="en-US" i="1" dirty="0" smtClean="0"/>
                        <a:t>40%</a:t>
                      </a:r>
                      <a:endParaRPr lang="en-US" i="1" dirty="0"/>
                    </a:p>
                  </a:txBody>
                  <a:tcPr anchor="ctr">
                    <a:solidFill>
                      <a:schemeClr val="bg1">
                        <a:lumMod val="95000"/>
                      </a:schemeClr>
                    </a:solidFill>
                  </a:tcPr>
                </a:tc>
              </a:tr>
            </a:tbl>
          </a:graphicData>
        </a:graphic>
      </p:graphicFrame>
      <p:sp>
        <p:nvSpPr>
          <p:cNvPr id="5" name="TextBox 4"/>
          <p:cNvSpPr txBox="1"/>
          <p:nvPr/>
        </p:nvSpPr>
        <p:spPr>
          <a:xfrm>
            <a:off x="254758" y="1172359"/>
            <a:ext cx="5120640" cy="523220"/>
          </a:xfrm>
          <a:prstGeom prst="rect">
            <a:avLst/>
          </a:prstGeom>
          <a:noFill/>
        </p:spPr>
        <p:txBody>
          <a:bodyPr wrap="square" rtlCol="0">
            <a:spAutoFit/>
          </a:bodyPr>
          <a:lstStyle/>
          <a:p>
            <a:r>
              <a:rPr lang="en-US" sz="1400" b="1" dirty="0" smtClean="0">
                <a:solidFill>
                  <a:schemeClr val="bg2">
                    <a:lumMod val="50000"/>
                  </a:schemeClr>
                </a:solidFill>
              </a:rPr>
              <a:t>Two Year Rearrest Rates for Drug/Property Offenses,</a:t>
            </a:r>
          </a:p>
          <a:p>
            <a:r>
              <a:rPr lang="en-US" sz="1400" b="1" dirty="0" smtClean="0">
                <a:solidFill>
                  <a:schemeClr val="bg2">
                    <a:lumMod val="50000"/>
                  </a:schemeClr>
                </a:solidFill>
              </a:rPr>
              <a:t>FY2013 Cohorts</a:t>
            </a:r>
            <a:endParaRPr lang="en-US" sz="1400" b="1" dirty="0">
              <a:solidFill>
                <a:schemeClr val="bg2">
                  <a:lumMod val="50000"/>
                </a:schemeClr>
              </a:solidFill>
            </a:endParaRPr>
          </a:p>
        </p:txBody>
      </p:sp>
      <p:sp>
        <p:nvSpPr>
          <p:cNvPr id="175"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ADC Release Data, ACC Intake Data, ACIC Arrest Data </a:t>
            </a:r>
          </a:p>
        </p:txBody>
      </p:sp>
      <p:sp>
        <p:nvSpPr>
          <p:cNvPr id="6" name="TextBox 5"/>
          <p:cNvSpPr txBox="1"/>
          <p:nvPr/>
        </p:nvSpPr>
        <p:spPr>
          <a:xfrm>
            <a:off x="155223" y="4676804"/>
            <a:ext cx="1402080" cy="646331"/>
          </a:xfrm>
          <a:prstGeom prst="rect">
            <a:avLst/>
          </a:prstGeom>
          <a:noFill/>
        </p:spPr>
        <p:txBody>
          <a:bodyPr wrap="square" rtlCol="0">
            <a:spAutoFit/>
          </a:bodyPr>
          <a:lstStyle/>
          <a:p>
            <a:pPr algn="ctr"/>
            <a:r>
              <a:rPr lang="en-US" dirty="0" smtClean="0"/>
              <a:t>Return on Investment</a:t>
            </a:r>
            <a:endParaRPr lang="en-US" dirty="0"/>
          </a:p>
        </p:txBody>
      </p:sp>
      <p:pic>
        <p:nvPicPr>
          <p:cNvPr id="177" name="Picture 176"/>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3389378" y="4267543"/>
            <a:ext cx="648142" cy="650734"/>
          </a:xfrm>
          <a:prstGeom prst="rect">
            <a:avLst/>
          </a:prstGeom>
        </p:spPr>
      </p:pic>
      <p:sp>
        <p:nvSpPr>
          <p:cNvPr id="7" name="TextBox 6"/>
          <p:cNvSpPr txBox="1"/>
          <p:nvPr/>
        </p:nvSpPr>
        <p:spPr>
          <a:xfrm>
            <a:off x="4383796" y="4223578"/>
            <a:ext cx="1383792" cy="738664"/>
          </a:xfrm>
          <a:prstGeom prst="rect">
            <a:avLst/>
          </a:prstGeom>
          <a:noFill/>
        </p:spPr>
        <p:txBody>
          <a:bodyPr wrap="square" rtlCol="0">
            <a:spAutoFit/>
          </a:bodyPr>
          <a:lstStyle/>
          <a:p>
            <a:pPr algn="ctr"/>
            <a:r>
              <a:rPr lang="en-US" sz="1400" i="1" dirty="0" smtClean="0"/>
              <a:t>4 years supervision at $2.25/day</a:t>
            </a:r>
          </a:p>
        </p:txBody>
      </p:sp>
      <p:sp>
        <p:nvSpPr>
          <p:cNvPr id="178" name="TextBox 177"/>
          <p:cNvSpPr txBox="1"/>
          <p:nvPr/>
        </p:nvSpPr>
        <p:spPr>
          <a:xfrm>
            <a:off x="6113863" y="4300523"/>
            <a:ext cx="1383792" cy="584775"/>
          </a:xfrm>
          <a:prstGeom prst="rect">
            <a:avLst/>
          </a:prstGeom>
          <a:noFill/>
        </p:spPr>
        <p:txBody>
          <a:bodyPr wrap="square" rtlCol="0">
            <a:spAutoFit/>
          </a:bodyPr>
          <a:lstStyle/>
          <a:p>
            <a:pPr algn="ctr"/>
            <a:r>
              <a:rPr lang="en-US" sz="1600" b="1" i="1" dirty="0" smtClean="0"/>
              <a:t>$3,285</a:t>
            </a:r>
          </a:p>
          <a:p>
            <a:pPr algn="ctr"/>
            <a:r>
              <a:rPr lang="en-US" sz="1600" b="1" i="1" dirty="0" smtClean="0"/>
              <a:t>cost to state</a:t>
            </a:r>
            <a:endParaRPr lang="en-US" sz="1600" b="1" i="1" dirty="0"/>
          </a:p>
        </p:txBody>
      </p:sp>
      <p:pic>
        <p:nvPicPr>
          <p:cNvPr id="179" name="Picture 178"/>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3389378" y="5081662"/>
            <a:ext cx="648142" cy="650734"/>
          </a:xfrm>
          <a:prstGeom prst="rect">
            <a:avLst/>
          </a:prstGeom>
        </p:spPr>
      </p:pic>
      <p:sp>
        <p:nvSpPr>
          <p:cNvPr id="180" name="TextBox 179"/>
          <p:cNvSpPr txBox="1"/>
          <p:nvPr/>
        </p:nvSpPr>
        <p:spPr>
          <a:xfrm>
            <a:off x="4383796" y="5037697"/>
            <a:ext cx="1383792" cy="738664"/>
          </a:xfrm>
          <a:prstGeom prst="rect">
            <a:avLst/>
          </a:prstGeom>
          <a:noFill/>
        </p:spPr>
        <p:txBody>
          <a:bodyPr wrap="square" rtlCol="0">
            <a:spAutoFit/>
          </a:bodyPr>
          <a:lstStyle/>
          <a:p>
            <a:pPr algn="ctr"/>
            <a:r>
              <a:rPr lang="en-US" sz="1400" i="1" dirty="0" smtClean="0"/>
              <a:t>2 years in prison at $62/day</a:t>
            </a:r>
          </a:p>
        </p:txBody>
      </p:sp>
      <p:sp>
        <p:nvSpPr>
          <p:cNvPr id="181" name="TextBox 180"/>
          <p:cNvSpPr txBox="1"/>
          <p:nvPr/>
        </p:nvSpPr>
        <p:spPr>
          <a:xfrm>
            <a:off x="6113863" y="5114642"/>
            <a:ext cx="1383792" cy="584775"/>
          </a:xfrm>
          <a:prstGeom prst="rect">
            <a:avLst/>
          </a:prstGeom>
          <a:noFill/>
        </p:spPr>
        <p:txBody>
          <a:bodyPr wrap="square" rtlCol="0">
            <a:spAutoFit/>
          </a:bodyPr>
          <a:lstStyle/>
          <a:p>
            <a:pPr algn="ctr"/>
            <a:r>
              <a:rPr lang="en-US" sz="1600" b="1" i="1" dirty="0" smtClean="0"/>
              <a:t>$45,260 cost to state</a:t>
            </a:r>
            <a:endParaRPr lang="en-US" sz="1600" b="1" i="1" dirty="0"/>
          </a:p>
        </p:txBody>
      </p:sp>
      <p:cxnSp>
        <p:nvCxnSpPr>
          <p:cNvPr id="183" name="Straight Arrow Connector 182"/>
          <p:cNvCxnSpPr>
            <a:stCxn id="6" idx="3"/>
          </p:cNvCxnSpPr>
          <p:nvPr/>
        </p:nvCxnSpPr>
        <p:spPr>
          <a:xfrm>
            <a:off x="1557303" y="4999970"/>
            <a:ext cx="515337" cy="3231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6" name="Straight Arrow Connector 185"/>
          <p:cNvCxnSpPr>
            <a:stCxn id="6" idx="3"/>
          </p:cNvCxnSpPr>
          <p:nvPr/>
        </p:nvCxnSpPr>
        <p:spPr>
          <a:xfrm flipV="1">
            <a:off x="1557303" y="4592910"/>
            <a:ext cx="515337" cy="4070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3" name="TextBox 192"/>
          <p:cNvSpPr txBox="1"/>
          <p:nvPr/>
        </p:nvSpPr>
        <p:spPr>
          <a:xfrm>
            <a:off x="1987298" y="4404026"/>
            <a:ext cx="1402080" cy="369332"/>
          </a:xfrm>
          <a:prstGeom prst="rect">
            <a:avLst/>
          </a:prstGeom>
          <a:noFill/>
        </p:spPr>
        <p:txBody>
          <a:bodyPr wrap="square" rtlCol="0">
            <a:spAutoFit/>
          </a:bodyPr>
          <a:lstStyle/>
          <a:p>
            <a:pPr algn="ctr"/>
            <a:r>
              <a:rPr lang="en-US" dirty="0" smtClean="0"/>
              <a:t>Probation</a:t>
            </a:r>
            <a:endParaRPr lang="en-US" dirty="0"/>
          </a:p>
        </p:txBody>
      </p:sp>
      <p:sp>
        <p:nvSpPr>
          <p:cNvPr id="194" name="TextBox 193"/>
          <p:cNvSpPr txBox="1"/>
          <p:nvPr/>
        </p:nvSpPr>
        <p:spPr>
          <a:xfrm>
            <a:off x="1987298" y="5222363"/>
            <a:ext cx="1402080" cy="369332"/>
          </a:xfrm>
          <a:prstGeom prst="rect">
            <a:avLst/>
          </a:prstGeom>
          <a:noFill/>
        </p:spPr>
        <p:txBody>
          <a:bodyPr wrap="square" rtlCol="0">
            <a:spAutoFit/>
          </a:bodyPr>
          <a:lstStyle/>
          <a:p>
            <a:pPr algn="ctr"/>
            <a:r>
              <a:rPr lang="en-US" dirty="0" smtClean="0"/>
              <a:t>Prison</a:t>
            </a:r>
            <a:endParaRPr lang="en-US" dirty="0"/>
          </a:p>
        </p:txBody>
      </p:sp>
    </p:spTree>
    <p:extLst>
      <p:ext uri="{BB962C8B-B14F-4D97-AF65-F5344CB8AC3E}">
        <p14:creationId xmlns:p14="http://schemas.microsoft.com/office/powerpoint/2010/main" xmlns="" val="411083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86"/>
                                        </p:tgtEl>
                                        <p:attrNameLst>
                                          <p:attrName>style.visibility</p:attrName>
                                        </p:attrNameLst>
                                      </p:cBhvr>
                                      <p:to>
                                        <p:strVal val="visible"/>
                                      </p:to>
                                    </p:set>
                                    <p:anim calcmode="lin" valueType="num">
                                      <p:cBhvr additive="base">
                                        <p:cTn id="11" dur="750" fill="hold"/>
                                        <p:tgtEl>
                                          <p:spTgt spid="186"/>
                                        </p:tgtEl>
                                        <p:attrNameLst>
                                          <p:attrName>ppt_x</p:attrName>
                                        </p:attrNameLst>
                                      </p:cBhvr>
                                      <p:tavLst>
                                        <p:tav tm="0">
                                          <p:val>
                                            <p:strVal val="0-#ppt_w/2"/>
                                          </p:val>
                                        </p:tav>
                                        <p:tav tm="100000">
                                          <p:val>
                                            <p:strVal val="#ppt_x"/>
                                          </p:val>
                                        </p:tav>
                                      </p:tavLst>
                                    </p:anim>
                                    <p:anim calcmode="lin" valueType="num">
                                      <p:cBhvr additive="base">
                                        <p:cTn id="12" dur="750" fill="hold"/>
                                        <p:tgtEl>
                                          <p:spTgt spid="18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83"/>
                                        </p:tgtEl>
                                        <p:attrNameLst>
                                          <p:attrName>style.visibility</p:attrName>
                                        </p:attrNameLst>
                                      </p:cBhvr>
                                      <p:to>
                                        <p:strVal val="visible"/>
                                      </p:to>
                                    </p:set>
                                    <p:anim calcmode="lin" valueType="num">
                                      <p:cBhvr additive="base">
                                        <p:cTn id="15" dur="750" fill="hold"/>
                                        <p:tgtEl>
                                          <p:spTgt spid="183"/>
                                        </p:tgtEl>
                                        <p:attrNameLst>
                                          <p:attrName>ppt_x</p:attrName>
                                        </p:attrNameLst>
                                      </p:cBhvr>
                                      <p:tavLst>
                                        <p:tav tm="0">
                                          <p:val>
                                            <p:strVal val="0-#ppt_w/2"/>
                                          </p:val>
                                        </p:tav>
                                        <p:tav tm="100000">
                                          <p:val>
                                            <p:strVal val="#ppt_x"/>
                                          </p:val>
                                        </p:tav>
                                      </p:tavLst>
                                    </p:anim>
                                    <p:anim calcmode="lin" valueType="num">
                                      <p:cBhvr additive="base">
                                        <p:cTn id="16" dur="750" fill="hold"/>
                                        <p:tgtEl>
                                          <p:spTgt spid="18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93"/>
                                        </p:tgtEl>
                                        <p:attrNameLst>
                                          <p:attrName>style.visibility</p:attrName>
                                        </p:attrNameLst>
                                      </p:cBhvr>
                                      <p:to>
                                        <p:strVal val="visible"/>
                                      </p:to>
                                    </p:set>
                                    <p:anim calcmode="lin" valueType="num">
                                      <p:cBhvr additive="base">
                                        <p:cTn id="19" dur="750" fill="hold"/>
                                        <p:tgtEl>
                                          <p:spTgt spid="193"/>
                                        </p:tgtEl>
                                        <p:attrNameLst>
                                          <p:attrName>ppt_x</p:attrName>
                                        </p:attrNameLst>
                                      </p:cBhvr>
                                      <p:tavLst>
                                        <p:tav tm="0">
                                          <p:val>
                                            <p:strVal val="0-#ppt_w/2"/>
                                          </p:val>
                                        </p:tav>
                                        <p:tav tm="100000">
                                          <p:val>
                                            <p:strVal val="#ppt_x"/>
                                          </p:val>
                                        </p:tav>
                                      </p:tavLst>
                                    </p:anim>
                                    <p:anim calcmode="lin" valueType="num">
                                      <p:cBhvr additive="base">
                                        <p:cTn id="20" dur="750" fill="hold"/>
                                        <p:tgtEl>
                                          <p:spTgt spid="19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94"/>
                                        </p:tgtEl>
                                        <p:attrNameLst>
                                          <p:attrName>style.visibility</p:attrName>
                                        </p:attrNameLst>
                                      </p:cBhvr>
                                      <p:to>
                                        <p:strVal val="visible"/>
                                      </p:to>
                                    </p:set>
                                    <p:anim calcmode="lin" valueType="num">
                                      <p:cBhvr additive="base">
                                        <p:cTn id="23" dur="750" fill="hold"/>
                                        <p:tgtEl>
                                          <p:spTgt spid="194"/>
                                        </p:tgtEl>
                                        <p:attrNameLst>
                                          <p:attrName>ppt_x</p:attrName>
                                        </p:attrNameLst>
                                      </p:cBhvr>
                                      <p:tavLst>
                                        <p:tav tm="0">
                                          <p:val>
                                            <p:strVal val="0-#ppt_w/2"/>
                                          </p:val>
                                        </p:tav>
                                        <p:tav tm="100000">
                                          <p:val>
                                            <p:strVal val="#ppt_x"/>
                                          </p:val>
                                        </p:tav>
                                      </p:tavLst>
                                    </p:anim>
                                    <p:anim calcmode="lin" valueType="num">
                                      <p:cBhvr additive="base">
                                        <p:cTn id="24" dur="750" fill="hold"/>
                                        <p:tgtEl>
                                          <p:spTgt spid="19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177"/>
                                        </p:tgtEl>
                                        <p:attrNameLst>
                                          <p:attrName>style.visibility</p:attrName>
                                        </p:attrNameLst>
                                      </p:cBhvr>
                                      <p:to>
                                        <p:strVal val="visible"/>
                                      </p:to>
                                    </p:set>
                                    <p:anim calcmode="lin" valueType="num">
                                      <p:cBhvr additive="base">
                                        <p:cTn id="27" dur="750" fill="hold"/>
                                        <p:tgtEl>
                                          <p:spTgt spid="177"/>
                                        </p:tgtEl>
                                        <p:attrNameLst>
                                          <p:attrName>ppt_x</p:attrName>
                                        </p:attrNameLst>
                                      </p:cBhvr>
                                      <p:tavLst>
                                        <p:tav tm="0">
                                          <p:val>
                                            <p:strVal val="0-#ppt_w/2"/>
                                          </p:val>
                                        </p:tav>
                                        <p:tav tm="100000">
                                          <p:val>
                                            <p:strVal val="#ppt_x"/>
                                          </p:val>
                                        </p:tav>
                                      </p:tavLst>
                                    </p:anim>
                                    <p:anim calcmode="lin" valueType="num">
                                      <p:cBhvr additive="base">
                                        <p:cTn id="28" dur="750" fill="hold"/>
                                        <p:tgtEl>
                                          <p:spTgt spid="177"/>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79"/>
                                        </p:tgtEl>
                                        <p:attrNameLst>
                                          <p:attrName>style.visibility</p:attrName>
                                        </p:attrNameLst>
                                      </p:cBhvr>
                                      <p:to>
                                        <p:strVal val="visible"/>
                                      </p:to>
                                    </p:set>
                                    <p:anim calcmode="lin" valueType="num">
                                      <p:cBhvr additive="base">
                                        <p:cTn id="31" dur="750" fill="hold"/>
                                        <p:tgtEl>
                                          <p:spTgt spid="179"/>
                                        </p:tgtEl>
                                        <p:attrNameLst>
                                          <p:attrName>ppt_x</p:attrName>
                                        </p:attrNameLst>
                                      </p:cBhvr>
                                      <p:tavLst>
                                        <p:tav tm="0">
                                          <p:val>
                                            <p:strVal val="0-#ppt_w/2"/>
                                          </p:val>
                                        </p:tav>
                                        <p:tav tm="100000">
                                          <p:val>
                                            <p:strVal val="#ppt_x"/>
                                          </p:val>
                                        </p:tav>
                                      </p:tavLst>
                                    </p:anim>
                                    <p:anim calcmode="lin" valueType="num">
                                      <p:cBhvr additive="base">
                                        <p:cTn id="32" dur="750" fill="hold"/>
                                        <p:tgtEl>
                                          <p:spTgt spid="17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78" grpId="0"/>
      <p:bldP spid="180" grpId="0"/>
      <p:bldP spid="181" grpId="0"/>
      <p:bldP spid="193" grpId="0"/>
      <p:bldP spid="19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5066" y="467406"/>
            <a:ext cx="3601236" cy="938906"/>
          </a:xfrm>
        </p:spPr>
        <p:txBody>
          <a:bodyPr/>
          <a:lstStyle/>
          <a:p>
            <a:r>
              <a:rPr lang="en-US" dirty="0" smtClean="0"/>
              <a:t>Overview</a:t>
            </a:r>
            <a:endParaRPr lang="en-US" dirty="0"/>
          </a:p>
        </p:txBody>
      </p:sp>
      <p:sp>
        <p:nvSpPr>
          <p:cNvPr id="3" name="Text Placeholder 2"/>
          <p:cNvSpPr>
            <a:spLocks noGrp="1"/>
          </p:cNvSpPr>
          <p:nvPr>
            <p:ph type="body" sz="quarter" idx="10"/>
          </p:nvPr>
        </p:nvSpPr>
        <p:spPr>
          <a:xfrm>
            <a:off x="4063070" y="1376289"/>
            <a:ext cx="932688" cy="914400"/>
          </a:xfrm>
          <a:noFill/>
        </p:spPr>
        <p:txBody>
          <a:bodyPr>
            <a:normAutofit/>
          </a:bodyPr>
          <a:lstStyle/>
          <a:p>
            <a:r>
              <a:rPr lang="en-US" dirty="0" smtClean="0"/>
              <a:t>01</a:t>
            </a:r>
            <a:endParaRPr lang="en-US" dirty="0"/>
          </a:p>
        </p:txBody>
      </p:sp>
      <p:sp>
        <p:nvSpPr>
          <p:cNvPr id="4" name="Text Placeholder 3"/>
          <p:cNvSpPr>
            <a:spLocks noGrp="1"/>
          </p:cNvSpPr>
          <p:nvPr>
            <p:ph type="body" sz="quarter" idx="11"/>
          </p:nvPr>
        </p:nvSpPr>
        <p:spPr>
          <a:xfrm>
            <a:off x="4995758" y="1376289"/>
            <a:ext cx="3474720" cy="914400"/>
          </a:xfrm>
          <a:noFill/>
        </p:spPr>
        <p:txBody>
          <a:bodyPr/>
          <a:lstStyle/>
          <a:p>
            <a:r>
              <a:rPr lang="en-US" dirty="0" smtClean="0"/>
              <a:t>Project Update</a:t>
            </a:r>
            <a:endParaRPr lang="en-US" i="1" dirty="0"/>
          </a:p>
        </p:txBody>
      </p:sp>
      <p:sp>
        <p:nvSpPr>
          <p:cNvPr id="5" name="Text Placeholder 4"/>
          <p:cNvSpPr>
            <a:spLocks noGrp="1"/>
          </p:cNvSpPr>
          <p:nvPr>
            <p:ph type="body" sz="quarter" idx="12"/>
          </p:nvPr>
        </p:nvSpPr>
        <p:spPr>
          <a:xfrm>
            <a:off x="4063070" y="2320934"/>
            <a:ext cx="932688" cy="914400"/>
          </a:xfrm>
          <a:noFill/>
        </p:spPr>
        <p:txBody>
          <a:bodyPr/>
          <a:lstStyle/>
          <a:p>
            <a:r>
              <a:rPr lang="en-US" dirty="0" smtClean="0"/>
              <a:t>02</a:t>
            </a:r>
            <a:endParaRPr lang="en-US" dirty="0"/>
          </a:p>
        </p:txBody>
      </p:sp>
      <p:sp>
        <p:nvSpPr>
          <p:cNvPr id="6" name="Text Placeholder 5"/>
          <p:cNvSpPr>
            <a:spLocks noGrp="1"/>
          </p:cNvSpPr>
          <p:nvPr>
            <p:ph type="body" sz="quarter" idx="13"/>
          </p:nvPr>
        </p:nvSpPr>
        <p:spPr>
          <a:xfrm>
            <a:off x="4995758" y="2320934"/>
            <a:ext cx="3474720" cy="914400"/>
          </a:xfrm>
          <a:noFill/>
        </p:spPr>
        <p:txBody>
          <a:bodyPr>
            <a:normAutofit/>
          </a:bodyPr>
          <a:lstStyle/>
          <a:p>
            <a:pPr>
              <a:spcBef>
                <a:spcPts val="0"/>
              </a:spcBef>
            </a:pPr>
            <a:r>
              <a:rPr lang="en-US" dirty="0" smtClean="0"/>
              <a:t>Comparing Probation and Prison</a:t>
            </a:r>
            <a:endParaRPr lang="en-US" dirty="0"/>
          </a:p>
        </p:txBody>
      </p:sp>
      <p:sp>
        <p:nvSpPr>
          <p:cNvPr id="7" name="Text Placeholder 6"/>
          <p:cNvSpPr>
            <a:spLocks noGrp="1"/>
          </p:cNvSpPr>
          <p:nvPr>
            <p:ph type="body" sz="quarter" idx="14"/>
          </p:nvPr>
        </p:nvSpPr>
        <p:spPr>
          <a:xfrm>
            <a:off x="4063070" y="3265579"/>
            <a:ext cx="932688" cy="914400"/>
          </a:xfrm>
          <a:solidFill>
            <a:schemeClr val="tx2">
              <a:lumMod val="20000"/>
              <a:lumOff val="80000"/>
            </a:schemeClr>
          </a:solidFill>
        </p:spPr>
        <p:txBody>
          <a:bodyPr/>
          <a:lstStyle/>
          <a:p>
            <a:r>
              <a:rPr lang="en-US" dirty="0" smtClean="0"/>
              <a:t>03</a:t>
            </a:r>
            <a:endParaRPr lang="en-US" dirty="0"/>
          </a:p>
        </p:txBody>
      </p:sp>
      <p:sp>
        <p:nvSpPr>
          <p:cNvPr id="8" name="Text Placeholder 7"/>
          <p:cNvSpPr>
            <a:spLocks noGrp="1"/>
          </p:cNvSpPr>
          <p:nvPr>
            <p:ph type="body" sz="quarter" idx="15"/>
          </p:nvPr>
        </p:nvSpPr>
        <p:spPr>
          <a:xfrm>
            <a:off x="4995758" y="3265579"/>
            <a:ext cx="3474720" cy="914400"/>
          </a:xfrm>
          <a:solidFill>
            <a:schemeClr val="tx2">
              <a:lumMod val="20000"/>
              <a:lumOff val="80000"/>
            </a:schemeClr>
          </a:solidFill>
        </p:spPr>
        <p:txBody>
          <a:bodyPr/>
          <a:lstStyle/>
          <a:p>
            <a:pPr>
              <a:spcBef>
                <a:spcPts val="0"/>
              </a:spcBef>
            </a:pPr>
            <a:r>
              <a:rPr lang="en-US" dirty="0"/>
              <a:t>Sanctioning of Violators – Cost and Public Safety</a:t>
            </a:r>
            <a:endParaRPr lang="en-US" i="1" dirty="0"/>
          </a:p>
        </p:txBody>
      </p:sp>
      <p:sp>
        <p:nvSpPr>
          <p:cNvPr id="9" name="Text Placeholder 8"/>
          <p:cNvSpPr>
            <a:spLocks noGrp="1"/>
          </p:cNvSpPr>
          <p:nvPr>
            <p:ph type="body" sz="quarter" idx="16"/>
          </p:nvPr>
        </p:nvSpPr>
        <p:spPr>
          <a:xfrm>
            <a:off x="4063070" y="4210224"/>
            <a:ext cx="932688" cy="914400"/>
          </a:xfrm>
          <a:noFill/>
        </p:spPr>
        <p:txBody>
          <a:bodyPr/>
          <a:lstStyle/>
          <a:p>
            <a:r>
              <a:rPr lang="en-US" dirty="0" smtClean="0"/>
              <a:t>04</a:t>
            </a:r>
            <a:endParaRPr lang="en-US" dirty="0"/>
          </a:p>
        </p:txBody>
      </p:sp>
      <p:sp>
        <p:nvSpPr>
          <p:cNvPr id="10" name="Text Placeholder 9"/>
          <p:cNvSpPr>
            <a:spLocks noGrp="1"/>
          </p:cNvSpPr>
          <p:nvPr>
            <p:ph type="body" sz="quarter" idx="17"/>
          </p:nvPr>
        </p:nvSpPr>
        <p:spPr>
          <a:xfrm>
            <a:off x="4995758" y="4210224"/>
            <a:ext cx="3474720" cy="914400"/>
          </a:xfrm>
          <a:noFill/>
        </p:spPr>
        <p:txBody>
          <a:bodyPr/>
          <a:lstStyle/>
          <a:p>
            <a:pPr>
              <a:spcBef>
                <a:spcPts val="0"/>
              </a:spcBef>
            </a:pPr>
            <a:r>
              <a:rPr lang="en-US" dirty="0" smtClean="0"/>
              <a:t>Recidivism Reduction through Strengthening Supervision</a:t>
            </a:r>
            <a:endParaRPr lang="en-US" dirty="0"/>
          </a:p>
        </p:txBody>
      </p:sp>
      <p:sp>
        <p:nvSpPr>
          <p:cNvPr id="17" name="Slide Number Placeholder 3"/>
          <p:cNvSpPr txBox="1">
            <a:spLocks/>
          </p:cNvSpPr>
          <p:nvPr/>
        </p:nvSpPr>
        <p:spPr>
          <a:xfrm>
            <a:off x="5720671" y="6356350"/>
            <a:ext cx="2966130" cy="365125"/>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r>
              <a:rPr lang="en-US" sz="950" dirty="0" smtClean="0">
                <a:solidFill>
                  <a:schemeClr val="tx1">
                    <a:lumMod val="75000"/>
                    <a:lumOff val="25000"/>
                  </a:schemeClr>
                </a:solidFill>
              </a:rPr>
              <a:t>  Council of State Governments Justice Center | </a:t>
            </a:r>
            <a:fld id="{054FADC0-F0D0-6246-B4F3-F9D77D690E2E}" type="slidenum">
              <a:rPr lang="en-US" sz="950" smtClean="0">
                <a:solidFill>
                  <a:schemeClr val="tx1">
                    <a:lumMod val="75000"/>
                    <a:lumOff val="25000"/>
                  </a:schemeClr>
                </a:solidFill>
              </a:rPr>
              <a:pPr algn="r"/>
              <a:t>17</a:t>
            </a:fld>
            <a:endParaRPr lang="en-US" sz="950" dirty="0">
              <a:solidFill>
                <a:schemeClr val="tx1">
                  <a:lumMod val="75000"/>
                  <a:lumOff val="25000"/>
                </a:schemeClr>
              </a:solidFill>
            </a:endParaRPr>
          </a:p>
        </p:txBody>
      </p:sp>
      <p:sp>
        <p:nvSpPr>
          <p:cNvPr id="12" name="Text Placeholder 8"/>
          <p:cNvSpPr txBox="1">
            <a:spLocks/>
          </p:cNvSpPr>
          <p:nvPr/>
        </p:nvSpPr>
        <p:spPr>
          <a:xfrm>
            <a:off x="4065342" y="5154869"/>
            <a:ext cx="932688" cy="914400"/>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05</a:t>
            </a:r>
            <a:endParaRPr lang="en-US" dirty="0"/>
          </a:p>
        </p:txBody>
      </p:sp>
      <p:sp>
        <p:nvSpPr>
          <p:cNvPr id="13" name="Text Placeholder 9"/>
          <p:cNvSpPr txBox="1">
            <a:spLocks/>
          </p:cNvSpPr>
          <p:nvPr/>
        </p:nvSpPr>
        <p:spPr>
          <a:xfrm>
            <a:off x="4998030" y="5154869"/>
            <a:ext cx="3474720" cy="914400"/>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600" kern="1200" baseline="0">
                <a:solidFill>
                  <a:schemeClr val="tx1">
                    <a:lumMod val="65000"/>
                    <a:lumOff val="3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Next Steps</a:t>
            </a:r>
            <a:endParaRPr lang="en-US" dirty="0"/>
          </a:p>
        </p:txBody>
      </p:sp>
    </p:spTree>
    <p:extLst>
      <p:ext uri="{BB962C8B-B14F-4D97-AF65-F5344CB8AC3E}">
        <p14:creationId xmlns:p14="http://schemas.microsoft.com/office/powerpoint/2010/main" xmlns="" val="36632456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Section Preview</a:t>
            </a:r>
            <a:endParaRPr lang="en-US" b="1"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18</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375982310"/>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7" name="TextBox 6"/>
          <p:cNvSpPr txBox="1"/>
          <p:nvPr/>
        </p:nvSpPr>
        <p:spPr>
          <a:xfrm>
            <a:off x="1610436" y="1855742"/>
            <a:ext cx="6086901" cy="400110"/>
          </a:xfrm>
          <a:prstGeom prst="rect">
            <a:avLst/>
          </a:prstGeom>
          <a:solidFill>
            <a:schemeClr val="bg2"/>
          </a:solidFill>
        </p:spPr>
        <p:txBody>
          <a:bodyPr wrap="square" rtlCol="0">
            <a:spAutoFit/>
          </a:bodyPr>
          <a:lstStyle/>
          <a:p>
            <a:r>
              <a:rPr lang="en-US" sz="2000" dirty="0" smtClean="0"/>
              <a:t>Violators of supervision driving prison growth</a:t>
            </a:r>
            <a:endParaRPr lang="en-US" sz="2000" dirty="0"/>
          </a:p>
        </p:txBody>
      </p:sp>
      <p:sp>
        <p:nvSpPr>
          <p:cNvPr id="175" name="TextBox 174"/>
          <p:cNvSpPr txBox="1"/>
          <p:nvPr/>
        </p:nvSpPr>
        <p:spPr>
          <a:xfrm>
            <a:off x="1610436" y="3026996"/>
            <a:ext cx="6086901" cy="400110"/>
          </a:xfrm>
          <a:prstGeom prst="rect">
            <a:avLst/>
          </a:prstGeom>
          <a:solidFill>
            <a:schemeClr val="bg2"/>
          </a:solidFill>
        </p:spPr>
        <p:txBody>
          <a:bodyPr wrap="square" rtlCol="0">
            <a:spAutoFit/>
          </a:bodyPr>
          <a:lstStyle/>
          <a:p>
            <a:r>
              <a:rPr lang="en-US" sz="2000" dirty="0" smtClean="0"/>
              <a:t>Almost a third of those violators are purely technical</a:t>
            </a:r>
            <a:endParaRPr lang="en-US" sz="2000" dirty="0"/>
          </a:p>
        </p:txBody>
      </p:sp>
      <p:sp>
        <p:nvSpPr>
          <p:cNvPr id="176" name="TextBox 175"/>
          <p:cNvSpPr txBox="1"/>
          <p:nvPr/>
        </p:nvSpPr>
        <p:spPr>
          <a:xfrm>
            <a:off x="1610436" y="4198249"/>
            <a:ext cx="6086901" cy="400110"/>
          </a:xfrm>
          <a:prstGeom prst="rect">
            <a:avLst/>
          </a:prstGeom>
          <a:solidFill>
            <a:schemeClr val="bg2"/>
          </a:solidFill>
        </p:spPr>
        <p:txBody>
          <a:bodyPr wrap="square" rtlCol="0">
            <a:spAutoFit/>
          </a:bodyPr>
          <a:lstStyle/>
          <a:p>
            <a:r>
              <a:rPr lang="en-US" sz="2000" dirty="0" smtClean="0"/>
              <a:t>Questionable cost-effectiveness of status quo</a:t>
            </a:r>
            <a:endParaRPr lang="en-US" sz="2000" dirty="0"/>
          </a:p>
        </p:txBody>
      </p:sp>
      <p:sp>
        <p:nvSpPr>
          <p:cNvPr id="8" name="Rounded Rectangle 7"/>
          <p:cNvSpPr/>
          <p:nvPr/>
        </p:nvSpPr>
        <p:spPr>
          <a:xfrm>
            <a:off x="1132764" y="1717773"/>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7" name="Rounded Rectangle 176"/>
          <p:cNvSpPr/>
          <p:nvPr/>
        </p:nvSpPr>
        <p:spPr>
          <a:xfrm>
            <a:off x="1132764" y="4068011"/>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8" name="Rounded Rectangle 177"/>
          <p:cNvSpPr/>
          <p:nvPr/>
        </p:nvSpPr>
        <p:spPr>
          <a:xfrm>
            <a:off x="1132764" y="2926240"/>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xmlns="" val="553540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8" name="Chart 177"/>
          <p:cNvGraphicFramePr/>
          <p:nvPr>
            <p:extLst>
              <p:ext uri="{D42A27DB-BD31-4B8C-83A1-F6EECF244321}">
                <p14:modId xmlns:p14="http://schemas.microsoft.com/office/powerpoint/2010/main" xmlns="" val="2692278259"/>
              </p:ext>
            </p:extLst>
          </p:nvPr>
        </p:nvGraphicFramePr>
        <p:xfrm>
          <a:off x="268406" y="1288863"/>
          <a:ext cx="6096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r>
              <a:rPr lang="en-US" dirty="0" smtClean="0"/>
              <a:t>Admissions to prison increased 41 percent from FY2009 to FY2015</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19</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488225149"/>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8" name="TextBox 7"/>
          <p:cNvSpPr txBox="1"/>
          <p:nvPr/>
        </p:nvSpPr>
        <p:spPr>
          <a:xfrm>
            <a:off x="6687403" y="1455813"/>
            <a:ext cx="2197290" cy="1200329"/>
          </a:xfrm>
          <a:prstGeom prst="rect">
            <a:avLst/>
          </a:prstGeom>
          <a:noFill/>
          <a:ln>
            <a:solidFill>
              <a:srgbClr val="FF0000"/>
            </a:solidFill>
          </a:ln>
        </p:spPr>
        <p:txBody>
          <a:bodyPr wrap="square" rtlCol="0">
            <a:spAutoFit/>
          </a:bodyPr>
          <a:lstStyle/>
          <a:p>
            <a:pPr marL="285750" indent="-285750">
              <a:buFont typeface="Wingdings" panose="05000000000000000000" pitchFamily="2" charset="2"/>
              <a:buChar char="§"/>
            </a:pPr>
            <a:r>
              <a:rPr lang="en-US" dirty="0" smtClean="0"/>
              <a:t>From FY2012 to FY2015, admissions increased 70%</a:t>
            </a:r>
            <a:endParaRPr lang="en-US" dirty="0"/>
          </a:p>
        </p:txBody>
      </p:sp>
      <p:sp>
        <p:nvSpPr>
          <p:cNvPr id="175" name="Oval 174"/>
          <p:cNvSpPr/>
          <p:nvPr/>
        </p:nvSpPr>
        <p:spPr>
          <a:xfrm rot="19950376">
            <a:off x="2964359" y="2091993"/>
            <a:ext cx="3482961" cy="615371"/>
          </a:xfrm>
          <a:prstGeom prst="ellipse">
            <a:avLst/>
          </a:prstGeom>
          <a:ln w="22225">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79" name="Straight Arrow Connector 178"/>
          <p:cNvCxnSpPr>
            <a:stCxn id="175" idx="6"/>
          </p:cNvCxnSpPr>
          <p:nvPr/>
        </p:nvCxnSpPr>
        <p:spPr>
          <a:xfrm flipV="1">
            <a:off x="6250640" y="1577500"/>
            <a:ext cx="436763" cy="1822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80" name="TextBox 179"/>
          <p:cNvSpPr txBox="1"/>
          <p:nvPr/>
        </p:nvSpPr>
        <p:spPr>
          <a:xfrm>
            <a:off x="955344" y="1139296"/>
            <a:ext cx="5158848" cy="307777"/>
          </a:xfrm>
          <a:prstGeom prst="rect">
            <a:avLst/>
          </a:prstGeom>
          <a:noFill/>
        </p:spPr>
        <p:txBody>
          <a:bodyPr wrap="square" rtlCol="0">
            <a:spAutoFit/>
          </a:bodyPr>
          <a:lstStyle/>
          <a:p>
            <a:pPr algn="ctr"/>
            <a:r>
              <a:rPr lang="en-US" sz="1400" b="1" dirty="0" smtClean="0">
                <a:solidFill>
                  <a:schemeClr val="bg2">
                    <a:lumMod val="50000"/>
                  </a:schemeClr>
                </a:solidFill>
                <a:latin typeface="Arial"/>
                <a:cs typeface="Arial"/>
              </a:rPr>
              <a:t>Annual Admissions to Prison, FY2009–2015</a:t>
            </a:r>
            <a:endParaRPr lang="en-US" sz="1400" b="1" dirty="0">
              <a:solidFill>
                <a:schemeClr val="bg2">
                  <a:lumMod val="50000"/>
                </a:schemeClr>
              </a:solidFill>
              <a:latin typeface="Arial"/>
              <a:cs typeface="Arial"/>
            </a:endParaRPr>
          </a:p>
        </p:txBody>
      </p:sp>
      <p:sp>
        <p:nvSpPr>
          <p:cNvPr id="176"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ADC Admission </a:t>
            </a:r>
            <a:r>
              <a:rPr lang="en-US" dirty="0" smtClean="0">
                <a:solidFill>
                  <a:schemeClr val="tx1"/>
                </a:solidFill>
              </a:rPr>
              <a:t>Data</a:t>
            </a:r>
            <a:endParaRPr lang="en-US" dirty="0">
              <a:solidFill>
                <a:schemeClr val="tx1"/>
              </a:solidFill>
            </a:endParaRPr>
          </a:p>
        </p:txBody>
      </p:sp>
      <p:sp>
        <p:nvSpPr>
          <p:cNvPr id="177" name="TextBox 176"/>
          <p:cNvSpPr txBox="1"/>
          <p:nvPr/>
        </p:nvSpPr>
        <p:spPr>
          <a:xfrm>
            <a:off x="6687403" y="3241402"/>
            <a:ext cx="2197290" cy="1077218"/>
          </a:xfrm>
          <a:prstGeom prst="rect">
            <a:avLst/>
          </a:prstGeom>
          <a:solidFill>
            <a:schemeClr val="bg2"/>
          </a:solidFill>
          <a:ln>
            <a:solidFill>
              <a:srgbClr val="FF0000"/>
            </a:solidFill>
          </a:ln>
        </p:spPr>
        <p:txBody>
          <a:bodyPr wrap="square" rtlCol="0">
            <a:spAutoFit/>
          </a:bodyPr>
          <a:lstStyle/>
          <a:p>
            <a:r>
              <a:rPr lang="en-US" sz="1600" dirty="0" smtClean="0"/>
              <a:t>Comparing Jul-Apr FY2012 and FY2016  shows admissions up 61%</a:t>
            </a:r>
            <a:endParaRPr lang="en-US" sz="1600" dirty="0"/>
          </a:p>
        </p:txBody>
      </p:sp>
      <p:sp>
        <p:nvSpPr>
          <p:cNvPr id="5" name="TextBox 4"/>
          <p:cNvSpPr txBox="1"/>
          <p:nvPr/>
        </p:nvSpPr>
        <p:spPr>
          <a:xfrm>
            <a:off x="6626443" y="2950548"/>
            <a:ext cx="2414016" cy="338554"/>
          </a:xfrm>
          <a:prstGeom prst="rect">
            <a:avLst/>
          </a:prstGeom>
          <a:noFill/>
        </p:spPr>
        <p:txBody>
          <a:bodyPr wrap="square" rtlCol="0">
            <a:spAutoFit/>
          </a:bodyPr>
          <a:lstStyle/>
          <a:p>
            <a:r>
              <a:rPr lang="en-US" sz="1600" b="1" i="1" dirty="0" smtClean="0"/>
              <a:t>Most current update:</a:t>
            </a:r>
            <a:endParaRPr lang="en-US" sz="1600" b="1" i="1" dirty="0"/>
          </a:p>
        </p:txBody>
      </p:sp>
    </p:spTree>
    <p:extLst>
      <p:ext uri="{BB962C8B-B14F-4D97-AF65-F5344CB8AC3E}">
        <p14:creationId xmlns:p14="http://schemas.microsoft.com/office/powerpoint/2010/main" xmlns="" val="314874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7"/>
                                        </p:tgtEl>
                                        <p:attrNameLst>
                                          <p:attrName>style.visibility</p:attrName>
                                        </p:attrNameLst>
                                      </p:cBhvr>
                                      <p:to>
                                        <p:strVal val="visible"/>
                                      </p:to>
                                    </p:set>
                                    <p:animEffect transition="in" filter="fade">
                                      <p:cBhvr>
                                        <p:cTn id="10" dur="5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701803" y="3682999"/>
            <a:ext cx="6910917" cy="23452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a:endParaRPr>
          </a:p>
        </p:txBody>
      </p:sp>
      <p:sp>
        <p:nvSpPr>
          <p:cNvPr id="2" name="Title 1"/>
          <p:cNvSpPr>
            <a:spLocks noGrp="1"/>
          </p:cNvSpPr>
          <p:nvPr>
            <p:ph type="title"/>
          </p:nvPr>
        </p:nvSpPr>
        <p:spPr/>
        <p:txBody>
          <a:bodyPr/>
          <a:lstStyle/>
          <a:p>
            <a:r>
              <a:rPr lang="en-US" dirty="0" smtClean="0"/>
              <a:t>Council of State Governments </a:t>
            </a:r>
            <a:r>
              <a:rPr lang="en-US" dirty="0" smtClean="0">
                <a:solidFill>
                  <a:schemeClr val="accent1"/>
                </a:solidFill>
              </a:rPr>
              <a:t>Justice Center</a:t>
            </a:r>
            <a:endParaRPr lang="en-US" dirty="0">
              <a:solidFill>
                <a:schemeClr val="accent1"/>
              </a:solidFill>
            </a:endParaRPr>
          </a:p>
        </p:txBody>
      </p:sp>
      <p:sp>
        <p:nvSpPr>
          <p:cNvPr id="3" name="Content Placeholder 2"/>
          <p:cNvSpPr>
            <a:spLocks noGrp="1"/>
          </p:cNvSpPr>
          <p:nvPr>
            <p:ph idx="1"/>
          </p:nvPr>
        </p:nvSpPr>
        <p:spPr>
          <a:xfrm>
            <a:off x="5201361" y="4728709"/>
            <a:ext cx="3037418" cy="1299557"/>
          </a:xfrm>
        </p:spPr>
        <p:txBody>
          <a:bodyPr>
            <a:normAutofit/>
          </a:bodyPr>
          <a:lstStyle/>
          <a:p>
            <a:r>
              <a:rPr lang="en-US" sz="1400" dirty="0" smtClean="0">
                <a:solidFill>
                  <a:schemeClr val="tx1">
                    <a:lumMod val="65000"/>
                    <a:lumOff val="35000"/>
                  </a:schemeClr>
                </a:solidFill>
              </a:rPr>
              <a:t>Justice Center provides </a:t>
            </a:r>
            <a:r>
              <a:rPr lang="en-US" sz="1400" b="1" dirty="0" smtClean="0">
                <a:solidFill>
                  <a:srgbClr val="948A54"/>
                </a:solidFill>
              </a:rPr>
              <a:t>practical, nonpartisan advice</a:t>
            </a:r>
            <a:r>
              <a:rPr lang="en-US" sz="1400" b="1" dirty="0" smtClean="0">
                <a:solidFill>
                  <a:srgbClr val="953735"/>
                </a:solidFill>
              </a:rPr>
              <a:t> </a:t>
            </a:r>
            <a:r>
              <a:rPr lang="en-US" sz="1400" dirty="0" smtClean="0">
                <a:solidFill>
                  <a:schemeClr val="tx1">
                    <a:lumMod val="65000"/>
                    <a:lumOff val="35000"/>
                  </a:schemeClr>
                </a:solidFill>
              </a:rPr>
              <a:t>informed by the best available evidence.</a:t>
            </a:r>
            <a:endParaRPr lang="en-US" sz="14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2</a:t>
            </a:fld>
            <a:endParaRPr lang="en-US" dirty="0"/>
          </a:p>
        </p:txBody>
      </p:sp>
      <p:sp>
        <p:nvSpPr>
          <p:cNvPr id="39" name="Content Placeholder 2"/>
          <p:cNvSpPr txBox="1">
            <a:spLocks/>
          </p:cNvSpPr>
          <p:nvPr/>
        </p:nvSpPr>
        <p:spPr>
          <a:xfrm>
            <a:off x="5201361" y="1970446"/>
            <a:ext cx="3485440" cy="157028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1800" kern="1200">
                <a:solidFill>
                  <a:srgbClr val="836C42"/>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smtClean="0">
                <a:solidFill>
                  <a:schemeClr val="tx1">
                    <a:lumMod val="65000"/>
                    <a:lumOff val="35000"/>
                  </a:schemeClr>
                </a:solidFill>
              </a:rPr>
              <a:t>National non-profit, non-partisan membership association of state government officials that engage members of </a:t>
            </a:r>
            <a:r>
              <a:rPr lang="en-US" sz="1400" b="1" dirty="0" smtClean="0">
                <a:solidFill>
                  <a:schemeClr val="bg2">
                    <a:lumMod val="50000"/>
                  </a:schemeClr>
                </a:solidFill>
              </a:rPr>
              <a:t>all three branches </a:t>
            </a:r>
            <a:r>
              <a:rPr lang="en-US" sz="1400" dirty="0" smtClean="0">
                <a:solidFill>
                  <a:schemeClr val="tx1">
                    <a:lumMod val="65000"/>
                    <a:lumOff val="35000"/>
                  </a:schemeClr>
                </a:solidFill>
              </a:rPr>
              <a:t>of state government.</a:t>
            </a:r>
          </a:p>
          <a:p>
            <a:endParaRPr lang="en-US" sz="1400" dirty="0" smtClean="0">
              <a:solidFill>
                <a:schemeClr val="tx1">
                  <a:lumMod val="65000"/>
                  <a:lumOff val="35000"/>
                </a:schemeClr>
              </a:solidFill>
            </a:endParaRPr>
          </a:p>
        </p:txBody>
      </p:sp>
      <p:pic>
        <p:nvPicPr>
          <p:cNvPr id="40" name="Picture 39" descr="CSG JC Logo 1.eps"/>
          <p:cNvPicPr>
            <a:picLocks noChangeAspect="1"/>
          </p:cNvPicPr>
          <p:nvPr/>
        </p:nvPicPr>
        <p:blipFill rotWithShape="1">
          <a:blip r:embed="rId2" cstate="screen">
            <a:extLst>
              <a:ext uri="{28A0092B-C50C-407E-A947-70E740481C1C}">
                <a14:useLocalDpi xmlns:a14="http://schemas.microsoft.com/office/drawing/2010/main" xmlns=""/>
              </a:ext>
            </a:extLst>
          </a:blip>
          <a:srcRect b="20833"/>
          <a:stretch/>
        </p:blipFill>
        <p:spPr>
          <a:xfrm>
            <a:off x="5201361" y="3970745"/>
            <a:ext cx="2971796" cy="629477"/>
          </a:xfrm>
          <a:prstGeom prst="rect">
            <a:avLst/>
          </a:prstGeom>
          <a:ln>
            <a:noFill/>
          </a:ln>
          <a:effectLst/>
        </p:spPr>
      </p:pic>
      <p:pic>
        <p:nvPicPr>
          <p:cNvPr id="5" name="Picture 4" descr="Untitled.pn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21199" y="1211339"/>
            <a:ext cx="4034596" cy="4816927"/>
          </a:xfrm>
          <a:prstGeom prst="rect">
            <a:avLst/>
          </a:prstGeom>
        </p:spPr>
      </p:pic>
      <p:pic>
        <p:nvPicPr>
          <p:cNvPr id="43" name="Picture 42" descr="csg-logo.png"/>
          <p:cNvPicPr>
            <a:picLocks noChangeAspect="1"/>
          </p:cNvPicPr>
          <p:nvPr/>
        </p:nvPicPr>
        <p:blipFill rotWithShape="1">
          <a:blip r:embed="rId4" cstate="screen">
            <a:extLst>
              <a:ext uri="{28A0092B-C50C-407E-A947-70E740481C1C}">
                <a14:useLocalDpi xmlns:a14="http://schemas.microsoft.com/office/drawing/2010/main" xmlns=""/>
              </a:ext>
            </a:extLst>
          </a:blip>
          <a:srcRect l="-1" r="65608"/>
          <a:stretch/>
        </p:blipFill>
        <p:spPr>
          <a:xfrm>
            <a:off x="5201361" y="1344851"/>
            <a:ext cx="1346195" cy="480691"/>
          </a:xfrm>
          <a:prstGeom prst="rect">
            <a:avLst/>
          </a:prstGeom>
        </p:spPr>
      </p:pic>
    </p:spTree>
    <p:extLst>
      <p:ext uri="{BB962C8B-B14F-4D97-AF65-F5344CB8AC3E}">
        <p14:creationId xmlns:p14="http://schemas.microsoft.com/office/powerpoint/2010/main" xmlns="" val="20119149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xmlns="" val="3356796406"/>
              </p:ext>
            </p:extLst>
          </p:nvPr>
        </p:nvGraphicFramePr>
        <p:xfrm>
          <a:off x="268406" y="1589119"/>
          <a:ext cx="6096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dirty="0" smtClean="0"/>
              <a:t>Parole </a:t>
            </a:r>
            <a:r>
              <a:rPr lang="en-US" dirty="0"/>
              <a:t>violators went from being a third of all </a:t>
            </a:r>
            <a:r>
              <a:rPr lang="en-US" dirty="0" smtClean="0"/>
              <a:t>prion admissions </a:t>
            </a:r>
            <a:r>
              <a:rPr lang="en-US" dirty="0"/>
              <a:t>to over half</a:t>
            </a:r>
          </a:p>
        </p:txBody>
      </p:sp>
      <p:sp>
        <p:nvSpPr>
          <p:cNvPr id="4" name="Slide Number Placeholder 3"/>
          <p:cNvSpPr>
            <a:spLocks noGrp="1"/>
          </p:cNvSpPr>
          <p:nvPr>
            <p:ph type="sldNum" sz="quarter" idx="12"/>
          </p:nvPr>
        </p:nvSpPr>
        <p:spPr/>
        <p:txBody>
          <a:bodyPr/>
          <a:lstStyle/>
          <a:p>
            <a:r>
              <a:rPr lang="en-US" dirty="0" smtClean="0"/>
              <a:t>  Council of State Governments Justice Center | </a:t>
            </a:r>
            <a:fld id="{054FADC0-F0D0-6246-B4F3-F9D77D690E2E}" type="slidenum">
              <a:rPr lang="en-US" smtClean="0"/>
              <a:pPr/>
              <a:t>20</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096781213"/>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cxnSp>
        <p:nvCxnSpPr>
          <p:cNvPr id="180" name="Straight Connector 179"/>
          <p:cNvCxnSpPr/>
          <p:nvPr/>
        </p:nvCxnSpPr>
        <p:spPr>
          <a:xfrm flipV="1">
            <a:off x="2743200" y="3051352"/>
            <a:ext cx="1815152" cy="400750"/>
          </a:xfrm>
          <a:prstGeom prst="line">
            <a:avLst/>
          </a:prstGeom>
          <a:ln w="19050">
            <a:solidFill>
              <a:schemeClr val="accent2">
                <a:lumMod val="60000"/>
                <a:lumOff val="4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a:off x="2715905" y="4036595"/>
            <a:ext cx="1842447" cy="113303"/>
          </a:xfrm>
          <a:prstGeom prst="line">
            <a:avLst/>
          </a:prstGeom>
          <a:ln w="19050">
            <a:solidFill>
              <a:schemeClr val="accent6"/>
            </a:solidFill>
            <a:prstDash val="sysDash"/>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3190165" y="3871352"/>
            <a:ext cx="914400" cy="461665"/>
          </a:xfrm>
          <a:prstGeom prst="rect">
            <a:avLst/>
          </a:prstGeom>
          <a:solidFill>
            <a:schemeClr val="bg1"/>
          </a:solidFill>
        </p:spPr>
        <p:txBody>
          <a:bodyPr wrap="square" rtlCol="0">
            <a:spAutoFit/>
          </a:bodyPr>
          <a:lstStyle/>
          <a:p>
            <a:pPr algn="ctr"/>
            <a:r>
              <a:rPr lang="en-US" sz="1200" dirty="0"/>
              <a:t>Probation </a:t>
            </a:r>
            <a:r>
              <a:rPr lang="en-US" sz="1200" dirty="0" smtClean="0"/>
              <a:t>Violators</a:t>
            </a:r>
            <a:endParaRPr lang="en-US" sz="1200" dirty="0"/>
          </a:p>
        </p:txBody>
      </p:sp>
      <p:cxnSp>
        <p:nvCxnSpPr>
          <p:cNvPr id="182" name="Straight Connector 181"/>
          <p:cNvCxnSpPr/>
          <p:nvPr/>
        </p:nvCxnSpPr>
        <p:spPr>
          <a:xfrm>
            <a:off x="2743200" y="4706576"/>
            <a:ext cx="1815152" cy="44512"/>
          </a:xfrm>
          <a:prstGeom prst="line">
            <a:avLst/>
          </a:prstGeom>
          <a:ln w="19050">
            <a:solidFill>
              <a:schemeClr val="accent2">
                <a:lumMod val="60000"/>
                <a:lumOff val="40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76" name="TextBox 175"/>
          <p:cNvSpPr txBox="1"/>
          <p:nvPr/>
        </p:nvSpPr>
        <p:spPr>
          <a:xfrm>
            <a:off x="3239296" y="3021395"/>
            <a:ext cx="822960" cy="461665"/>
          </a:xfrm>
          <a:prstGeom prst="rect">
            <a:avLst/>
          </a:prstGeom>
          <a:solidFill>
            <a:schemeClr val="bg1"/>
          </a:solidFill>
        </p:spPr>
        <p:txBody>
          <a:bodyPr wrap="square" rtlCol="0">
            <a:spAutoFit/>
          </a:bodyPr>
          <a:lstStyle/>
          <a:p>
            <a:pPr algn="ctr"/>
            <a:r>
              <a:rPr lang="en-US" sz="1200" dirty="0" smtClean="0"/>
              <a:t>Parole</a:t>
            </a:r>
          </a:p>
          <a:p>
            <a:pPr algn="ctr"/>
            <a:r>
              <a:rPr lang="en-US" sz="1200" dirty="0" smtClean="0"/>
              <a:t>Violators</a:t>
            </a:r>
            <a:endParaRPr lang="en-US" sz="1200" dirty="0"/>
          </a:p>
        </p:txBody>
      </p:sp>
      <p:sp>
        <p:nvSpPr>
          <p:cNvPr id="177" name="TextBox 176"/>
          <p:cNvSpPr txBox="1"/>
          <p:nvPr/>
        </p:nvSpPr>
        <p:spPr>
          <a:xfrm>
            <a:off x="3327325" y="5004538"/>
            <a:ext cx="640080" cy="276999"/>
          </a:xfrm>
          <a:prstGeom prst="rect">
            <a:avLst/>
          </a:prstGeom>
          <a:noFill/>
        </p:spPr>
        <p:txBody>
          <a:bodyPr wrap="square" rtlCol="0">
            <a:spAutoFit/>
          </a:bodyPr>
          <a:lstStyle/>
          <a:p>
            <a:pPr algn="ctr"/>
            <a:r>
              <a:rPr lang="en-US" sz="1200" dirty="0" smtClean="0"/>
              <a:t>Other</a:t>
            </a:r>
            <a:endParaRPr lang="en-US" sz="1200" dirty="0"/>
          </a:p>
        </p:txBody>
      </p:sp>
      <p:cxnSp>
        <p:nvCxnSpPr>
          <p:cNvPr id="184" name="Straight Connector 183"/>
          <p:cNvCxnSpPr/>
          <p:nvPr/>
        </p:nvCxnSpPr>
        <p:spPr>
          <a:xfrm flipV="1">
            <a:off x="2715905" y="5214787"/>
            <a:ext cx="1967552" cy="1"/>
          </a:xfrm>
          <a:prstGeom prst="line">
            <a:avLst/>
          </a:prstGeom>
          <a:ln w="19050">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87" name="TextBox 186"/>
          <p:cNvSpPr txBox="1"/>
          <p:nvPr/>
        </p:nvSpPr>
        <p:spPr>
          <a:xfrm>
            <a:off x="1402308" y="1732331"/>
            <a:ext cx="1787857" cy="307777"/>
          </a:xfrm>
          <a:prstGeom prst="rect">
            <a:avLst/>
          </a:prstGeom>
          <a:noFill/>
        </p:spPr>
        <p:txBody>
          <a:bodyPr wrap="square" rtlCol="0">
            <a:spAutoFit/>
          </a:bodyPr>
          <a:lstStyle/>
          <a:p>
            <a:pPr algn="ctr"/>
            <a:r>
              <a:rPr lang="en-US" sz="1400" u="sng" dirty="0" smtClean="0"/>
              <a:t>Total = 7,448</a:t>
            </a:r>
            <a:endParaRPr lang="en-US" sz="1400" u="sng" dirty="0"/>
          </a:p>
        </p:txBody>
      </p:sp>
      <p:sp>
        <p:nvSpPr>
          <p:cNvPr id="188" name="TextBox 187"/>
          <p:cNvSpPr txBox="1"/>
          <p:nvPr/>
        </p:nvSpPr>
        <p:spPr>
          <a:xfrm>
            <a:off x="4058845" y="1732331"/>
            <a:ext cx="1787857" cy="307777"/>
          </a:xfrm>
          <a:prstGeom prst="rect">
            <a:avLst/>
          </a:prstGeom>
          <a:noFill/>
        </p:spPr>
        <p:txBody>
          <a:bodyPr wrap="square" rtlCol="0">
            <a:spAutoFit/>
          </a:bodyPr>
          <a:lstStyle/>
          <a:p>
            <a:pPr algn="ctr"/>
            <a:r>
              <a:rPr lang="en-US" sz="1400" u="sng" dirty="0" smtClean="0"/>
              <a:t>Total = 10,467</a:t>
            </a:r>
            <a:endParaRPr lang="en-US" sz="1400" u="sng" dirty="0"/>
          </a:p>
        </p:txBody>
      </p:sp>
      <p:sp>
        <p:nvSpPr>
          <p:cNvPr id="189" name="TextBox 188"/>
          <p:cNvSpPr txBox="1"/>
          <p:nvPr/>
        </p:nvSpPr>
        <p:spPr>
          <a:xfrm>
            <a:off x="6589595" y="1829444"/>
            <a:ext cx="2438400" cy="1908215"/>
          </a:xfrm>
          <a:prstGeom prst="rect">
            <a:avLst/>
          </a:prstGeom>
          <a:noFill/>
        </p:spPr>
        <p:txBody>
          <a:bodyPr wrap="square" rtlCol="0">
            <a:spAutoFit/>
          </a:bodyPr>
          <a:lstStyle/>
          <a:p>
            <a:r>
              <a:rPr lang="en-US" dirty="0"/>
              <a:t>Parole violators accounted for </a:t>
            </a:r>
            <a:r>
              <a:rPr lang="en-US" dirty="0" smtClean="0"/>
              <a:t>54% of </a:t>
            </a:r>
            <a:r>
              <a:rPr lang="en-US" dirty="0"/>
              <a:t>all admissions to prison in </a:t>
            </a:r>
            <a:r>
              <a:rPr lang="en-US" dirty="0" smtClean="0"/>
              <a:t>FY2015</a:t>
            </a:r>
          </a:p>
          <a:p>
            <a:pPr marL="285750" indent="-285750">
              <a:spcBef>
                <a:spcPts val="1200"/>
              </a:spcBef>
              <a:buFont typeface="Arial" panose="020B0604020202020204" pitchFamily="34" charset="0"/>
              <a:buChar char="•"/>
            </a:pPr>
            <a:r>
              <a:rPr lang="en-US" dirty="0" smtClean="0"/>
              <a:t>Up from 32% in FY09</a:t>
            </a:r>
            <a:endParaRPr lang="en-US" dirty="0"/>
          </a:p>
        </p:txBody>
      </p:sp>
      <p:sp>
        <p:nvSpPr>
          <p:cNvPr id="190" name="TextBox 189"/>
          <p:cNvSpPr txBox="1"/>
          <p:nvPr/>
        </p:nvSpPr>
        <p:spPr>
          <a:xfrm>
            <a:off x="955344" y="1180240"/>
            <a:ext cx="5158848" cy="523220"/>
          </a:xfrm>
          <a:prstGeom prst="rect">
            <a:avLst/>
          </a:prstGeom>
          <a:noFill/>
        </p:spPr>
        <p:txBody>
          <a:bodyPr wrap="square" rtlCol="0">
            <a:spAutoFit/>
          </a:bodyPr>
          <a:lstStyle/>
          <a:p>
            <a:pPr algn="ctr"/>
            <a:r>
              <a:rPr lang="en-US" sz="1400" b="1" dirty="0" smtClean="0">
                <a:solidFill>
                  <a:schemeClr val="bg2">
                    <a:lumMod val="50000"/>
                  </a:schemeClr>
                </a:solidFill>
                <a:latin typeface="Arial"/>
                <a:cs typeface="Arial"/>
              </a:rPr>
              <a:t>Admissions to Prison by Type of Admission,</a:t>
            </a:r>
          </a:p>
          <a:p>
            <a:pPr algn="ctr"/>
            <a:r>
              <a:rPr lang="en-US" sz="1400" b="1" dirty="0" smtClean="0">
                <a:solidFill>
                  <a:schemeClr val="bg2">
                    <a:lumMod val="50000"/>
                  </a:schemeClr>
                </a:solidFill>
                <a:latin typeface="Arial"/>
                <a:cs typeface="Arial"/>
              </a:rPr>
              <a:t>FY2009 and 2015</a:t>
            </a:r>
            <a:endParaRPr lang="en-US" sz="1400" b="1" dirty="0">
              <a:solidFill>
                <a:schemeClr val="bg2">
                  <a:lumMod val="50000"/>
                </a:schemeClr>
              </a:solidFill>
              <a:latin typeface="Arial"/>
              <a:cs typeface="Arial"/>
            </a:endParaRPr>
          </a:p>
        </p:txBody>
      </p:sp>
      <p:sp>
        <p:nvSpPr>
          <p:cNvPr id="6" name="TextBox 5"/>
          <p:cNvSpPr txBox="1"/>
          <p:nvPr/>
        </p:nvSpPr>
        <p:spPr>
          <a:xfrm>
            <a:off x="5380405" y="2861740"/>
            <a:ext cx="1173707" cy="338554"/>
          </a:xfrm>
          <a:prstGeom prst="rect">
            <a:avLst/>
          </a:prstGeom>
          <a:noFill/>
        </p:spPr>
        <p:txBody>
          <a:bodyPr wrap="square" rtlCol="0">
            <a:spAutoFit/>
          </a:bodyPr>
          <a:lstStyle/>
          <a:p>
            <a:r>
              <a:rPr lang="en-US" sz="1600" i="1" dirty="0" smtClean="0">
                <a:solidFill>
                  <a:schemeClr val="accent2"/>
                </a:solidFill>
              </a:rPr>
              <a:t>+ 137%</a:t>
            </a:r>
            <a:endParaRPr lang="en-US" sz="1600" i="1" dirty="0">
              <a:solidFill>
                <a:schemeClr val="accent2"/>
              </a:solidFill>
            </a:endParaRPr>
          </a:p>
        </p:txBody>
      </p:sp>
      <p:sp>
        <p:nvSpPr>
          <p:cNvPr id="185" name="TextBox 184"/>
          <p:cNvSpPr txBox="1"/>
          <p:nvPr/>
        </p:nvSpPr>
        <p:spPr>
          <a:xfrm>
            <a:off x="5380405" y="3953560"/>
            <a:ext cx="1173707" cy="338554"/>
          </a:xfrm>
          <a:prstGeom prst="rect">
            <a:avLst/>
          </a:prstGeom>
          <a:noFill/>
        </p:spPr>
        <p:txBody>
          <a:bodyPr wrap="square" rtlCol="0">
            <a:spAutoFit/>
          </a:bodyPr>
          <a:lstStyle/>
          <a:p>
            <a:r>
              <a:rPr lang="en-US" sz="1600" i="1" dirty="0" smtClean="0">
                <a:solidFill>
                  <a:schemeClr val="accent2"/>
                </a:solidFill>
              </a:rPr>
              <a:t>+ 4%</a:t>
            </a:r>
            <a:endParaRPr lang="en-US" sz="1600" i="1" dirty="0">
              <a:solidFill>
                <a:schemeClr val="accent2"/>
              </a:solidFill>
            </a:endParaRPr>
          </a:p>
        </p:txBody>
      </p:sp>
      <p:sp>
        <p:nvSpPr>
          <p:cNvPr id="186" name="TextBox 185"/>
          <p:cNvSpPr txBox="1"/>
          <p:nvPr/>
        </p:nvSpPr>
        <p:spPr>
          <a:xfrm>
            <a:off x="5380405" y="4612992"/>
            <a:ext cx="1173707" cy="338554"/>
          </a:xfrm>
          <a:prstGeom prst="rect">
            <a:avLst/>
          </a:prstGeom>
          <a:noFill/>
        </p:spPr>
        <p:txBody>
          <a:bodyPr wrap="square" rtlCol="0">
            <a:spAutoFit/>
          </a:bodyPr>
          <a:lstStyle/>
          <a:p>
            <a:r>
              <a:rPr lang="en-US" sz="1600" i="1" dirty="0">
                <a:solidFill>
                  <a:schemeClr val="accent2"/>
                </a:solidFill>
              </a:rPr>
              <a:t>-</a:t>
            </a:r>
            <a:r>
              <a:rPr lang="en-US" sz="1600" i="1" dirty="0" smtClean="0">
                <a:solidFill>
                  <a:schemeClr val="accent2"/>
                </a:solidFill>
              </a:rPr>
              <a:t> 10%</a:t>
            </a:r>
            <a:endParaRPr lang="en-US" sz="1600" i="1" dirty="0">
              <a:solidFill>
                <a:schemeClr val="accent2"/>
              </a:solidFill>
            </a:endParaRPr>
          </a:p>
        </p:txBody>
      </p:sp>
      <p:sp>
        <p:nvSpPr>
          <p:cNvPr id="191" name="TextBox 190"/>
          <p:cNvSpPr txBox="1"/>
          <p:nvPr/>
        </p:nvSpPr>
        <p:spPr>
          <a:xfrm>
            <a:off x="5380405" y="5018917"/>
            <a:ext cx="1173707" cy="338554"/>
          </a:xfrm>
          <a:prstGeom prst="rect">
            <a:avLst/>
          </a:prstGeom>
          <a:noFill/>
        </p:spPr>
        <p:txBody>
          <a:bodyPr wrap="square" rtlCol="0">
            <a:spAutoFit/>
          </a:bodyPr>
          <a:lstStyle/>
          <a:p>
            <a:r>
              <a:rPr lang="en-US" sz="1600" i="1" dirty="0" smtClean="0">
                <a:solidFill>
                  <a:schemeClr val="accent2"/>
                </a:solidFill>
              </a:rPr>
              <a:t>- 14%</a:t>
            </a:r>
            <a:endParaRPr lang="en-US" sz="1600" i="1" dirty="0">
              <a:solidFill>
                <a:schemeClr val="accent2"/>
              </a:solidFill>
            </a:endParaRPr>
          </a:p>
        </p:txBody>
      </p:sp>
      <p:sp>
        <p:nvSpPr>
          <p:cNvPr id="192" name="Text Placeholder 4"/>
          <p:cNvSpPr>
            <a:spLocks noGrp="1"/>
          </p:cNvSpPr>
          <p:nvPr>
            <p:ph type="body" sz="quarter" idx="13"/>
          </p:nvPr>
        </p:nvSpPr>
        <p:spPr>
          <a:xfrm>
            <a:off x="457201" y="6104300"/>
            <a:ext cx="4661418" cy="220034"/>
          </a:xfrm>
        </p:spPr>
        <p:txBody>
          <a:bodyPr/>
          <a:lstStyle/>
          <a:p>
            <a:r>
              <a:rPr lang="en-US" dirty="0" smtClean="0">
                <a:solidFill>
                  <a:schemeClr val="tx1"/>
                </a:solidFill>
              </a:rPr>
              <a:t>Source: ADC Admission Data, ACC Termination Data</a:t>
            </a:r>
            <a:endParaRPr lang="en-US" dirty="0">
              <a:solidFill>
                <a:schemeClr val="tx1"/>
              </a:solidFill>
            </a:endParaRPr>
          </a:p>
        </p:txBody>
      </p:sp>
      <p:sp>
        <p:nvSpPr>
          <p:cNvPr id="178" name="TextBox 177"/>
          <p:cNvSpPr txBox="1"/>
          <p:nvPr/>
        </p:nvSpPr>
        <p:spPr>
          <a:xfrm>
            <a:off x="3208632" y="4478705"/>
            <a:ext cx="822960" cy="461665"/>
          </a:xfrm>
          <a:prstGeom prst="rect">
            <a:avLst/>
          </a:prstGeom>
          <a:solidFill>
            <a:schemeClr val="bg1"/>
          </a:solidFill>
        </p:spPr>
        <p:txBody>
          <a:bodyPr wrap="square" rtlCol="0">
            <a:spAutoFit/>
          </a:bodyPr>
          <a:lstStyle/>
          <a:p>
            <a:pPr algn="ctr"/>
            <a:r>
              <a:rPr lang="en-US" sz="1200" dirty="0" smtClean="0"/>
              <a:t>New Commits</a:t>
            </a:r>
            <a:endParaRPr lang="en-US" sz="1200" dirty="0"/>
          </a:p>
        </p:txBody>
      </p:sp>
      <p:sp>
        <p:nvSpPr>
          <p:cNvPr id="198" name="TextBox 197"/>
          <p:cNvSpPr txBox="1"/>
          <p:nvPr/>
        </p:nvSpPr>
        <p:spPr>
          <a:xfrm>
            <a:off x="6687403" y="4533754"/>
            <a:ext cx="2197290" cy="1323439"/>
          </a:xfrm>
          <a:prstGeom prst="rect">
            <a:avLst/>
          </a:prstGeom>
          <a:solidFill>
            <a:schemeClr val="bg2"/>
          </a:solidFill>
          <a:ln>
            <a:solidFill>
              <a:schemeClr val="accent2"/>
            </a:solidFill>
          </a:ln>
        </p:spPr>
        <p:txBody>
          <a:bodyPr wrap="square" rtlCol="0">
            <a:spAutoFit/>
          </a:bodyPr>
          <a:lstStyle/>
          <a:p>
            <a:r>
              <a:rPr lang="en-US" sz="1600" dirty="0" smtClean="0"/>
              <a:t>July-April FY2016  shows admissions for parole violators accounted for 51% of all ADC admissions.</a:t>
            </a:r>
            <a:endParaRPr lang="en-US" sz="1600" dirty="0"/>
          </a:p>
        </p:txBody>
      </p:sp>
      <p:sp>
        <p:nvSpPr>
          <p:cNvPr id="199" name="TextBox 198"/>
          <p:cNvSpPr txBox="1"/>
          <p:nvPr/>
        </p:nvSpPr>
        <p:spPr>
          <a:xfrm>
            <a:off x="6626443" y="4242900"/>
            <a:ext cx="2414016" cy="338554"/>
          </a:xfrm>
          <a:prstGeom prst="rect">
            <a:avLst/>
          </a:prstGeom>
          <a:noFill/>
        </p:spPr>
        <p:txBody>
          <a:bodyPr wrap="square" rtlCol="0">
            <a:spAutoFit/>
          </a:bodyPr>
          <a:lstStyle/>
          <a:p>
            <a:r>
              <a:rPr lang="en-US" sz="1600" b="1" i="1" dirty="0" smtClean="0"/>
              <a:t>Most current update:</a:t>
            </a:r>
            <a:endParaRPr lang="en-US" sz="1600" b="1" i="1" dirty="0"/>
          </a:p>
        </p:txBody>
      </p:sp>
    </p:spTree>
    <p:extLst>
      <p:ext uri="{BB962C8B-B14F-4D97-AF65-F5344CB8AC3E}">
        <p14:creationId xmlns:p14="http://schemas.microsoft.com/office/powerpoint/2010/main" xmlns="" val="257071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500"/>
                                        <p:tgtEl>
                                          <p:spTgt spid="19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8"/>
                                        </p:tgtEl>
                                        <p:attrNameLst>
                                          <p:attrName>style.visibility</p:attrName>
                                        </p:attrNameLst>
                                      </p:cBhvr>
                                      <p:to>
                                        <p:strVal val="visible"/>
                                      </p:to>
                                    </p:set>
                                    <p:animEffect transition="in" filter="fade">
                                      <p:cBhvr>
                                        <p:cTn id="10"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animBg="1"/>
      <p:bldP spid="19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Virtually all of the growth in Arkansas’s prison population stems from sanctioning of supervision violators</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21</a:t>
            </a:fld>
            <a:endParaRPr lang="en-US" dirty="0"/>
          </a:p>
        </p:txBody>
      </p:sp>
      <p:sp>
        <p:nvSpPr>
          <p:cNvPr id="5" name="Text Placeholder 4"/>
          <p:cNvSpPr>
            <a:spLocks noGrp="1"/>
          </p:cNvSpPr>
          <p:nvPr>
            <p:ph type="body" sz="quarter" idx="13"/>
          </p:nvPr>
        </p:nvSpPr>
        <p:spPr/>
        <p:txBody>
          <a:bodyPr/>
          <a:lstStyle/>
          <a:p>
            <a:r>
              <a:rPr lang="en-US" dirty="0" smtClean="0"/>
              <a:t>ADC Snapshot Data, 2009 – April 2016</a:t>
            </a:r>
          </a:p>
          <a:p>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780156826"/>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graphicFrame>
        <p:nvGraphicFramePr>
          <p:cNvPr id="6" name="Chart 5"/>
          <p:cNvGraphicFramePr/>
          <p:nvPr>
            <p:extLst>
              <p:ext uri="{D42A27DB-BD31-4B8C-83A1-F6EECF244321}">
                <p14:modId xmlns:p14="http://schemas.microsoft.com/office/powerpoint/2010/main" xmlns="" val="2819179360"/>
              </p:ext>
            </p:extLst>
          </p:nvPr>
        </p:nvGraphicFramePr>
        <p:xfrm>
          <a:off x="18743" y="1745884"/>
          <a:ext cx="6096000" cy="4064000"/>
        </p:xfrm>
        <a:graphic>
          <a:graphicData uri="http://schemas.openxmlformats.org/drawingml/2006/chart">
            <c:chart xmlns:c="http://schemas.openxmlformats.org/drawingml/2006/chart" xmlns:r="http://schemas.openxmlformats.org/officeDocument/2006/relationships" r:id="rId3"/>
          </a:graphicData>
        </a:graphic>
      </p:graphicFrame>
      <p:cxnSp>
        <p:nvCxnSpPr>
          <p:cNvPr id="178" name="Straight Connector 177"/>
          <p:cNvCxnSpPr/>
          <p:nvPr/>
        </p:nvCxnSpPr>
        <p:spPr>
          <a:xfrm flipV="1">
            <a:off x="2415651" y="2782213"/>
            <a:ext cx="1953902" cy="403208"/>
          </a:xfrm>
          <a:prstGeom prst="line">
            <a:avLst/>
          </a:prstGeom>
          <a:ln w="19050">
            <a:solidFill>
              <a:schemeClr val="accent2">
                <a:lumMod val="60000"/>
                <a:lumOff val="40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flipV="1">
            <a:off x="2415651" y="3650057"/>
            <a:ext cx="2006221" cy="36047"/>
          </a:xfrm>
          <a:prstGeom prst="line">
            <a:avLst/>
          </a:prstGeom>
          <a:ln w="19050">
            <a:solidFill>
              <a:schemeClr val="accent6"/>
            </a:solidFill>
            <a:prstDash val="sysDash"/>
          </a:ln>
          <a:effectLst/>
        </p:spPr>
        <p:style>
          <a:lnRef idx="2">
            <a:schemeClr val="accent1"/>
          </a:lnRef>
          <a:fillRef idx="0">
            <a:schemeClr val="accent1"/>
          </a:fillRef>
          <a:effectRef idx="1">
            <a:schemeClr val="accent1"/>
          </a:effectRef>
          <a:fontRef idx="minor">
            <a:schemeClr val="tx1"/>
          </a:fontRef>
        </p:style>
      </p:cxnSp>
      <p:sp>
        <p:nvSpPr>
          <p:cNvPr id="180" name="TextBox 179"/>
          <p:cNvSpPr txBox="1"/>
          <p:nvPr/>
        </p:nvSpPr>
        <p:spPr>
          <a:xfrm>
            <a:off x="2920617" y="3475448"/>
            <a:ext cx="914400" cy="461665"/>
          </a:xfrm>
          <a:prstGeom prst="rect">
            <a:avLst/>
          </a:prstGeom>
          <a:solidFill>
            <a:schemeClr val="bg1"/>
          </a:solidFill>
        </p:spPr>
        <p:txBody>
          <a:bodyPr wrap="square" rtlCol="0">
            <a:spAutoFit/>
          </a:bodyPr>
          <a:lstStyle/>
          <a:p>
            <a:pPr algn="ctr"/>
            <a:r>
              <a:rPr lang="en-US" sz="1200" dirty="0"/>
              <a:t>Probation </a:t>
            </a:r>
            <a:r>
              <a:rPr lang="en-US" sz="1200" dirty="0" smtClean="0"/>
              <a:t>Violators</a:t>
            </a:r>
            <a:endParaRPr lang="en-US" sz="1200" dirty="0"/>
          </a:p>
        </p:txBody>
      </p:sp>
      <p:cxnSp>
        <p:nvCxnSpPr>
          <p:cNvPr id="182" name="Straight Connector 181"/>
          <p:cNvCxnSpPr/>
          <p:nvPr/>
        </p:nvCxnSpPr>
        <p:spPr>
          <a:xfrm>
            <a:off x="2415651" y="4590108"/>
            <a:ext cx="1953902" cy="0"/>
          </a:xfrm>
          <a:prstGeom prst="line">
            <a:avLst/>
          </a:prstGeom>
          <a:ln w="19050">
            <a:solidFill>
              <a:schemeClr val="tx2">
                <a:lumMod val="40000"/>
                <a:lumOff val="60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83" name="TextBox 182"/>
          <p:cNvSpPr txBox="1"/>
          <p:nvPr/>
        </p:nvSpPr>
        <p:spPr>
          <a:xfrm>
            <a:off x="2966337" y="2757550"/>
            <a:ext cx="822960" cy="461665"/>
          </a:xfrm>
          <a:prstGeom prst="rect">
            <a:avLst/>
          </a:prstGeom>
          <a:solidFill>
            <a:schemeClr val="bg1"/>
          </a:solidFill>
        </p:spPr>
        <p:txBody>
          <a:bodyPr wrap="square" rtlCol="0">
            <a:spAutoFit/>
          </a:bodyPr>
          <a:lstStyle/>
          <a:p>
            <a:pPr algn="ctr"/>
            <a:r>
              <a:rPr lang="en-US" sz="1200" dirty="0" smtClean="0"/>
              <a:t>Parole</a:t>
            </a:r>
          </a:p>
          <a:p>
            <a:pPr algn="ctr"/>
            <a:r>
              <a:rPr lang="en-US" sz="1200" dirty="0" smtClean="0"/>
              <a:t>Violators</a:t>
            </a:r>
            <a:endParaRPr lang="en-US" sz="1200" dirty="0"/>
          </a:p>
        </p:txBody>
      </p:sp>
      <p:sp>
        <p:nvSpPr>
          <p:cNvPr id="184" name="TextBox 183"/>
          <p:cNvSpPr txBox="1"/>
          <p:nvPr/>
        </p:nvSpPr>
        <p:spPr>
          <a:xfrm>
            <a:off x="3057777" y="5166186"/>
            <a:ext cx="640080" cy="276999"/>
          </a:xfrm>
          <a:prstGeom prst="rect">
            <a:avLst/>
          </a:prstGeom>
          <a:noFill/>
        </p:spPr>
        <p:txBody>
          <a:bodyPr wrap="square" rtlCol="0">
            <a:spAutoFit/>
          </a:bodyPr>
          <a:lstStyle/>
          <a:p>
            <a:pPr algn="ctr"/>
            <a:r>
              <a:rPr lang="en-US" sz="1200" dirty="0" smtClean="0"/>
              <a:t>Other</a:t>
            </a:r>
            <a:endParaRPr lang="en-US" sz="1200" dirty="0"/>
          </a:p>
        </p:txBody>
      </p:sp>
      <p:cxnSp>
        <p:nvCxnSpPr>
          <p:cNvPr id="185" name="Straight Connector 184"/>
          <p:cNvCxnSpPr/>
          <p:nvPr/>
        </p:nvCxnSpPr>
        <p:spPr>
          <a:xfrm flipV="1">
            <a:off x="2402001" y="5392211"/>
            <a:ext cx="1967552" cy="1"/>
          </a:xfrm>
          <a:prstGeom prst="line">
            <a:avLst/>
          </a:prstGeom>
          <a:ln w="19050">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86" name="TextBox 185"/>
          <p:cNvSpPr txBox="1"/>
          <p:nvPr/>
        </p:nvSpPr>
        <p:spPr>
          <a:xfrm>
            <a:off x="1197588" y="1800571"/>
            <a:ext cx="1787857" cy="307777"/>
          </a:xfrm>
          <a:prstGeom prst="rect">
            <a:avLst/>
          </a:prstGeom>
          <a:noFill/>
        </p:spPr>
        <p:txBody>
          <a:bodyPr wrap="square" rtlCol="0">
            <a:spAutoFit/>
          </a:bodyPr>
          <a:lstStyle/>
          <a:p>
            <a:pPr algn="ctr"/>
            <a:r>
              <a:rPr lang="en-US" sz="1400" u="sng" dirty="0" smtClean="0"/>
              <a:t>Total = 14,722</a:t>
            </a:r>
            <a:endParaRPr lang="en-US" sz="1400" u="sng" dirty="0"/>
          </a:p>
        </p:txBody>
      </p:sp>
      <p:sp>
        <p:nvSpPr>
          <p:cNvPr id="187" name="TextBox 186"/>
          <p:cNvSpPr txBox="1"/>
          <p:nvPr/>
        </p:nvSpPr>
        <p:spPr>
          <a:xfrm>
            <a:off x="3785885" y="1800571"/>
            <a:ext cx="1787857" cy="307777"/>
          </a:xfrm>
          <a:prstGeom prst="rect">
            <a:avLst/>
          </a:prstGeom>
          <a:noFill/>
        </p:spPr>
        <p:txBody>
          <a:bodyPr wrap="square" rtlCol="0">
            <a:spAutoFit/>
          </a:bodyPr>
          <a:lstStyle/>
          <a:p>
            <a:pPr algn="ctr"/>
            <a:r>
              <a:rPr lang="en-US" sz="1400" u="sng" dirty="0" smtClean="0"/>
              <a:t>Total = 18,965</a:t>
            </a:r>
            <a:endParaRPr lang="en-US" sz="1400" u="sng" dirty="0"/>
          </a:p>
        </p:txBody>
      </p:sp>
      <p:graphicFrame>
        <p:nvGraphicFramePr>
          <p:cNvPr id="191" name="Table 190"/>
          <p:cNvGraphicFramePr>
            <a:graphicFrameLocks noGrp="1"/>
          </p:cNvGraphicFramePr>
          <p:nvPr>
            <p:extLst>
              <p:ext uri="{D42A27DB-BD31-4B8C-83A1-F6EECF244321}">
                <p14:modId xmlns:p14="http://schemas.microsoft.com/office/powerpoint/2010/main" xmlns="" val="976986883"/>
              </p:ext>
            </p:extLst>
          </p:nvPr>
        </p:nvGraphicFramePr>
        <p:xfrm>
          <a:off x="5720670" y="1628555"/>
          <a:ext cx="3314147" cy="2270760"/>
        </p:xfrm>
        <a:graphic>
          <a:graphicData uri="http://schemas.openxmlformats.org/drawingml/2006/table">
            <a:tbl>
              <a:tblPr firstRow="1" bandRow="1">
                <a:tableStyleId>{5C22544A-7EE6-4342-B048-85BDC9FD1C3A}</a:tableStyleId>
              </a:tblPr>
              <a:tblGrid>
                <a:gridCol w="2121054"/>
                <a:gridCol w="1193093"/>
              </a:tblGrid>
              <a:tr h="370840">
                <a:tc>
                  <a:txBody>
                    <a:bodyPr/>
                    <a:lstStyle/>
                    <a:p>
                      <a:r>
                        <a:rPr lang="en-US" sz="1600" dirty="0" smtClean="0"/>
                        <a:t>Population</a:t>
                      </a:r>
                      <a:endParaRPr lang="en-US" sz="1600" dirty="0"/>
                    </a:p>
                  </a:txBody>
                  <a:tcPr anchor="ctr">
                    <a:solidFill>
                      <a:schemeClr val="tx1">
                        <a:lumMod val="65000"/>
                        <a:lumOff val="35000"/>
                      </a:schemeClr>
                    </a:solidFill>
                  </a:tcPr>
                </a:tc>
                <a:tc>
                  <a:txBody>
                    <a:bodyPr/>
                    <a:lstStyle/>
                    <a:p>
                      <a:pPr algn="ctr"/>
                      <a:r>
                        <a:rPr lang="en-US" sz="1600" dirty="0" smtClean="0"/>
                        <a:t>Raw Growth</a:t>
                      </a:r>
                      <a:endParaRPr lang="en-US" sz="1600" dirty="0"/>
                    </a:p>
                  </a:txBody>
                  <a:tcPr anchor="ctr">
                    <a:solidFill>
                      <a:schemeClr val="tx1">
                        <a:lumMod val="65000"/>
                        <a:lumOff val="35000"/>
                      </a:schemeClr>
                    </a:solidFill>
                  </a:tcPr>
                </a:tc>
              </a:tr>
              <a:tr h="370840">
                <a:tc>
                  <a:txBody>
                    <a:bodyPr/>
                    <a:lstStyle/>
                    <a:p>
                      <a:r>
                        <a:rPr lang="en-US" sz="1600" b="1" dirty="0" smtClean="0"/>
                        <a:t>Total Prison</a:t>
                      </a:r>
                      <a:endParaRPr lang="en-US" sz="1600" b="1" dirty="0"/>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smtClean="0"/>
                        <a:t>+ 4,243</a:t>
                      </a:r>
                      <a:endParaRPr lang="en-US" sz="1600" b="1" dirty="0"/>
                    </a:p>
                  </a:txBody>
                  <a:tcPr anchor="ctr">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1600" dirty="0" smtClean="0"/>
                        <a:t>Parole Violators</a:t>
                      </a:r>
                      <a:endParaRPr lang="en-US" sz="1600" dirty="0"/>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tc>
                  <a:txBody>
                    <a:bodyPr/>
                    <a:lstStyle/>
                    <a:p>
                      <a:pPr algn="ctr"/>
                      <a:r>
                        <a:rPr lang="en-US" sz="1600" dirty="0" smtClean="0"/>
                        <a:t>+ 3,786</a:t>
                      </a:r>
                      <a:endParaRPr lang="en-US" sz="1600" dirty="0"/>
                    </a:p>
                  </a:txBody>
                  <a:tcPr anchor="ctr">
                    <a:lnT w="12700" cap="flat" cmpd="sng" algn="ctr">
                      <a:solidFill>
                        <a:schemeClr val="tx1"/>
                      </a:solidFill>
                      <a:prstDash val="solid"/>
                      <a:round/>
                      <a:headEnd type="none" w="med" len="med"/>
                      <a:tailEnd type="none" w="med" len="med"/>
                    </a:lnT>
                    <a:solidFill>
                      <a:schemeClr val="accent2">
                        <a:lumMod val="40000"/>
                        <a:lumOff val="60000"/>
                      </a:schemeClr>
                    </a:solidFill>
                  </a:tcPr>
                </a:tc>
              </a:tr>
              <a:tr h="370840">
                <a:tc>
                  <a:txBody>
                    <a:bodyPr/>
                    <a:lstStyle/>
                    <a:p>
                      <a:r>
                        <a:rPr lang="en-US" sz="1600" dirty="0" smtClean="0"/>
                        <a:t>Probation Violators</a:t>
                      </a:r>
                      <a:endParaRPr lang="en-US" sz="1600" dirty="0"/>
                    </a:p>
                  </a:txBody>
                  <a:tcPr anchor="ctr">
                    <a:solidFill>
                      <a:schemeClr val="accent6">
                        <a:lumMod val="40000"/>
                        <a:lumOff val="60000"/>
                      </a:schemeClr>
                    </a:solidFill>
                  </a:tcPr>
                </a:tc>
                <a:tc>
                  <a:txBody>
                    <a:bodyPr/>
                    <a:lstStyle/>
                    <a:p>
                      <a:pPr algn="ctr"/>
                      <a:r>
                        <a:rPr lang="en-US" sz="1600" dirty="0" smtClean="0"/>
                        <a:t>+ 372</a:t>
                      </a:r>
                      <a:endParaRPr lang="en-US" sz="1600" dirty="0"/>
                    </a:p>
                  </a:txBody>
                  <a:tcPr anchor="ctr">
                    <a:solidFill>
                      <a:schemeClr val="accent6">
                        <a:lumMod val="40000"/>
                        <a:lumOff val="60000"/>
                      </a:schemeClr>
                    </a:solidFill>
                  </a:tcPr>
                </a:tc>
              </a:tr>
              <a:tr h="370840">
                <a:tc>
                  <a:txBody>
                    <a:bodyPr/>
                    <a:lstStyle/>
                    <a:p>
                      <a:r>
                        <a:rPr lang="en-US" sz="1600" dirty="0" smtClean="0"/>
                        <a:t>Probation + Parole Violators Combined</a:t>
                      </a:r>
                      <a:endParaRPr lang="en-US" sz="1600" dirty="0"/>
                    </a:p>
                  </a:txBody>
                  <a:tcPr anchor="ctr">
                    <a:solidFill>
                      <a:schemeClr val="bg2"/>
                    </a:solidFill>
                  </a:tcPr>
                </a:tc>
                <a:tc>
                  <a:txBody>
                    <a:bodyPr/>
                    <a:lstStyle/>
                    <a:p>
                      <a:pPr algn="ctr"/>
                      <a:r>
                        <a:rPr lang="en-US" sz="1600" dirty="0" smtClean="0"/>
                        <a:t>+ 4,158</a:t>
                      </a:r>
                      <a:endParaRPr lang="en-US" sz="1600" dirty="0"/>
                    </a:p>
                  </a:txBody>
                  <a:tcPr anchor="ctr">
                    <a:solidFill>
                      <a:schemeClr val="bg2"/>
                    </a:solidFill>
                  </a:tcPr>
                </a:tc>
              </a:tr>
            </a:tbl>
          </a:graphicData>
        </a:graphic>
      </p:graphicFrame>
      <p:sp>
        <p:nvSpPr>
          <p:cNvPr id="192" name="TextBox 191"/>
          <p:cNvSpPr txBox="1"/>
          <p:nvPr/>
        </p:nvSpPr>
        <p:spPr>
          <a:xfrm>
            <a:off x="5652430" y="1286928"/>
            <a:ext cx="3464273" cy="307777"/>
          </a:xfrm>
          <a:prstGeom prst="rect">
            <a:avLst/>
          </a:prstGeom>
          <a:noFill/>
        </p:spPr>
        <p:txBody>
          <a:bodyPr wrap="square" rtlCol="0">
            <a:spAutoFit/>
          </a:bodyPr>
          <a:lstStyle/>
          <a:p>
            <a:pPr algn="ctr"/>
            <a:r>
              <a:rPr lang="en-US" sz="1400" dirty="0" smtClean="0"/>
              <a:t>ADC Population Growth FY2009-2015</a:t>
            </a:r>
            <a:endParaRPr lang="en-US" sz="1400" dirty="0"/>
          </a:p>
        </p:txBody>
      </p:sp>
      <p:sp>
        <p:nvSpPr>
          <p:cNvPr id="193" name="TextBox 192"/>
          <p:cNvSpPr txBox="1"/>
          <p:nvPr/>
        </p:nvSpPr>
        <p:spPr>
          <a:xfrm>
            <a:off x="641440" y="1204877"/>
            <a:ext cx="5158848" cy="523220"/>
          </a:xfrm>
          <a:prstGeom prst="rect">
            <a:avLst/>
          </a:prstGeom>
          <a:noFill/>
        </p:spPr>
        <p:txBody>
          <a:bodyPr wrap="square" rtlCol="0">
            <a:spAutoFit/>
          </a:bodyPr>
          <a:lstStyle/>
          <a:p>
            <a:pPr algn="ctr"/>
            <a:r>
              <a:rPr lang="en-US" sz="1400" b="1" dirty="0" smtClean="0">
                <a:solidFill>
                  <a:schemeClr val="bg2">
                    <a:lumMod val="50000"/>
                  </a:schemeClr>
                </a:solidFill>
                <a:latin typeface="Arial"/>
                <a:cs typeface="Arial"/>
              </a:rPr>
              <a:t>Year-End Prison Population by Type of Admission,</a:t>
            </a:r>
          </a:p>
          <a:p>
            <a:pPr algn="ctr"/>
            <a:r>
              <a:rPr lang="en-US" sz="1400" b="1" dirty="0" smtClean="0">
                <a:solidFill>
                  <a:schemeClr val="bg2">
                    <a:lumMod val="50000"/>
                  </a:schemeClr>
                </a:solidFill>
                <a:latin typeface="Arial"/>
                <a:cs typeface="Arial"/>
              </a:rPr>
              <a:t>FY2009 and 2015</a:t>
            </a:r>
            <a:endParaRPr lang="en-US" sz="1400" b="1" dirty="0">
              <a:solidFill>
                <a:schemeClr val="bg2">
                  <a:lumMod val="50000"/>
                </a:schemeClr>
              </a:solidFill>
              <a:latin typeface="Arial"/>
              <a:cs typeface="Arial"/>
            </a:endParaRPr>
          </a:p>
        </p:txBody>
      </p:sp>
      <p:sp>
        <p:nvSpPr>
          <p:cNvPr id="181" name="TextBox 180"/>
          <p:cNvSpPr txBox="1"/>
          <p:nvPr/>
        </p:nvSpPr>
        <p:spPr>
          <a:xfrm>
            <a:off x="2966337" y="4359276"/>
            <a:ext cx="822960" cy="461665"/>
          </a:xfrm>
          <a:prstGeom prst="rect">
            <a:avLst/>
          </a:prstGeom>
          <a:solidFill>
            <a:schemeClr val="bg1"/>
          </a:solidFill>
        </p:spPr>
        <p:txBody>
          <a:bodyPr wrap="square" rtlCol="0">
            <a:spAutoFit/>
          </a:bodyPr>
          <a:lstStyle/>
          <a:p>
            <a:pPr algn="ctr"/>
            <a:r>
              <a:rPr lang="en-US" sz="1200" dirty="0" smtClean="0"/>
              <a:t>New Commits</a:t>
            </a:r>
            <a:endParaRPr lang="en-US" sz="1200" dirty="0"/>
          </a:p>
        </p:txBody>
      </p:sp>
      <p:sp>
        <p:nvSpPr>
          <p:cNvPr id="194" name="TextBox 193"/>
          <p:cNvSpPr txBox="1"/>
          <p:nvPr/>
        </p:nvSpPr>
        <p:spPr>
          <a:xfrm>
            <a:off x="6217919" y="4369074"/>
            <a:ext cx="2816897" cy="1354217"/>
          </a:xfrm>
          <a:prstGeom prst="rect">
            <a:avLst/>
          </a:prstGeom>
          <a:noFill/>
          <a:ln>
            <a:noFill/>
          </a:ln>
        </p:spPr>
        <p:txBody>
          <a:bodyPr wrap="square" rtlCol="0">
            <a:spAutoFit/>
          </a:bodyPr>
          <a:lstStyle/>
          <a:p>
            <a:pPr marL="341313" indent="-341313">
              <a:buFont typeface="Wingdings" panose="05000000000000000000" pitchFamily="2" charset="2"/>
              <a:buChar char="q"/>
            </a:pPr>
            <a:r>
              <a:rPr lang="en-US" dirty="0" smtClean="0">
                <a:solidFill>
                  <a:srgbClr val="FF0000"/>
                </a:solidFill>
              </a:rPr>
              <a:t>51% of prison population consists of supervision violators</a:t>
            </a:r>
          </a:p>
          <a:p>
            <a:pPr marL="577850" indent="-236538">
              <a:spcBef>
                <a:spcPts val="1200"/>
              </a:spcBef>
              <a:buFont typeface="Arial" panose="020B0604020202020204" pitchFamily="34" charset="0"/>
              <a:buChar char="–"/>
            </a:pPr>
            <a:r>
              <a:rPr lang="en-US" dirty="0" smtClean="0">
                <a:solidFill>
                  <a:srgbClr val="FF0000"/>
                </a:solidFill>
              </a:rPr>
              <a:t>48% as of 4/30/16</a:t>
            </a:r>
            <a:endParaRPr lang="en-US" dirty="0">
              <a:solidFill>
                <a:srgbClr val="FF0000"/>
              </a:solidFill>
            </a:endParaRPr>
          </a:p>
        </p:txBody>
      </p:sp>
      <p:sp>
        <p:nvSpPr>
          <p:cNvPr id="195" name="Oval 194"/>
          <p:cNvSpPr/>
          <p:nvPr/>
        </p:nvSpPr>
        <p:spPr>
          <a:xfrm>
            <a:off x="4228603" y="2114762"/>
            <a:ext cx="890016" cy="1682225"/>
          </a:xfrm>
          <a:prstGeom prst="ellipse">
            <a:avLst/>
          </a:prstGeom>
          <a:ln w="22225">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96" name="Straight Arrow Connector 195"/>
          <p:cNvCxnSpPr/>
          <p:nvPr/>
        </p:nvCxnSpPr>
        <p:spPr>
          <a:xfrm>
            <a:off x="5118619" y="3151845"/>
            <a:ext cx="1123685" cy="136353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7092746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Almost a third of revoked probationers and parolees did not have an arrest while on supervision prior to revocation</a:t>
            </a:r>
            <a:endParaRPr lang="en-US" dirty="0"/>
          </a:p>
        </p:txBody>
      </p:sp>
      <p:sp>
        <p:nvSpPr>
          <p:cNvPr id="4" name="Slide Number Placeholder 3"/>
          <p:cNvSpPr>
            <a:spLocks noGrp="1"/>
          </p:cNvSpPr>
          <p:nvPr>
            <p:ph type="sldNum" sz="quarter" idx="12"/>
          </p:nvPr>
        </p:nvSpPr>
        <p:spPr/>
        <p:txBody>
          <a:bodyPr/>
          <a:lstStyle/>
          <a:p>
            <a:r>
              <a:rPr lang="en-US" dirty="0" smtClean="0"/>
              <a:t>  Council of State Governments Justice Center | </a:t>
            </a:r>
            <a:fld id="{054FADC0-F0D0-6246-B4F3-F9D77D690E2E}" type="slidenum">
              <a:rPr lang="en-US" smtClean="0"/>
              <a:pPr/>
              <a:t>22</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264792646"/>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graphicFrame>
        <p:nvGraphicFramePr>
          <p:cNvPr id="175" name="Chart 174"/>
          <p:cNvGraphicFramePr/>
          <p:nvPr>
            <p:extLst>
              <p:ext uri="{D42A27DB-BD31-4B8C-83A1-F6EECF244321}">
                <p14:modId xmlns:p14="http://schemas.microsoft.com/office/powerpoint/2010/main" xmlns="" val="730503789"/>
              </p:ext>
            </p:extLst>
          </p:nvPr>
        </p:nvGraphicFramePr>
        <p:xfrm>
          <a:off x="18743" y="1423259"/>
          <a:ext cx="4471370" cy="4480927"/>
        </p:xfrm>
        <a:graphic>
          <a:graphicData uri="http://schemas.openxmlformats.org/drawingml/2006/chart">
            <c:chart xmlns:c="http://schemas.openxmlformats.org/drawingml/2006/chart" xmlns:r="http://schemas.openxmlformats.org/officeDocument/2006/relationships" r:id="rId3"/>
          </a:graphicData>
        </a:graphic>
      </p:graphicFrame>
      <p:sp>
        <p:nvSpPr>
          <p:cNvPr id="176" name="TextBox 175"/>
          <p:cNvSpPr txBox="1"/>
          <p:nvPr/>
        </p:nvSpPr>
        <p:spPr>
          <a:xfrm>
            <a:off x="116001" y="1505707"/>
            <a:ext cx="3384650" cy="584775"/>
          </a:xfrm>
          <a:prstGeom prst="rect">
            <a:avLst/>
          </a:prstGeom>
          <a:noFill/>
        </p:spPr>
        <p:txBody>
          <a:bodyPr wrap="square" rtlCol="0">
            <a:spAutoFit/>
          </a:bodyPr>
          <a:lstStyle/>
          <a:p>
            <a:pPr algn="ctr"/>
            <a:r>
              <a:rPr lang="en-US" sz="1600" b="1" dirty="0" smtClean="0">
                <a:solidFill>
                  <a:schemeClr val="bg2">
                    <a:lumMod val="50000"/>
                  </a:schemeClr>
                </a:solidFill>
                <a:latin typeface="Arial"/>
                <a:cs typeface="Arial"/>
              </a:rPr>
              <a:t>FY2015 Prison Admissions</a:t>
            </a:r>
          </a:p>
          <a:p>
            <a:pPr algn="ctr"/>
            <a:r>
              <a:rPr lang="en-US" sz="1600" b="1" dirty="0" smtClean="0">
                <a:solidFill>
                  <a:schemeClr val="bg2">
                    <a:lumMod val="50000"/>
                  </a:schemeClr>
                </a:solidFill>
                <a:latin typeface="Arial"/>
                <a:cs typeface="Arial"/>
              </a:rPr>
              <a:t>by Type of Admission</a:t>
            </a:r>
            <a:endParaRPr lang="en-US" sz="1600" b="1" dirty="0">
              <a:solidFill>
                <a:schemeClr val="bg2">
                  <a:lumMod val="50000"/>
                </a:schemeClr>
              </a:solidFill>
              <a:latin typeface="Arial"/>
              <a:cs typeface="Arial"/>
            </a:endParaRPr>
          </a:p>
        </p:txBody>
      </p:sp>
      <p:sp>
        <p:nvSpPr>
          <p:cNvPr id="177" name="TextBox 176"/>
          <p:cNvSpPr txBox="1"/>
          <p:nvPr/>
        </p:nvSpPr>
        <p:spPr>
          <a:xfrm>
            <a:off x="411481" y="4213452"/>
            <a:ext cx="914400" cy="461665"/>
          </a:xfrm>
          <a:prstGeom prst="rect">
            <a:avLst/>
          </a:prstGeom>
          <a:solidFill>
            <a:schemeClr val="bg1"/>
          </a:solidFill>
        </p:spPr>
        <p:txBody>
          <a:bodyPr wrap="square" rtlCol="0">
            <a:spAutoFit/>
          </a:bodyPr>
          <a:lstStyle/>
          <a:p>
            <a:pPr algn="ctr"/>
            <a:r>
              <a:rPr lang="en-US" sz="1200" dirty="0"/>
              <a:t>Probation </a:t>
            </a:r>
            <a:r>
              <a:rPr lang="en-US" sz="1200" dirty="0" smtClean="0"/>
              <a:t>Violators</a:t>
            </a:r>
            <a:endParaRPr lang="en-US" sz="1200" dirty="0"/>
          </a:p>
        </p:txBody>
      </p:sp>
      <p:sp>
        <p:nvSpPr>
          <p:cNvPr id="178" name="TextBox 177"/>
          <p:cNvSpPr txBox="1"/>
          <p:nvPr/>
        </p:nvSpPr>
        <p:spPr>
          <a:xfrm>
            <a:off x="457201" y="4994288"/>
            <a:ext cx="822960" cy="461665"/>
          </a:xfrm>
          <a:prstGeom prst="rect">
            <a:avLst/>
          </a:prstGeom>
          <a:solidFill>
            <a:schemeClr val="bg1"/>
          </a:solidFill>
        </p:spPr>
        <p:txBody>
          <a:bodyPr wrap="square" rtlCol="0">
            <a:spAutoFit/>
          </a:bodyPr>
          <a:lstStyle/>
          <a:p>
            <a:pPr algn="ctr"/>
            <a:r>
              <a:rPr lang="en-US" sz="1200" dirty="0" smtClean="0"/>
              <a:t>New Commits</a:t>
            </a:r>
            <a:endParaRPr lang="en-US" sz="1200" dirty="0"/>
          </a:p>
        </p:txBody>
      </p:sp>
      <p:sp>
        <p:nvSpPr>
          <p:cNvPr id="179" name="TextBox 178"/>
          <p:cNvSpPr txBox="1"/>
          <p:nvPr/>
        </p:nvSpPr>
        <p:spPr>
          <a:xfrm>
            <a:off x="457201" y="2894882"/>
            <a:ext cx="822960" cy="461665"/>
          </a:xfrm>
          <a:prstGeom prst="rect">
            <a:avLst/>
          </a:prstGeom>
          <a:solidFill>
            <a:schemeClr val="bg1"/>
          </a:solidFill>
        </p:spPr>
        <p:txBody>
          <a:bodyPr wrap="square" rtlCol="0">
            <a:spAutoFit/>
          </a:bodyPr>
          <a:lstStyle/>
          <a:p>
            <a:pPr algn="ctr"/>
            <a:r>
              <a:rPr lang="en-US" sz="1200" dirty="0" smtClean="0"/>
              <a:t>Parole</a:t>
            </a:r>
          </a:p>
          <a:p>
            <a:pPr algn="ctr"/>
            <a:r>
              <a:rPr lang="en-US" sz="1200" dirty="0" smtClean="0"/>
              <a:t>Violators</a:t>
            </a:r>
            <a:endParaRPr lang="en-US" sz="1200" dirty="0"/>
          </a:p>
        </p:txBody>
      </p:sp>
      <p:sp>
        <p:nvSpPr>
          <p:cNvPr id="180" name="TextBox 179"/>
          <p:cNvSpPr txBox="1"/>
          <p:nvPr/>
        </p:nvSpPr>
        <p:spPr>
          <a:xfrm>
            <a:off x="548641" y="5538270"/>
            <a:ext cx="640080" cy="276999"/>
          </a:xfrm>
          <a:prstGeom prst="rect">
            <a:avLst/>
          </a:prstGeom>
          <a:solidFill>
            <a:schemeClr val="bg1"/>
          </a:solidFill>
        </p:spPr>
        <p:txBody>
          <a:bodyPr wrap="square" rtlCol="0">
            <a:spAutoFit/>
          </a:bodyPr>
          <a:lstStyle/>
          <a:p>
            <a:pPr algn="ctr"/>
            <a:r>
              <a:rPr lang="en-US" sz="1200" dirty="0" smtClean="0"/>
              <a:t>Other</a:t>
            </a:r>
            <a:endParaRPr lang="en-US" sz="1200" dirty="0"/>
          </a:p>
        </p:txBody>
      </p:sp>
      <p:cxnSp>
        <p:nvCxnSpPr>
          <p:cNvPr id="6" name="Straight Arrow Connector 5"/>
          <p:cNvCxnSpPr/>
          <p:nvPr/>
        </p:nvCxnSpPr>
        <p:spPr>
          <a:xfrm flipV="1">
            <a:off x="3077570" y="2889138"/>
            <a:ext cx="852985" cy="439204"/>
          </a:xfrm>
          <a:prstGeom prst="straightConnector1">
            <a:avLst/>
          </a:prstGeom>
          <a:ln>
            <a:solidFill>
              <a:schemeClr val="accent2">
                <a:lumMod val="40000"/>
                <a:lumOff val="60000"/>
              </a:schemeClr>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191" name="Group 190"/>
          <p:cNvGrpSpPr/>
          <p:nvPr/>
        </p:nvGrpSpPr>
        <p:grpSpPr>
          <a:xfrm>
            <a:off x="4121617" y="1881986"/>
            <a:ext cx="4725318" cy="548640"/>
            <a:chOff x="4367281" y="2550738"/>
            <a:chExt cx="4725318" cy="548640"/>
          </a:xfrm>
        </p:grpSpPr>
        <p:sp>
          <p:nvSpPr>
            <p:cNvPr id="7" name="TextBox 6"/>
            <p:cNvSpPr txBox="1"/>
            <p:nvPr/>
          </p:nvSpPr>
          <p:spPr>
            <a:xfrm>
              <a:off x="4367281" y="2550738"/>
              <a:ext cx="1554480" cy="548640"/>
            </a:xfrm>
            <a:prstGeom prst="rect">
              <a:avLst/>
            </a:prstGeom>
            <a:noFill/>
          </p:spPr>
          <p:txBody>
            <a:bodyPr wrap="square" rtlCol="0">
              <a:spAutoFit/>
            </a:bodyPr>
            <a:lstStyle/>
            <a:p>
              <a:pPr algn="ctr"/>
              <a:r>
                <a:rPr lang="en-US" sz="1600" b="1" dirty="0" smtClean="0"/>
                <a:t>Felony</a:t>
              </a:r>
              <a:endParaRPr lang="en-US" sz="1600" b="1" dirty="0"/>
            </a:p>
            <a:p>
              <a:pPr algn="ctr"/>
              <a:r>
                <a:rPr lang="en-US" sz="1600" b="1" dirty="0" smtClean="0"/>
                <a:t>Arrest</a:t>
              </a:r>
              <a:endParaRPr lang="en-US" sz="1600" b="1" dirty="0"/>
            </a:p>
          </p:txBody>
        </p:sp>
        <p:sp>
          <p:nvSpPr>
            <p:cNvPr id="181" name="TextBox 180"/>
            <p:cNvSpPr txBox="1"/>
            <p:nvPr/>
          </p:nvSpPr>
          <p:spPr>
            <a:xfrm>
              <a:off x="5952700" y="2550738"/>
              <a:ext cx="1554480" cy="548640"/>
            </a:xfrm>
            <a:prstGeom prst="rect">
              <a:avLst/>
            </a:prstGeom>
            <a:noFill/>
          </p:spPr>
          <p:txBody>
            <a:bodyPr wrap="square" rtlCol="0">
              <a:spAutoFit/>
            </a:bodyPr>
            <a:lstStyle/>
            <a:p>
              <a:pPr algn="ctr"/>
              <a:r>
                <a:rPr lang="en-US" sz="1600" b="1" dirty="0" smtClean="0"/>
                <a:t>Misdemeanor</a:t>
              </a:r>
              <a:endParaRPr lang="en-US" sz="1600" b="1" dirty="0"/>
            </a:p>
            <a:p>
              <a:pPr algn="ctr"/>
              <a:r>
                <a:rPr lang="en-US" sz="1600" b="1" dirty="0" smtClean="0"/>
                <a:t>Arrest</a:t>
              </a:r>
              <a:endParaRPr lang="en-US" sz="1600" b="1" dirty="0"/>
            </a:p>
          </p:txBody>
        </p:sp>
        <p:sp>
          <p:nvSpPr>
            <p:cNvPr id="182" name="TextBox 181"/>
            <p:cNvSpPr txBox="1"/>
            <p:nvPr/>
          </p:nvSpPr>
          <p:spPr>
            <a:xfrm>
              <a:off x="7538119" y="2550738"/>
              <a:ext cx="1554480" cy="548640"/>
            </a:xfrm>
            <a:prstGeom prst="rect">
              <a:avLst/>
            </a:prstGeom>
            <a:noFill/>
          </p:spPr>
          <p:txBody>
            <a:bodyPr wrap="square" rtlCol="0">
              <a:spAutoFit/>
            </a:bodyPr>
            <a:lstStyle/>
            <a:p>
              <a:pPr algn="ctr"/>
              <a:r>
                <a:rPr lang="en-US" sz="1600" b="1" dirty="0" smtClean="0"/>
                <a:t>No</a:t>
              </a:r>
              <a:endParaRPr lang="en-US" sz="1600" b="1" dirty="0"/>
            </a:p>
            <a:p>
              <a:pPr algn="ctr"/>
              <a:r>
                <a:rPr lang="en-US" sz="1600" b="1" dirty="0" smtClean="0"/>
                <a:t>Arrest</a:t>
              </a:r>
              <a:endParaRPr lang="en-US" sz="1600" b="1" dirty="0"/>
            </a:p>
          </p:txBody>
        </p:sp>
      </p:grpSp>
      <p:grpSp>
        <p:nvGrpSpPr>
          <p:cNvPr id="186" name="Group 185"/>
          <p:cNvGrpSpPr/>
          <p:nvPr/>
        </p:nvGrpSpPr>
        <p:grpSpPr>
          <a:xfrm>
            <a:off x="4121617" y="2659590"/>
            <a:ext cx="4725318" cy="338554"/>
            <a:chOff x="4519681" y="2703138"/>
            <a:chExt cx="4725318" cy="338554"/>
          </a:xfrm>
          <a:solidFill>
            <a:schemeClr val="accent6">
              <a:lumMod val="20000"/>
              <a:lumOff val="80000"/>
            </a:schemeClr>
          </a:solidFill>
        </p:grpSpPr>
        <p:sp>
          <p:nvSpPr>
            <p:cNvPr id="183" name="TextBox 182"/>
            <p:cNvSpPr txBox="1"/>
            <p:nvPr/>
          </p:nvSpPr>
          <p:spPr>
            <a:xfrm>
              <a:off x="4519681" y="2703138"/>
              <a:ext cx="1554480" cy="338554"/>
            </a:xfrm>
            <a:prstGeom prst="rect">
              <a:avLst/>
            </a:prstGeom>
            <a:solidFill>
              <a:schemeClr val="accent2">
                <a:lumMod val="20000"/>
                <a:lumOff val="80000"/>
              </a:schemeClr>
            </a:solidFill>
          </p:spPr>
          <p:txBody>
            <a:bodyPr wrap="square" rtlCol="0">
              <a:spAutoFit/>
            </a:bodyPr>
            <a:lstStyle/>
            <a:p>
              <a:pPr algn="ctr"/>
              <a:r>
                <a:rPr lang="en-US" sz="1600" dirty="0" smtClean="0"/>
                <a:t>49%</a:t>
              </a:r>
              <a:endParaRPr lang="en-US" sz="1600" dirty="0"/>
            </a:p>
          </p:txBody>
        </p:sp>
        <p:sp>
          <p:nvSpPr>
            <p:cNvPr id="184" name="TextBox 183"/>
            <p:cNvSpPr txBox="1"/>
            <p:nvPr/>
          </p:nvSpPr>
          <p:spPr>
            <a:xfrm>
              <a:off x="6105100" y="2703138"/>
              <a:ext cx="1554480" cy="338554"/>
            </a:xfrm>
            <a:prstGeom prst="rect">
              <a:avLst/>
            </a:prstGeom>
            <a:solidFill>
              <a:schemeClr val="accent2">
                <a:lumMod val="20000"/>
                <a:lumOff val="80000"/>
              </a:schemeClr>
            </a:solidFill>
          </p:spPr>
          <p:txBody>
            <a:bodyPr wrap="square" rtlCol="0">
              <a:spAutoFit/>
            </a:bodyPr>
            <a:lstStyle/>
            <a:p>
              <a:pPr algn="ctr"/>
              <a:r>
                <a:rPr lang="en-US" sz="1600" dirty="0" smtClean="0"/>
                <a:t>22%</a:t>
              </a:r>
              <a:endParaRPr lang="en-US" sz="1600" dirty="0"/>
            </a:p>
          </p:txBody>
        </p:sp>
        <p:sp>
          <p:nvSpPr>
            <p:cNvPr id="185" name="TextBox 184"/>
            <p:cNvSpPr txBox="1"/>
            <p:nvPr/>
          </p:nvSpPr>
          <p:spPr>
            <a:xfrm>
              <a:off x="7690519" y="2703138"/>
              <a:ext cx="1554480" cy="338554"/>
            </a:xfrm>
            <a:prstGeom prst="rect">
              <a:avLst/>
            </a:prstGeom>
            <a:solidFill>
              <a:schemeClr val="accent2">
                <a:lumMod val="20000"/>
                <a:lumOff val="80000"/>
              </a:schemeClr>
            </a:solidFill>
          </p:spPr>
          <p:txBody>
            <a:bodyPr wrap="square" rtlCol="0">
              <a:spAutoFit/>
            </a:bodyPr>
            <a:lstStyle/>
            <a:p>
              <a:pPr algn="ctr"/>
              <a:r>
                <a:rPr lang="en-US" sz="1600" dirty="0" smtClean="0"/>
                <a:t>30%</a:t>
              </a:r>
              <a:endParaRPr lang="en-US" sz="1600" dirty="0"/>
            </a:p>
          </p:txBody>
        </p:sp>
      </p:grpSp>
      <p:grpSp>
        <p:nvGrpSpPr>
          <p:cNvPr id="187" name="Group 186"/>
          <p:cNvGrpSpPr/>
          <p:nvPr/>
        </p:nvGrpSpPr>
        <p:grpSpPr>
          <a:xfrm>
            <a:off x="4121617" y="3200368"/>
            <a:ext cx="4725318" cy="338554"/>
            <a:chOff x="4519681" y="2703138"/>
            <a:chExt cx="4725318" cy="338554"/>
          </a:xfrm>
          <a:solidFill>
            <a:schemeClr val="accent2">
              <a:lumMod val="20000"/>
              <a:lumOff val="80000"/>
            </a:schemeClr>
          </a:solidFill>
        </p:grpSpPr>
        <p:sp>
          <p:nvSpPr>
            <p:cNvPr id="188" name="TextBox 187"/>
            <p:cNvSpPr txBox="1"/>
            <p:nvPr/>
          </p:nvSpPr>
          <p:spPr>
            <a:xfrm>
              <a:off x="4519681" y="2703138"/>
              <a:ext cx="1554480" cy="338554"/>
            </a:xfrm>
            <a:prstGeom prst="rect">
              <a:avLst/>
            </a:prstGeom>
            <a:solidFill>
              <a:schemeClr val="accent6">
                <a:lumMod val="20000"/>
                <a:lumOff val="80000"/>
              </a:schemeClr>
            </a:solidFill>
          </p:spPr>
          <p:txBody>
            <a:bodyPr wrap="square" rtlCol="0">
              <a:spAutoFit/>
            </a:bodyPr>
            <a:lstStyle/>
            <a:p>
              <a:pPr algn="ctr"/>
              <a:r>
                <a:rPr lang="en-US" sz="1600" dirty="0" smtClean="0"/>
                <a:t>48%</a:t>
              </a:r>
              <a:endParaRPr lang="en-US" sz="1600" dirty="0"/>
            </a:p>
          </p:txBody>
        </p:sp>
        <p:sp>
          <p:nvSpPr>
            <p:cNvPr id="189" name="TextBox 188"/>
            <p:cNvSpPr txBox="1"/>
            <p:nvPr/>
          </p:nvSpPr>
          <p:spPr>
            <a:xfrm>
              <a:off x="6105100" y="2703138"/>
              <a:ext cx="1554480" cy="338554"/>
            </a:xfrm>
            <a:prstGeom prst="rect">
              <a:avLst/>
            </a:prstGeom>
            <a:solidFill>
              <a:schemeClr val="accent6">
                <a:lumMod val="20000"/>
                <a:lumOff val="80000"/>
              </a:schemeClr>
            </a:solidFill>
          </p:spPr>
          <p:txBody>
            <a:bodyPr wrap="square" rtlCol="0">
              <a:spAutoFit/>
            </a:bodyPr>
            <a:lstStyle/>
            <a:p>
              <a:pPr algn="ctr"/>
              <a:r>
                <a:rPr lang="en-US" sz="1600" dirty="0" smtClean="0"/>
                <a:t>21%</a:t>
              </a:r>
              <a:endParaRPr lang="en-US" sz="1600" dirty="0"/>
            </a:p>
          </p:txBody>
        </p:sp>
        <p:sp>
          <p:nvSpPr>
            <p:cNvPr id="190" name="TextBox 189"/>
            <p:cNvSpPr txBox="1"/>
            <p:nvPr/>
          </p:nvSpPr>
          <p:spPr>
            <a:xfrm>
              <a:off x="7690519" y="2703138"/>
              <a:ext cx="1554480" cy="338554"/>
            </a:xfrm>
            <a:prstGeom prst="rect">
              <a:avLst/>
            </a:prstGeom>
            <a:solidFill>
              <a:schemeClr val="accent6">
                <a:lumMod val="20000"/>
                <a:lumOff val="80000"/>
              </a:schemeClr>
            </a:solidFill>
          </p:spPr>
          <p:txBody>
            <a:bodyPr wrap="square" rtlCol="0">
              <a:spAutoFit/>
            </a:bodyPr>
            <a:lstStyle/>
            <a:p>
              <a:pPr algn="ctr"/>
              <a:r>
                <a:rPr lang="en-US" sz="1600" dirty="0" smtClean="0"/>
                <a:t>31%</a:t>
              </a:r>
              <a:endParaRPr lang="en-US" sz="1600" dirty="0"/>
            </a:p>
          </p:txBody>
        </p:sp>
      </p:grpSp>
      <p:sp>
        <p:nvSpPr>
          <p:cNvPr id="192" name="Rectangle 191"/>
          <p:cNvSpPr/>
          <p:nvPr/>
        </p:nvSpPr>
        <p:spPr>
          <a:xfrm>
            <a:off x="4039733" y="1860368"/>
            <a:ext cx="4885899" cy="1793508"/>
          </a:xfrm>
          <a:prstGeom prst="rect">
            <a:avLst/>
          </a:prstGeom>
          <a:ln w="222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3" name="TextBox 192"/>
          <p:cNvSpPr txBox="1"/>
          <p:nvPr/>
        </p:nvSpPr>
        <p:spPr>
          <a:xfrm>
            <a:off x="4039732" y="1523518"/>
            <a:ext cx="4885899" cy="369332"/>
          </a:xfrm>
          <a:prstGeom prst="rect">
            <a:avLst/>
          </a:prstGeom>
          <a:noFill/>
        </p:spPr>
        <p:txBody>
          <a:bodyPr wrap="square" rtlCol="0">
            <a:spAutoFit/>
          </a:bodyPr>
          <a:lstStyle/>
          <a:p>
            <a:pPr algn="ctr"/>
            <a:r>
              <a:rPr lang="en-US" i="1" dirty="0" smtClean="0"/>
              <a:t>Violators with Arrest During Supervision?</a:t>
            </a:r>
            <a:endParaRPr lang="en-US" i="1" dirty="0"/>
          </a:p>
        </p:txBody>
      </p:sp>
      <p:cxnSp>
        <p:nvCxnSpPr>
          <p:cNvPr id="195" name="Straight Arrow Connector 194"/>
          <p:cNvCxnSpPr/>
          <p:nvPr/>
        </p:nvCxnSpPr>
        <p:spPr>
          <a:xfrm flipV="1">
            <a:off x="3077570" y="3492643"/>
            <a:ext cx="852985" cy="1092650"/>
          </a:xfrm>
          <a:prstGeom prst="straightConnector1">
            <a:avLst/>
          </a:prstGeom>
          <a:ln>
            <a:solidFill>
              <a:schemeClr val="accent6">
                <a:lumMod val="60000"/>
                <a:lumOff val="4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199" name="Oval 198"/>
          <p:cNvSpPr/>
          <p:nvPr/>
        </p:nvSpPr>
        <p:spPr>
          <a:xfrm>
            <a:off x="7574506" y="2591350"/>
            <a:ext cx="1016759" cy="1049672"/>
          </a:xfrm>
          <a:prstGeom prst="ellipse">
            <a:avLst/>
          </a:prstGeom>
          <a:ln w="22225">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0" name="TextBox 199"/>
          <p:cNvSpPr txBox="1"/>
          <p:nvPr/>
        </p:nvSpPr>
        <p:spPr>
          <a:xfrm>
            <a:off x="7192371" y="3910083"/>
            <a:ext cx="1801499" cy="2308324"/>
          </a:xfrm>
          <a:prstGeom prst="rect">
            <a:avLst/>
          </a:prstGeom>
          <a:noFill/>
          <a:ln>
            <a:solidFill>
              <a:schemeClr val="accent2"/>
            </a:solidFill>
          </a:ln>
        </p:spPr>
        <p:txBody>
          <a:bodyPr wrap="square" rtlCol="0">
            <a:spAutoFit/>
          </a:bodyPr>
          <a:lstStyle/>
          <a:p>
            <a:pPr algn="ctr"/>
            <a:r>
              <a:rPr lang="en-US" dirty="0" smtClean="0">
                <a:solidFill>
                  <a:schemeClr val="accent2"/>
                </a:solidFill>
              </a:rPr>
              <a:t>2,237 probationers and parolees revoked to prison despite not having an arrest while on supervision</a:t>
            </a:r>
            <a:endParaRPr lang="en-US" dirty="0">
              <a:solidFill>
                <a:schemeClr val="accent2"/>
              </a:solidFill>
            </a:endParaRPr>
          </a:p>
        </p:txBody>
      </p:sp>
      <p:cxnSp>
        <p:nvCxnSpPr>
          <p:cNvPr id="202" name="Straight Connector 201"/>
          <p:cNvCxnSpPr>
            <a:stCxn id="199" idx="4"/>
          </p:cNvCxnSpPr>
          <p:nvPr/>
        </p:nvCxnSpPr>
        <p:spPr>
          <a:xfrm>
            <a:off x="8082886" y="3641022"/>
            <a:ext cx="0" cy="255395"/>
          </a:xfrm>
          <a:prstGeom prst="line">
            <a:avLst/>
          </a:prstGeom>
          <a:ln w="19050">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97" name="Text Placeholder 4"/>
          <p:cNvSpPr>
            <a:spLocks noGrp="1"/>
          </p:cNvSpPr>
          <p:nvPr>
            <p:ph type="body" sz="quarter" idx="13"/>
          </p:nvPr>
        </p:nvSpPr>
        <p:spPr>
          <a:xfrm>
            <a:off x="457201" y="6104300"/>
            <a:ext cx="4661418" cy="220034"/>
          </a:xfrm>
        </p:spPr>
        <p:txBody>
          <a:bodyPr/>
          <a:lstStyle/>
          <a:p>
            <a:r>
              <a:rPr lang="en-US" dirty="0" smtClean="0">
                <a:solidFill>
                  <a:schemeClr val="tx1"/>
                </a:solidFill>
              </a:rPr>
              <a:t>Source: ADC Admission Data, ACC Termination Data</a:t>
            </a:r>
            <a:endParaRPr lang="en-US" dirty="0">
              <a:solidFill>
                <a:schemeClr val="tx1"/>
              </a:solidFill>
            </a:endParaRPr>
          </a:p>
        </p:txBody>
      </p:sp>
      <p:sp>
        <p:nvSpPr>
          <p:cNvPr id="194" name="Left Brace 193"/>
          <p:cNvSpPr/>
          <p:nvPr/>
        </p:nvSpPr>
        <p:spPr>
          <a:xfrm>
            <a:off x="6796585" y="3803452"/>
            <a:ext cx="395786" cy="254035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8" name="TextBox 197"/>
          <p:cNvSpPr txBox="1"/>
          <p:nvPr/>
        </p:nvSpPr>
        <p:spPr>
          <a:xfrm>
            <a:off x="4121618" y="4011230"/>
            <a:ext cx="1282896" cy="646331"/>
          </a:xfrm>
          <a:prstGeom prst="rect">
            <a:avLst/>
          </a:prstGeom>
          <a:solidFill>
            <a:srgbClr val="C00000"/>
          </a:solidFill>
          <a:ln>
            <a:noFill/>
          </a:ln>
        </p:spPr>
        <p:txBody>
          <a:bodyPr wrap="square" rtlCol="0">
            <a:spAutoFit/>
          </a:bodyPr>
          <a:lstStyle/>
          <a:p>
            <a:r>
              <a:rPr lang="en-US" b="1" dirty="0" smtClean="0">
                <a:solidFill>
                  <a:schemeClr val="bg1"/>
                </a:solidFill>
              </a:rPr>
              <a:t>AVG # of</a:t>
            </a:r>
          </a:p>
          <a:p>
            <a:r>
              <a:rPr lang="en-US" b="1" dirty="0" smtClean="0">
                <a:solidFill>
                  <a:schemeClr val="bg1"/>
                </a:solidFill>
              </a:rPr>
              <a:t>Violations</a:t>
            </a:r>
            <a:endParaRPr lang="en-US" b="1" dirty="0">
              <a:solidFill>
                <a:schemeClr val="bg1"/>
              </a:solidFill>
            </a:endParaRPr>
          </a:p>
        </p:txBody>
      </p:sp>
      <p:sp>
        <p:nvSpPr>
          <p:cNvPr id="203" name="TextBox 202"/>
          <p:cNvSpPr txBox="1"/>
          <p:nvPr/>
        </p:nvSpPr>
        <p:spPr>
          <a:xfrm>
            <a:off x="5457729" y="4072785"/>
            <a:ext cx="1049295" cy="523220"/>
          </a:xfrm>
          <a:prstGeom prst="rect">
            <a:avLst/>
          </a:prstGeom>
          <a:noFill/>
        </p:spPr>
        <p:txBody>
          <a:bodyPr wrap="square" rtlCol="0">
            <a:spAutoFit/>
          </a:bodyPr>
          <a:lstStyle/>
          <a:p>
            <a:pPr algn="ctr"/>
            <a:r>
              <a:rPr lang="en-US" sz="1400" i="1" dirty="0" smtClean="0"/>
              <a:t>Fewer than three</a:t>
            </a:r>
            <a:endParaRPr lang="en-US" sz="1400" i="1" dirty="0"/>
          </a:p>
        </p:txBody>
      </p:sp>
      <p:sp>
        <p:nvSpPr>
          <p:cNvPr id="201" name="Rectangle 200"/>
          <p:cNvSpPr/>
          <p:nvPr/>
        </p:nvSpPr>
        <p:spPr>
          <a:xfrm>
            <a:off x="4121618" y="4003208"/>
            <a:ext cx="2385406" cy="658698"/>
          </a:xfrm>
          <a:prstGeom prst="rect">
            <a:avLst/>
          </a:prstGeom>
          <a:ln w="22225">
            <a:solidFill>
              <a:srgbClr val="C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5" name="TextBox 204"/>
          <p:cNvSpPr txBox="1"/>
          <p:nvPr/>
        </p:nvSpPr>
        <p:spPr>
          <a:xfrm>
            <a:off x="4106619" y="4682275"/>
            <a:ext cx="2386756" cy="1384995"/>
          </a:xfrm>
          <a:prstGeom prst="rect">
            <a:avLst/>
          </a:prstGeom>
          <a:noFill/>
          <a:ln>
            <a:solidFill>
              <a:srgbClr val="C00000"/>
            </a:solidFill>
          </a:ln>
        </p:spPr>
        <p:txBody>
          <a:bodyPr wrap="square" rtlCol="0">
            <a:spAutoFit/>
          </a:bodyPr>
          <a:lstStyle/>
          <a:p>
            <a:r>
              <a:rPr lang="en-US" sz="1400" i="1" dirty="0" smtClean="0"/>
              <a:t>Almost 75% comprised of:</a:t>
            </a:r>
          </a:p>
          <a:p>
            <a:pPr marL="177800" indent="-177800">
              <a:buFont typeface="Arial" panose="020B0604020202020204" pitchFamily="34" charset="0"/>
              <a:buChar char="•"/>
            </a:pPr>
            <a:r>
              <a:rPr lang="en-US" sz="1400" i="1" dirty="0" smtClean="0"/>
              <a:t>Failure to comply w/ conditions</a:t>
            </a:r>
          </a:p>
          <a:p>
            <a:pPr marL="177800" indent="-177800">
              <a:buFont typeface="Arial" panose="020B0604020202020204" pitchFamily="34" charset="0"/>
              <a:buChar char="•"/>
            </a:pPr>
            <a:r>
              <a:rPr lang="en-US" sz="1400" i="1" dirty="0" smtClean="0"/>
              <a:t>Failed drug test</a:t>
            </a:r>
          </a:p>
          <a:p>
            <a:pPr marL="177800" indent="-177800">
              <a:buFont typeface="Arial" panose="020B0604020202020204" pitchFamily="34" charset="0"/>
              <a:buChar char="•"/>
            </a:pPr>
            <a:r>
              <a:rPr lang="en-US" sz="1400" i="1" dirty="0" smtClean="0"/>
              <a:t>Failure to report</a:t>
            </a:r>
          </a:p>
          <a:p>
            <a:pPr marL="177800" indent="-177800">
              <a:buFont typeface="Arial" panose="020B0604020202020204" pitchFamily="34" charset="0"/>
              <a:buChar char="•"/>
            </a:pPr>
            <a:r>
              <a:rPr lang="en-US" sz="1400" i="1" dirty="0" smtClean="0"/>
              <a:t>Failure to pay</a:t>
            </a:r>
            <a:endParaRPr lang="en-US" sz="1400" i="1" dirty="0"/>
          </a:p>
        </p:txBody>
      </p:sp>
    </p:spTree>
    <p:extLst>
      <p:ext uri="{BB962C8B-B14F-4D97-AF65-F5344CB8AC3E}">
        <p14:creationId xmlns:p14="http://schemas.microsoft.com/office/powerpoint/2010/main" xmlns="" val="348287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Probation violators released from prison in FY2015 spent more than twice as long in prison compared to FY2009</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23</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428218464"/>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graphicFrame>
        <p:nvGraphicFramePr>
          <p:cNvPr id="3" name="Chart 2"/>
          <p:cNvGraphicFramePr/>
          <p:nvPr>
            <p:extLst>
              <p:ext uri="{D42A27DB-BD31-4B8C-83A1-F6EECF244321}">
                <p14:modId xmlns:p14="http://schemas.microsoft.com/office/powerpoint/2010/main" xmlns="" val="1673820998"/>
              </p:ext>
            </p:extLst>
          </p:nvPr>
        </p:nvGraphicFramePr>
        <p:xfrm>
          <a:off x="155223" y="1657306"/>
          <a:ext cx="4576548"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037234" y="4027131"/>
            <a:ext cx="559558" cy="253916"/>
          </a:xfrm>
          <a:prstGeom prst="rect">
            <a:avLst/>
          </a:prstGeom>
          <a:noFill/>
        </p:spPr>
        <p:txBody>
          <a:bodyPr wrap="square" rtlCol="0">
            <a:spAutoFit/>
          </a:bodyPr>
          <a:lstStyle/>
          <a:p>
            <a:r>
              <a:rPr lang="en-US" sz="1050" b="1" dirty="0" smtClean="0"/>
              <a:t>FY09</a:t>
            </a:r>
            <a:endParaRPr lang="en-US" sz="1050" b="1" dirty="0"/>
          </a:p>
        </p:txBody>
      </p:sp>
      <p:sp>
        <p:nvSpPr>
          <p:cNvPr id="188" name="TextBox 187"/>
          <p:cNvSpPr txBox="1"/>
          <p:nvPr/>
        </p:nvSpPr>
        <p:spPr>
          <a:xfrm>
            <a:off x="1589965" y="2609373"/>
            <a:ext cx="559558" cy="253916"/>
          </a:xfrm>
          <a:prstGeom prst="rect">
            <a:avLst/>
          </a:prstGeom>
          <a:noFill/>
        </p:spPr>
        <p:txBody>
          <a:bodyPr wrap="square" rtlCol="0">
            <a:spAutoFit/>
          </a:bodyPr>
          <a:lstStyle/>
          <a:p>
            <a:r>
              <a:rPr lang="en-US" sz="1050" b="1" dirty="0" smtClean="0"/>
              <a:t>FY15</a:t>
            </a:r>
            <a:endParaRPr lang="en-US" sz="1050" b="1" dirty="0"/>
          </a:p>
        </p:txBody>
      </p:sp>
      <p:sp>
        <p:nvSpPr>
          <p:cNvPr id="189" name="TextBox 188"/>
          <p:cNvSpPr txBox="1"/>
          <p:nvPr/>
        </p:nvSpPr>
        <p:spPr>
          <a:xfrm>
            <a:off x="3029804" y="2103168"/>
            <a:ext cx="559558" cy="253916"/>
          </a:xfrm>
          <a:prstGeom prst="rect">
            <a:avLst/>
          </a:prstGeom>
          <a:noFill/>
        </p:spPr>
        <p:txBody>
          <a:bodyPr wrap="square" rtlCol="0">
            <a:spAutoFit/>
          </a:bodyPr>
          <a:lstStyle/>
          <a:p>
            <a:r>
              <a:rPr lang="en-US" sz="1050" b="1" dirty="0" smtClean="0"/>
              <a:t>FY09</a:t>
            </a:r>
            <a:endParaRPr lang="en-US" sz="1050" b="1" dirty="0"/>
          </a:p>
        </p:txBody>
      </p:sp>
      <p:sp>
        <p:nvSpPr>
          <p:cNvPr id="190" name="TextBox 189"/>
          <p:cNvSpPr txBox="1"/>
          <p:nvPr/>
        </p:nvSpPr>
        <p:spPr>
          <a:xfrm>
            <a:off x="3603010" y="2640698"/>
            <a:ext cx="559558" cy="253916"/>
          </a:xfrm>
          <a:prstGeom prst="rect">
            <a:avLst/>
          </a:prstGeom>
          <a:noFill/>
        </p:spPr>
        <p:txBody>
          <a:bodyPr wrap="square" rtlCol="0">
            <a:spAutoFit/>
          </a:bodyPr>
          <a:lstStyle/>
          <a:p>
            <a:r>
              <a:rPr lang="en-US" sz="1050" b="1" dirty="0" smtClean="0"/>
              <a:t>FY15</a:t>
            </a:r>
            <a:endParaRPr lang="en-US" sz="1050" b="1" dirty="0"/>
          </a:p>
        </p:txBody>
      </p:sp>
      <p:sp>
        <p:nvSpPr>
          <p:cNvPr id="8" name="TextBox 7"/>
          <p:cNvSpPr txBox="1"/>
          <p:nvPr/>
        </p:nvSpPr>
        <p:spPr>
          <a:xfrm>
            <a:off x="5236176" y="1472611"/>
            <a:ext cx="3662163" cy="2400657"/>
          </a:xfrm>
          <a:prstGeom prst="rect">
            <a:avLst/>
          </a:prstGeom>
          <a:noFill/>
          <a:ln>
            <a:solidFill>
              <a:schemeClr val="bg1">
                <a:lumMod val="75000"/>
              </a:schemeClr>
            </a:solidFill>
          </a:ln>
        </p:spPr>
        <p:txBody>
          <a:bodyPr wrap="square" rtlCol="0">
            <a:spAutoFit/>
          </a:bodyPr>
          <a:lstStyle/>
          <a:p>
            <a:pPr>
              <a:spcAft>
                <a:spcPts val="1800"/>
              </a:spcAft>
            </a:pPr>
            <a:r>
              <a:rPr lang="en-US" sz="2000" dirty="0" smtClean="0"/>
              <a:t>Of those released in FY2015:</a:t>
            </a:r>
          </a:p>
          <a:p>
            <a:pPr marL="395288" indent="-395288">
              <a:spcAft>
                <a:spcPts val="1800"/>
              </a:spcAft>
              <a:buFont typeface="Wingdings" panose="05000000000000000000" pitchFamily="2" charset="2"/>
              <a:buChar char="q"/>
            </a:pPr>
            <a:r>
              <a:rPr lang="en-US" sz="2000" dirty="0" smtClean="0"/>
              <a:t>Technical probation revocations spent 12 months in prison</a:t>
            </a:r>
          </a:p>
          <a:p>
            <a:pPr marL="395288" indent="-395288">
              <a:spcAft>
                <a:spcPts val="1800"/>
              </a:spcAft>
              <a:buFont typeface="Wingdings" panose="05000000000000000000" pitchFamily="2" charset="2"/>
              <a:buChar char="q"/>
            </a:pPr>
            <a:r>
              <a:rPr lang="en-US" sz="2000" dirty="0" smtClean="0"/>
              <a:t>Technical parole violators spent 15 months in prison</a:t>
            </a:r>
            <a:endParaRPr lang="en-US" sz="2000" dirty="0"/>
          </a:p>
        </p:txBody>
      </p:sp>
      <p:sp>
        <p:nvSpPr>
          <p:cNvPr id="177" name="TextBox 176"/>
          <p:cNvSpPr txBox="1"/>
          <p:nvPr/>
        </p:nvSpPr>
        <p:spPr>
          <a:xfrm>
            <a:off x="552734" y="1300465"/>
            <a:ext cx="4032914" cy="523220"/>
          </a:xfrm>
          <a:prstGeom prst="rect">
            <a:avLst/>
          </a:prstGeom>
          <a:noFill/>
        </p:spPr>
        <p:txBody>
          <a:bodyPr wrap="square" rtlCol="0">
            <a:spAutoFit/>
          </a:bodyPr>
          <a:lstStyle/>
          <a:p>
            <a:pPr algn="ctr"/>
            <a:r>
              <a:rPr lang="en-US" sz="1400" b="1" dirty="0" smtClean="0">
                <a:solidFill>
                  <a:schemeClr val="bg2">
                    <a:lumMod val="50000"/>
                  </a:schemeClr>
                </a:solidFill>
                <a:latin typeface="Arial"/>
                <a:cs typeface="Arial"/>
              </a:rPr>
              <a:t>Length of Stay (Months) in Prison,</a:t>
            </a:r>
          </a:p>
          <a:p>
            <a:pPr algn="ctr"/>
            <a:r>
              <a:rPr lang="en-US" sz="1400" b="1" dirty="0" smtClean="0">
                <a:solidFill>
                  <a:schemeClr val="bg2">
                    <a:lumMod val="50000"/>
                  </a:schemeClr>
                </a:solidFill>
                <a:latin typeface="Arial"/>
                <a:cs typeface="Arial"/>
              </a:rPr>
              <a:t>FY2015 Releases</a:t>
            </a:r>
            <a:endParaRPr lang="en-US" sz="1400" b="1" dirty="0">
              <a:solidFill>
                <a:schemeClr val="bg2">
                  <a:lumMod val="50000"/>
                </a:schemeClr>
              </a:solidFill>
              <a:latin typeface="Arial"/>
              <a:cs typeface="Arial"/>
            </a:endParaRPr>
          </a:p>
        </p:txBody>
      </p:sp>
      <p:sp>
        <p:nvSpPr>
          <p:cNvPr id="6" name="TextBox 5"/>
          <p:cNvSpPr txBox="1"/>
          <p:nvPr/>
        </p:nvSpPr>
        <p:spPr>
          <a:xfrm>
            <a:off x="5236175" y="4468244"/>
            <a:ext cx="3662163" cy="830997"/>
          </a:xfrm>
          <a:prstGeom prst="rect">
            <a:avLst/>
          </a:prstGeom>
          <a:solidFill>
            <a:schemeClr val="bg2"/>
          </a:solidFill>
          <a:ln>
            <a:solidFill>
              <a:schemeClr val="bg1">
                <a:lumMod val="50000"/>
              </a:schemeClr>
            </a:solidFill>
          </a:ln>
        </p:spPr>
        <p:txBody>
          <a:bodyPr wrap="square" rtlCol="0">
            <a:spAutoFit/>
          </a:bodyPr>
          <a:lstStyle/>
          <a:p>
            <a:r>
              <a:rPr lang="en-US" sz="1600" i="1" dirty="0" smtClean="0"/>
              <a:t>Note: The lengths of stay in prison do not account for time spent in local jails awaiting violation hearing.</a:t>
            </a:r>
            <a:endParaRPr lang="en-US" sz="1600" i="1" dirty="0"/>
          </a:p>
        </p:txBody>
      </p:sp>
      <p:sp>
        <p:nvSpPr>
          <p:cNvPr id="179"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ADC Release Data, ACC Termination </a:t>
            </a:r>
            <a:r>
              <a:rPr lang="en-US" dirty="0" smtClean="0">
                <a:solidFill>
                  <a:schemeClr val="tx1"/>
                </a:solidFill>
              </a:rPr>
              <a:t>Data</a:t>
            </a:r>
            <a:endParaRPr lang="en-US" dirty="0">
              <a:solidFill>
                <a:schemeClr val="tx1"/>
              </a:solidFill>
            </a:endParaRPr>
          </a:p>
        </p:txBody>
      </p:sp>
    </p:spTree>
    <p:extLst>
      <p:ext uri="{BB962C8B-B14F-4D97-AF65-F5344CB8AC3E}">
        <p14:creationId xmlns:p14="http://schemas.microsoft.com/office/powerpoint/2010/main" xmlns="" val="35646815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Bent Arrow 175"/>
          <p:cNvSpPr/>
          <p:nvPr/>
        </p:nvSpPr>
        <p:spPr>
          <a:xfrm rot="10800000" flipH="1">
            <a:off x="1978913" y="2815153"/>
            <a:ext cx="1173708" cy="1253447"/>
          </a:xfrm>
          <a:prstGeom prst="bentArrow">
            <a:avLst/>
          </a:prstGeom>
          <a:solidFill>
            <a:schemeClr val="bg2"/>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Current cost to Arkansas for imprisoning technical probation and parole violators represents almost $20 million annually</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24</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998033002"/>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6" name="Rounded Rectangle 5"/>
          <p:cNvSpPr/>
          <p:nvPr/>
        </p:nvSpPr>
        <p:spPr>
          <a:xfrm>
            <a:off x="341194" y="1471891"/>
            <a:ext cx="3575713" cy="1329569"/>
          </a:xfrm>
          <a:prstGeom prst="roundRect">
            <a:avLst/>
          </a:prstGeom>
          <a:solidFill>
            <a:schemeClr val="bg2">
              <a:lumMod val="90000"/>
            </a:schemeClr>
          </a:solidFill>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r>
              <a:rPr lang="en-US" dirty="0" smtClean="0"/>
              <a:t>Technical Violators Revoked to Prison in FY2015</a:t>
            </a:r>
          </a:p>
          <a:p>
            <a:pPr algn="ctr">
              <a:spcBef>
                <a:spcPts val="1200"/>
              </a:spcBef>
            </a:pPr>
            <a:r>
              <a:rPr lang="en-US" sz="2400" b="1" dirty="0" smtClean="0"/>
              <a:t>1,678</a:t>
            </a:r>
            <a:endParaRPr lang="en-US" sz="2400" b="1" dirty="0"/>
          </a:p>
        </p:txBody>
      </p:sp>
      <p:sp>
        <p:nvSpPr>
          <p:cNvPr id="175" name="TextBox 174"/>
          <p:cNvSpPr txBox="1"/>
          <p:nvPr/>
        </p:nvSpPr>
        <p:spPr>
          <a:xfrm>
            <a:off x="341194" y="3100276"/>
            <a:ext cx="1562670" cy="1223631"/>
          </a:xfrm>
          <a:prstGeom prst="rect">
            <a:avLst/>
          </a:prstGeom>
          <a:noFill/>
        </p:spPr>
        <p:txBody>
          <a:bodyPr wrap="square" rtlCol="0">
            <a:spAutoFit/>
          </a:bodyPr>
          <a:lstStyle/>
          <a:p>
            <a:pPr algn="ctr"/>
            <a:r>
              <a:rPr lang="en-US" i="1" dirty="0" smtClean="0">
                <a:solidFill>
                  <a:schemeClr val="accent1"/>
                </a:solidFill>
              </a:rPr>
              <a:t>Average length of stay in prison of 12 months</a:t>
            </a:r>
            <a:endParaRPr lang="en-US" i="1" dirty="0">
              <a:solidFill>
                <a:schemeClr val="accent1"/>
              </a:solidFill>
            </a:endParaRPr>
          </a:p>
        </p:txBody>
      </p:sp>
      <p:sp>
        <p:nvSpPr>
          <p:cNvPr id="178" name="TextBox 177"/>
          <p:cNvSpPr txBox="1"/>
          <p:nvPr/>
        </p:nvSpPr>
        <p:spPr>
          <a:xfrm>
            <a:off x="3070740" y="3597647"/>
            <a:ext cx="2122227" cy="923330"/>
          </a:xfrm>
          <a:prstGeom prst="rect">
            <a:avLst/>
          </a:prstGeom>
          <a:noFill/>
        </p:spPr>
        <p:txBody>
          <a:bodyPr wrap="square" rtlCol="0">
            <a:spAutoFit/>
          </a:bodyPr>
          <a:lstStyle/>
          <a:p>
            <a:pPr algn="ctr"/>
            <a:r>
              <a:rPr lang="en-US" dirty="0" smtClean="0"/>
              <a:t>Requires 1,678 prison beds on a daily basis </a:t>
            </a:r>
            <a:endParaRPr lang="en-US" dirty="0"/>
          </a:p>
        </p:txBody>
      </p:sp>
      <p:sp>
        <p:nvSpPr>
          <p:cNvPr id="183" name="Bent Arrow 182"/>
          <p:cNvSpPr/>
          <p:nvPr/>
        </p:nvSpPr>
        <p:spPr>
          <a:xfrm rot="16200000" flipH="1" flipV="1">
            <a:off x="6139322" y="2918818"/>
            <a:ext cx="646974" cy="2141509"/>
          </a:xfrm>
          <a:prstGeom prst="bentArrow">
            <a:avLst>
              <a:gd name="adj1" fmla="val 41876"/>
              <a:gd name="adj2" fmla="val 45040"/>
              <a:gd name="adj3" fmla="val 25000"/>
              <a:gd name="adj4" fmla="val 43750"/>
            </a:avLst>
          </a:prstGeom>
          <a:solidFill>
            <a:schemeClr val="bg2"/>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4" name="TextBox 183"/>
          <p:cNvSpPr txBox="1"/>
          <p:nvPr/>
        </p:nvSpPr>
        <p:spPr>
          <a:xfrm>
            <a:off x="5681474" y="2638611"/>
            <a:ext cx="1562670" cy="923330"/>
          </a:xfrm>
          <a:prstGeom prst="rect">
            <a:avLst/>
          </a:prstGeom>
          <a:noFill/>
        </p:spPr>
        <p:txBody>
          <a:bodyPr wrap="square" rtlCol="0">
            <a:spAutoFit/>
          </a:bodyPr>
          <a:lstStyle/>
          <a:p>
            <a:pPr algn="ctr"/>
            <a:r>
              <a:rPr lang="en-US" i="1" dirty="0" smtClean="0">
                <a:solidFill>
                  <a:schemeClr val="accent1"/>
                </a:solidFill>
              </a:rPr>
              <a:t>Contract Bed Cost per Day of $30</a:t>
            </a:r>
            <a:endParaRPr lang="en-US" i="1" dirty="0">
              <a:solidFill>
                <a:schemeClr val="accent1"/>
              </a:solidFill>
            </a:endParaRPr>
          </a:p>
        </p:txBody>
      </p:sp>
      <p:sp>
        <p:nvSpPr>
          <p:cNvPr id="179" name="Oval 178"/>
          <p:cNvSpPr/>
          <p:nvPr/>
        </p:nvSpPr>
        <p:spPr>
          <a:xfrm>
            <a:off x="5681474" y="4490111"/>
            <a:ext cx="3216866" cy="1303802"/>
          </a:xfrm>
          <a:prstGeom prst="ellipse">
            <a:avLst/>
          </a:prstGeom>
          <a:ln w="222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r>
              <a:rPr lang="en-US" sz="2400" b="1" dirty="0" smtClean="0">
                <a:solidFill>
                  <a:srgbClr val="FF0000"/>
                </a:solidFill>
              </a:rPr>
              <a:t>$18.4 Million</a:t>
            </a:r>
          </a:p>
          <a:p>
            <a:pPr algn="ctr"/>
            <a:r>
              <a:rPr lang="en-US" sz="2400" b="1" dirty="0" smtClean="0">
                <a:solidFill>
                  <a:srgbClr val="FF0000"/>
                </a:solidFill>
              </a:rPr>
              <a:t>Annually</a:t>
            </a:r>
            <a:endParaRPr lang="en-US" sz="2400" b="1" dirty="0">
              <a:solidFill>
                <a:srgbClr val="FF0000"/>
              </a:solidFill>
            </a:endParaRPr>
          </a:p>
        </p:txBody>
      </p:sp>
      <p:sp>
        <p:nvSpPr>
          <p:cNvPr id="3" name="Text Placeholder 2"/>
          <p:cNvSpPr>
            <a:spLocks noGrp="1"/>
          </p:cNvSpPr>
          <p:nvPr>
            <p:ph type="body" sz="quarter" idx="13"/>
          </p:nvPr>
        </p:nvSpPr>
        <p:spPr/>
        <p:txBody>
          <a:bodyPr/>
          <a:lstStyle/>
          <a:p>
            <a:r>
              <a:rPr lang="en-US" dirty="0">
                <a:solidFill>
                  <a:schemeClr val="tx1"/>
                </a:solidFill>
              </a:rPr>
              <a:t>Source: ADC Release Data, ACC Termination Data, </a:t>
            </a:r>
            <a:r>
              <a:rPr lang="en-US" b="1" dirty="0">
                <a:solidFill>
                  <a:schemeClr val="tx1"/>
                </a:solidFill>
              </a:rPr>
              <a:t>ADC County Jail Backlog Cost Per </a:t>
            </a:r>
            <a:r>
              <a:rPr lang="en-US" b="1" dirty="0" smtClean="0">
                <a:solidFill>
                  <a:schemeClr val="tx1"/>
                </a:solidFill>
              </a:rPr>
              <a:t>Day</a:t>
            </a:r>
            <a:endParaRPr lang="en-US" b="1" dirty="0">
              <a:solidFill>
                <a:schemeClr val="tx1"/>
              </a:solidFill>
            </a:endParaRPr>
          </a:p>
        </p:txBody>
      </p:sp>
      <p:sp>
        <p:nvSpPr>
          <p:cNvPr id="5" name="TextBox 4"/>
          <p:cNvSpPr txBox="1"/>
          <p:nvPr/>
        </p:nvSpPr>
        <p:spPr>
          <a:xfrm>
            <a:off x="2565766" y="2282553"/>
            <a:ext cx="1112292" cy="430887"/>
          </a:xfrm>
          <a:prstGeom prst="rect">
            <a:avLst/>
          </a:prstGeom>
          <a:noFill/>
        </p:spPr>
        <p:txBody>
          <a:bodyPr wrap="square" rtlCol="0">
            <a:spAutoFit/>
          </a:bodyPr>
          <a:lstStyle/>
          <a:p>
            <a:pPr algn="r"/>
            <a:r>
              <a:rPr lang="en-US" sz="1100" dirty="0" smtClean="0">
                <a:solidFill>
                  <a:schemeClr val="tx1">
                    <a:lumMod val="50000"/>
                    <a:lumOff val="50000"/>
                  </a:schemeClr>
                </a:solidFill>
              </a:rPr>
              <a:t>Excludes absconders</a:t>
            </a:r>
            <a:endParaRPr lang="en-US" sz="1100" dirty="0">
              <a:solidFill>
                <a:schemeClr val="tx1">
                  <a:lumMod val="50000"/>
                  <a:lumOff val="50000"/>
                </a:schemeClr>
              </a:solidFill>
            </a:endParaRPr>
          </a:p>
        </p:txBody>
      </p:sp>
    </p:spTree>
    <p:extLst>
      <p:ext uri="{BB962C8B-B14F-4D97-AF65-F5344CB8AC3E}">
        <p14:creationId xmlns:p14="http://schemas.microsoft.com/office/powerpoint/2010/main" xmlns="" val="380854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75"/>
                                        </p:tgtEl>
                                        <p:attrNameLst>
                                          <p:attrName>style.visibility</p:attrName>
                                        </p:attrNameLst>
                                      </p:cBhvr>
                                      <p:to>
                                        <p:strVal val="visible"/>
                                      </p:to>
                                    </p:set>
                                    <p:anim calcmode="lin" valueType="num">
                                      <p:cBhvr additive="base">
                                        <p:cTn id="7" dur="750" fill="hold"/>
                                        <p:tgtEl>
                                          <p:spTgt spid="175"/>
                                        </p:tgtEl>
                                        <p:attrNameLst>
                                          <p:attrName>ppt_x</p:attrName>
                                        </p:attrNameLst>
                                      </p:cBhvr>
                                      <p:tavLst>
                                        <p:tav tm="0">
                                          <p:val>
                                            <p:strVal val="#ppt_x"/>
                                          </p:val>
                                        </p:tav>
                                        <p:tav tm="100000">
                                          <p:val>
                                            <p:strVal val="#ppt_x"/>
                                          </p:val>
                                        </p:tav>
                                      </p:tavLst>
                                    </p:anim>
                                    <p:anim calcmode="lin" valueType="num">
                                      <p:cBhvr additive="base">
                                        <p:cTn id="8" dur="750" fill="hold"/>
                                        <p:tgtEl>
                                          <p:spTgt spid="175"/>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76"/>
                                        </p:tgtEl>
                                        <p:attrNameLst>
                                          <p:attrName>style.visibility</p:attrName>
                                        </p:attrNameLst>
                                      </p:cBhvr>
                                      <p:to>
                                        <p:strVal val="visible"/>
                                      </p:to>
                                    </p:set>
                                    <p:anim calcmode="lin" valueType="num">
                                      <p:cBhvr additive="base">
                                        <p:cTn id="11" dur="750" fill="hold"/>
                                        <p:tgtEl>
                                          <p:spTgt spid="176"/>
                                        </p:tgtEl>
                                        <p:attrNameLst>
                                          <p:attrName>ppt_x</p:attrName>
                                        </p:attrNameLst>
                                      </p:cBhvr>
                                      <p:tavLst>
                                        <p:tav tm="0">
                                          <p:val>
                                            <p:strVal val="#ppt_x"/>
                                          </p:val>
                                        </p:tav>
                                        <p:tav tm="100000">
                                          <p:val>
                                            <p:strVal val="#ppt_x"/>
                                          </p:val>
                                        </p:tav>
                                      </p:tavLst>
                                    </p:anim>
                                    <p:anim calcmode="lin" valueType="num">
                                      <p:cBhvr additive="base">
                                        <p:cTn id="12" dur="750" fill="hold"/>
                                        <p:tgtEl>
                                          <p:spTgt spid="176"/>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78"/>
                                        </p:tgtEl>
                                        <p:attrNameLst>
                                          <p:attrName>style.visibility</p:attrName>
                                        </p:attrNameLst>
                                      </p:cBhvr>
                                      <p:to>
                                        <p:strVal val="visible"/>
                                      </p:to>
                                    </p:set>
                                    <p:anim calcmode="lin" valueType="num">
                                      <p:cBhvr additive="base">
                                        <p:cTn id="15" dur="750" fill="hold"/>
                                        <p:tgtEl>
                                          <p:spTgt spid="178"/>
                                        </p:tgtEl>
                                        <p:attrNameLst>
                                          <p:attrName>ppt_x</p:attrName>
                                        </p:attrNameLst>
                                      </p:cBhvr>
                                      <p:tavLst>
                                        <p:tav tm="0">
                                          <p:val>
                                            <p:strVal val="#ppt_x"/>
                                          </p:val>
                                        </p:tav>
                                        <p:tav tm="100000">
                                          <p:val>
                                            <p:strVal val="#ppt_x"/>
                                          </p:val>
                                        </p:tav>
                                      </p:tavLst>
                                    </p:anim>
                                    <p:anim calcmode="lin" valueType="num">
                                      <p:cBhvr additive="base">
                                        <p:cTn id="16" dur="750" fill="hold"/>
                                        <p:tgtEl>
                                          <p:spTgt spid="178"/>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84"/>
                                        </p:tgtEl>
                                        <p:attrNameLst>
                                          <p:attrName>style.visibility</p:attrName>
                                        </p:attrNameLst>
                                      </p:cBhvr>
                                      <p:to>
                                        <p:strVal val="visible"/>
                                      </p:to>
                                    </p:set>
                                    <p:anim calcmode="lin" valueType="num">
                                      <p:cBhvr additive="base">
                                        <p:cTn id="21" dur="500" fill="hold"/>
                                        <p:tgtEl>
                                          <p:spTgt spid="184"/>
                                        </p:tgtEl>
                                        <p:attrNameLst>
                                          <p:attrName>ppt_x</p:attrName>
                                        </p:attrNameLst>
                                      </p:cBhvr>
                                      <p:tavLst>
                                        <p:tav tm="0">
                                          <p:val>
                                            <p:strVal val="0-#ppt_w/2"/>
                                          </p:val>
                                        </p:tav>
                                        <p:tav tm="100000">
                                          <p:val>
                                            <p:strVal val="#ppt_x"/>
                                          </p:val>
                                        </p:tav>
                                      </p:tavLst>
                                    </p:anim>
                                    <p:anim calcmode="lin" valueType="num">
                                      <p:cBhvr additive="base">
                                        <p:cTn id="22" dur="500" fill="hold"/>
                                        <p:tgtEl>
                                          <p:spTgt spid="184"/>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83"/>
                                        </p:tgtEl>
                                        <p:attrNameLst>
                                          <p:attrName>style.visibility</p:attrName>
                                        </p:attrNameLst>
                                      </p:cBhvr>
                                      <p:to>
                                        <p:strVal val="visible"/>
                                      </p:to>
                                    </p:set>
                                    <p:anim calcmode="lin" valueType="num">
                                      <p:cBhvr additive="base">
                                        <p:cTn id="25" dur="500" fill="hold"/>
                                        <p:tgtEl>
                                          <p:spTgt spid="183"/>
                                        </p:tgtEl>
                                        <p:attrNameLst>
                                          <p:attrName>ppt_x</p:attrName>
                                        </p:attrNameLst>
                                      </p:cBhvr>
                                      <p:tavLst>
                                        <p:tav tm="0">
                                          <p:val>
                                            <p:strVal val="0-#ppt_w/2"/>
                                          </p:val>
                                        </p:tav>
                                        <p:tav tm="100000">
                                          <p:val>
                                            <p:strVal val="#ppt_x"/>
                                          </p:val>
                                        </p:tav>
                                      </p:tavLst>
                                    </p:anim>
                                    <p:anim calcmode="lin" valueType="num">
                                      <p:cBhvr additive="base">
                                        <p:cTn id="26" dur="500" fill="hold"/>
                                        <p:tgtEl>
                                          <p:spTgt spid="183"/>
                                        </p:tgtEl>
                                        <p:attrNameLst>
                                          <p:attrName>ppt_y</p:attrName>
                                        </p:attrNameLst>
                                      </p:cBhvr>
                                      <p:tavLst>
                                        <p:tav tm="0">
                                          <p:val>
                                            <p:strVal val="#ppt_y"/>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79"/>
                                        </p:tgtEl>
                                        <p:attrNameLst>
                                          <p:attrName>style.visibility</p:attrName>
                                        </p:attrNameLst>
                                      </p:cBhvr>
                                      <p:to>
                                        <p:strVal val="visible"/>
                                      </p:to>
                                    </p:set>
                                    <p:anim calcmode="lin" valueType="num">
                                      <p:cBhvr additive="base">
                                        <p:cTn id="29" dur="500" fill="hold"/>
                                        <p:tgtEl>
                                          <p:spTgt spid="179"/>
                                        </p:tgtEl>
                                        <p:attrNameLst>
                                          <p:attrName>ppt_x</p:attrName>
                                        </p:attrNameLst>
                                      </p:cBhvr>
                                      <p:tavLst>
                                        <p:tav tm="0">
                                          <p:val>
                                            <p:strVal val="#ppt_x"/>
                                          </p:val>
                                        </p:tav>
                                        <p:tav tm="100000">
                                          <p:val>
                                            <p:strVal val="#ppt_x"/>
                                          </p:val>
                                        </p:tav>
                                      </p:tavLst>
                                    </p:anim>
                                    <p:anim calcmode="lin" valueType="num">
                                      <p:cBhvr additive="base">
                                        <p:cTn id="30" dur="500" fill="hold"/>
                                        <p:tgtEl>
                                          <p:spTgt spid="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175" grpId="0"/>
      <p:bldP spid="178" grpId="0"/>
      <p:bldP spid="183" grpId="0" animBg="1"/>
      <p:bldP spid="184" grpId="0"/>
      <p:bldP spid="17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p:nvPr>
            <p:extLst>
              <p:ext uri="{D42A27DB-BD31-4B8C-83A1-F6EECF244321}">
                <p14:modId xmlns:p14="http://schemas.microsoft.com/office/powerpoint/2010/main" xmlns="" val="427176448"/>
              </p:ext>
            </p:extLst>
          </p:nvPr>
        </p:nvGraphicFramePr>
        <p:xfrm>
          <a:off x="334931" y="1436963"/>
          <a:ext cx="4045782" cy="324422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fontScale="90000"/>
          </a:bodyPr>
          <a:lstStyle/>
          <a:p>
            <a:r>
              <a:rPr lang="en-US" dirty="0" smtClean="0"/>
              <a:t>Use of TVP sanctioning declined by more than 40 percent</a:t>
            </a:r>
            <a:br>
              <a:rPr lang="en-US" dirty="0" smtClean="0"/>
            </a:br>
            <a:r>
              <a:rPr lang="en-US" dirty="0" smtClean="0"/>
              <a:t>from FY2013 to FY2015</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25</a:t>
            </a:fld>
            <a:endParaRPr lang="en-US" dirty="0"/>
          </a:p>
        </p:txBody>
      </p:sp>
      <p:sp>
        <p:nvSpPr>
          <p:cNvPr id="10" name="Rectangle 9"/>
          <p:cNvSpPr/>
          <p:nvPr/>
        </p:nvSpPr>
        <p:spPr>
          <a:xfrm>
            <a:off x="1124920" y="1175534"/>
            <a:ext cx="2934268" cy="307777"/>
          </a:xfrm>
          <a:prstGeom prst="rect">
            <a:avLst/>
          </a:prstGeom>
        </p:spPr>
        <p:txBody>
          <a:bodyPr wrap="square">
            <a:spAutoFit/>
          </a:bodyPr>
          <a:lstStyle/>
          <a:p>
            <a:pPr algn="ctr"/>
            <a:r>
              <a:rPr lang="en-US" sz="1400" b="1" dirty="0" smtClean="0">
                <a:solidFill>
                  <a:schemeClr val="bg2">
                    <a:lumMod val="50000"/>
                  </a:schemeClr>
                </a:solidFill>
              </a:rPr>
              <a:t>TVP Admissions, FY2009-2015</a:t>
            </a:r>
            <a:endParaRPr lang="en-US" sz="1400" b="1" dirty="0">
              <a:solidFill>
                <a:schemeClr val="bg2">
                  <a:lumMod val="50000"/>
                </a:schemeClr>
              </a:solidFill>
            </a:endParaRPr>
          </a:p>
        </p:txBody>
      </p:sp>
      <p:cxnSp>
        <p:nvCxnSpPr>
          <p:cNvPr id="12" name="Straight Arrow Connector 11"/>
          <p:cNvCxnSpPr/>
          <p:nvPr/>
        </p:nvCxnSpPr>
        <p:spPr>
          <a:xfrm>
            <a:off x="3360894" y="1705970"/>
            <a:ext cx="532262" cy="682388"/>
          </a:xfrm>
          <a:prstGeom prst="straightConnector1">
            <a:avLst/>
          </a:prstGeom>
          <a:ln w="19050">
            <a:solidFill>
              <a:srgbClr val="FF0000"/>
            </a:solidFill>
            <a:prstDash val="sysDash"/>
            <a:tailEnd type="arrow"/>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562557" y="1606143"/>
            <a:ext cx="900752" cy="523220"/>
          </a:xfrm>
          <a:prstGeom prst="rect">
            <a:avLst/>
          </a:prstGeom>
          <a:noFill/>
        </p:spPr>
        <p:txBody>
          <a:bodyPr wrap="square" rtlCol="0">
            <a:spAutoFit/>
          </a:bodyPr>
          <a:lstStyle/>
          <a:p>
            <a:r>
              <a:rPr lang="en-US" sz="1400" b="1" i="1" dirty="0" smtClean="0">
                <a:solidFill>
                  <a:srgbClr val="FF0000"/>
                </a:solidFill>
              </a:rPr>
              <a:t>43% decline</a:t>
            </a:r>
            <a:endParaRPr lang="en-US" sz="1400" b="1" i="1" dirty="0">
              <a:solidFill>
                <a:srgbClr val="FF0000"/>
              </a:solidFill>
            </a:endParaRPr>
          </a:p>
        </p:txBody>
      </p:sp>
      <p:sp>
        <p:nvSpPr>
          <p:cNvPr id="14" name="TextBox 13"/>
          <p:cNvSpPr txBox="1"/>
          <p:nvPr/>
        </p:nvSpPr>
        <p:spPr>
          <a:xfrm>
            <a:off x="334931" y="4885903"/>
            <a:ext cx="8351870" cy="1077218"/>
          </a:xfrm>
          <a:prstGeom prst="rect">
            <a:avLst/>
          </a:prstGeom>
          <a:solidFill>
            <a:schemeClr val="bg2"/>
          </a:solidFill>
        </p:spPr>
        <p:txBody>
          <a:bodyPr wrap="square" rtlCol="0">
            <a:spAutoFit/>
          </a:bodyPr>
          <a:lstStyle/>
          <a:p>
            <a:r>
              <a:rPr lang="en-US" sz="1600" dirty="0" smtClean="0"/>
              <a:t>Decline in use of TVPs occurred at same time as increase in parole violators sent to prison.</a:t>
            </a:r>
          </a:p>
          <a:p>
            <a:pPr marL="511175" indent="-285750">
              <a:buFont typeface="Wingdings" panose="05000000000000000000" pitchFamily="2" charset="2"/>
              <a:buChar char="§"/>
            </a:pPr>
            <a:r>
              <a:rPr lang="en-US" sz="1600" dirty="0" smtClean="0"/>
              <a:t>Policy change in 2013 excluded parole violators with a new felony charge and also limited to no more than two opportunities.</a:t>
            </a:r>
            <a:endParaRPr lang="en-US" sz="1600" dirty="0"/>
          </a:p>
        </p:txBody>
      </p:sp>
      <p:sp>
        <p:nvSpPr>
          <p:cNvPr id="15"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TVP Admission </a:t>
            </a:r>
            <a:r>
              <a:rPr lang="en-US" dirty="0" smtClean="0">
                <a:solidFill>
                  <a:schemeClr val="tx1"/>
                </a:solidFill>
              </a:rPr>
              <a:t>Data</a:t>
            </a:r>
            <a:endParaRPr lang="en-US" dirty="0">
              <a:solidFill>
                <a:schemeClr val="tx1"/>
              </a:solidFill>
            </a:endParaRPr>
          </a:p>
        </p:txBody>
      </p:sp>
      <p:sp>
        <p:nvSpPr>
          <p:cNvPr id="3" name="TextBox 2"/>
          <p:cNvSpPr txBox="1"/>
          <p:nvPr/>
        </p:nvSpPr>
        <p:spPr>
          <a:xfrm>
            <a:off x="5118619" y="1175534"/>
            <a:ext cx="3657246" cy="2862322"/>
          </a:xfrm>
          <a:prstGeom prst="rect">
            <a:avLst/>
          </a:prstGeom>
          <a:noFill/>
        </p:spPr>
        <p:txBody>
          <a:bodyPr wrap="square" rtlCol="0">
            <a:spAutoFit/>
          </a:bodyPr>
          <a:lstStyle/>
          <a:p>
            <a:r>
              <a:rPr lang="en-US" i="1" dirty="0" smtClean="0"/>
              <a:t>TVP centers are intermediate sanctioning facilities for parole violators.</a:t>
            </a:r>
          </a:p>
          <a:p>
            <a:endParaRPr lang="en-US" i="1" dirty="0"/>
          </a:p>
          <a:p>
            <a:r>
              <a:rPr lang="en-US" i="1" dirty="0" smtClean="0"/>
              <a:t>In addition to being an option for the Parole Board, parole officers can also directly petition to have their parole client placed into a TVP center when sanctioning a parole violator.</a:t>
            </a:r>
            <a:endParaRPr lang="en-US" i="1" dirty="0"/>
          </a:p>
        </p:txBody>
      </p:sp>
    </p:spTree>
    <p:extLst>
      <p:ext uri="{BB962C8B-B14F-4D97-AF65-F5344CB8AC3E}">
        <p14:creationId xmlns:p14="http://schemas.microsoft.com/office/powerpoint/2010/main" xmlns="" val="9464481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Arkansas’s TVPs perform similarly to prison in terms of recidivism, but they’re less costly and present better opportunity to reduce recidivism</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26</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998033002"/>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175"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TVP Release Data, ADC Release Data, ACIC Arrest Data, </a:t>
            </a:r>
            <a:r>
              <a:rPr lang="en-US" b="1" dirty="0">
                <a:solidFill>
                  <a:schemeClr val="tx1"/>
                </a:solidFill>
              </a:rPr>
              <a:t>ACC Cost Per Day </a:t>
            </a:r>
            <a:r>
              <a:rPr lang="en-US" b="1" dirty="0" smtClean="0">
                <a:solidFill>
                  <a:schemeClr val="tx1"/>
                </a:solidFill>
              </a:rPr>
              <a:t>Estimate</a:t>
            </a:r>
            <a:endParaRPr lang="en-US" b="1" dirty="0">
              <a:solidFill>
                <a:schemeClr val="tx1"/>
              </a:solidFill>
            </a:endParaRPr>
          </a:p>
        </p:txBody>
      </p:sp>
      <p:graphicFrame>
        <p:nvGraphicFramePr>
          <p:cNvPr id="176" name="Content Placeholder 5"/>
          <p:cNvGraphicFramePr>
            <a:graphicFrameLocks noGrp="1"/>
          </p:cNvGraphicFramePr>
          <p:nvPr>
            <p:ph idx="1"/>
            <p:extLst>
              <p:ext uri="{D42A27DB-BD31-4B8C-83A1-F6EECF244321}">
                <p14:modId xmlns:p14="http://schemas.microsoft.com/office/powerpoint/2010/main" xmlns="" val="2373943115"/>
              </p:ext>
            </p:extLst>
          </p:nvPr>
        </p:nvGraphicFramePr>
        <p:xfrm>
          <a:off x="155222" y="1918877"/>
          <a:ext cx="4963397" cy="3262610"/>
        </p:xfrm>
        <a:graphic>
          <a:graphicData uri="http://schemas.openxmlformats.org/drawingml/2006/chart">
            <c:chart xmlns:c="http://schemas.openxmlformats.org/drawingml/2006/chart" xmlns:r="http://schemas.openxmlformats.org/officeDocument/2006/relationships" r:id="rId4"/>
          </a:graphicData>
        </a:graphic>
      </p:graphicFrame>
      <p:sp>
        <p:nvSpPr>
          <p:cNvPr id="179" name="TextBox 178"/>
          <p:cNvSpPr txBox="1"/>
          <p:nvPr/>
        </p:nvSpPr>
        <p:spPr>
          <a:xfrm>
            <a:off x="73334" y="1363586"/>
            <a:ext cx="6832432" cy="523220"/>
          </a:xfrm>
          <a:prstGeom prst="rect">
            <a:avLst/>
          </a:prstGeom>
          <a:noFill/>
        </p:spPr>
        <p:txBody>
          <a:bodyPr wrap="square" rtlCol="0">
            <a:spAutoFit/>
          </a:bodyPr>
          <a:lstStyle/>
          <a:p>
            <a:r>
              <a:rPr lang="en-US" sz="1400" b="1" dirty="0" smtClean="0">
                <a:solidFill>
                  <a:schemeClr val="bg2">
                    <a:lumMod val="50000"/>
                  </a:schemeClr>
                </a:solidFill>
              </a:rPr>
              <a:t>One-Year Rearrest Rates for Parole Violators Released from Prison Compared </a:t>
            </a:r>
            <a:r>
              <a:rPr lang="en-US" sz="1400" b="1" dirty="0">
                <a:solidFill>
                  <a:schemeClr val="bg2">
                    <a:lumMod val="50000"/>
                  </a:schemeClr>
                </a:solidFill>
              </a:rPr>
              <a:t>to Parole Violators Released from </a:t>
            </a:r>
            <a:r>
              <a:rPr lang="en-US" sz="1400" b="1" dirty="0" smtClean="0">
                <a:solidFill>
                  <a:schemeClr val="bg2">
                    <a:lumMod val="50000"/>
                  </a:schemeClr>
                </a:solidFill>
              </a:rPr>
              <a:t>TVP Centers, FY2009 and FY2014</a:t>
            </a:r>
          </a:p>
        </p:txBody>
      </p:sp>
      <p:sp>
        <p:nvSpPr>
          <p:cNvPr id="3" name="TextBox 2"/>
          <p:cNvSpPr txBox="1"/>
          <p:nvPr/>
        </p:nvSpPr>
        <p:spPr>
          <a:xfrm>
            <a:off x="5468113" y="2068554"/>
            <a:ext cx="3218688" cy="3739485"/>
          </a:xfrm>
          <a:prstGeom prst="rect">
            <a:avLst/>
          </a:prstGeom>
          <a:noFill/>
        </p:spPr>
        <p:txBody>
          <a:bodyPr wrap="square" rtlCol="0">
            <a:spAutoFit/>
          </a:bodyPr>
          <a:lstStyle/>
          <a:p>
            <a:pPr marL="341313" indent="-341313">
              <a:spcAft>
                <a:spcPts val="1200"/>
              </a:spcAft>
              <a:buFont typeface="Wingdings" panose="05000000000000000000" pitchFamily="2" charset="2"/>
              <a:buChar char="q"/>
            </a:pPr>
            <a:r>
              <a:rPr lang="en-US" dirty="0" smtClean="0"/>
              <a:t>Similar costs per day:</a:t>
            </a:r>
          </a:p>
          <a:p>
            <a:pPr marL="633413" indent="-292100">
              <a:spcAft>
                <a:spcPts val="600"/>
              </a:spcAft>
              <a:buFont typeface="Arial" panose="020B0604020202020204" pitchFamily="34" charset="0"/>
              <a:buChar char="–"/>
            </a:pPr>
            <a:r>
              <a:rPr lang="en-US" dirty="0" smtClean="0"/>
              <a:t>TVP ~ $60</a:t>
            </a:r>
          </a:p>
          <a:p>
            <a:pPr marL="633413" indent="-292100">
              <a:buFont typeface="Arial" panose="020B0604020202020204" pitchFamily="34" charset="0"/>
              <a:buChar char="–"/>
            </a:pPr>
            <a:r>
              <a:rPr lang="en-US" dirty="0" smtClean="0"/>
              <a:t>ADC ~ $62</a:t>
            </a:r>
          </a:p>
          <a:p>
            <a:pPr marL="341313" indent="-341313">
              <a:spcBef>
                <a:spcPts val="1800"/>
              </a:spcBef>
              <a:spcAft>
                <a:spcPts val="1200"/>
              </a:spcAft>
              <a:buFont typeface="Wingdings" panose="05000000000000000000" pitchFamily="2" charset="2"/>
              <a:buChar char="q"/>
            </a:pPr>
            <a:r>
              <a:rPr lang="en-US" dirty="0" smtClean="0"/>
              <a:t>Different lengths of stay:</a:t>
            </a:r>
          </a:p>
          <a:p>
            <a:pPr marL="633413" indent="-292100">
              <a:spcAft>
                <a:spcPts val="600"/>
              </a:spcAft>
              <a:buFont typeface="Arial" panose="020B0604020202020204" pitchFamily="34" charset="0"/>
              <a:buChar char="–"/>
            </a:pPr>
            <a:r>
              <a:rPr lang="en-US" dirty="0" smtClean="0"/>
              <a:t>TVP ~ 3-4 months</a:t>
            </a:r>
          </a:p>
          <a:p>
            <a:pPr marL="633413" indent="-292100">
              <a:buFont typeface="Arial" panose="020B0604020202020204" pitchFamily="34" charset="0"/>
              <a:buChar char="–"/>
            </a:pPr>
            <a:r>
              <a:rPr lang="en-US" dirty="0" smtClean="0"/>
              <a:t>ADC ~ 12 months</a:t>
            </a:r>
          </a:p>
          <a:p>
            <a:pPr marL="341313" indent="-341313">
              <a:spcBef>
                <a:spcPts val="1800"/>
              </a:spcBef>
              <a:spcAft>
                <a:spcPts val="1200"/>
              </a:spcAft>
              <a:buFont typeface="Wingdings" panose="05000000000000000000" pitchFamily="2" charset="2"/>
              <a:buChar char="q"/>
            </a:pPr>
            <a:r>
              <a:rPr lang="en-US" dirty="0"/>
              <a:t>Different </a:t>
            </a:r>
            <a:r>
              <a:rPr lang="en-US" dirty="0" smtClean="0"/>
              <a:t>costs to state:</a:t>
            </a:r>
            <a:endParaRPr lang="en-US" dirty="0"/>
          </a:p>
          <a:p>
            <a:pPr marL="633413" indent="-292100">
              <a:spcAft>
                <a:spcPts val="600"/>
              </a:spcAft>
              <a:buFont typeface="Arial" panose="020B0604020202020204" pitchFamily="34" charset="0"/>
              <a:buChar char="–"/>
            </a:pPr>
            <a:r>
              <a:rPr lang="en-US" dirty="0"/>
              <a:t>TVP ~ </a:t>
            </a:r>
            <a:r>
              <a:rPr lang="en-US" dirty="0" smtClean="0"/>
              <a:t>$7,200/person</a:t>
            </a:r>
            <a:endParaRPr lang="en-US" dirty="0"/>
          </a:p>
          <a:p>
            <a:pPr marL="633413" indent="-292100">
              <a:buFont typeface="Arial" panose="020B0604020202020204" pitchFamily="34" charset="0"/>
              <a:buChar char="–"/>
            </a:pPr>
            <a:r>
              <a:rPr lang="en-US" dirty="0"/>
              <a:t>ADC ~ </a:t>
            </a:r>
            <a:r>
              <a:rPr lang="en-US" dirty="0" smtClean="0"/>
              <a:t>$22,630/person</a:t>
            </a:r>
            <a:endParaRPr lang="en-US" dirty="0"/>
          </a:p>
        </p:txBody>
      </p:sp>
    </p:spTree>
    <p:extLst>
      <p:ext uri="{BB962C8B-B14F-4D97-AF65-F5344CB8AC3E}">
        <p14:creationId xmlns:p14="http://schemas.microsoft.com/office/powerpoint/2010/main" xmlns="" val="38085439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5226" y="274642"/>
            <a:ext cx="8954705" cy="685829"/>
          </a:xfrm>
        </p:spPr>
        <p:txBody>
          <a:bodyPr>
            <a:noAutofit/>
          </a:bodyPr>
          <a:lstStyle/>
          <a:p>
            <a:r>
              <a:rPr lang="en-US" dirty="0" smtClean="0"/>
              <a:t>In recent years, many states have implemented short, swift and certain sanctioning policies for technical violators</a:t>
            </a:r>
            <a:endParaRPr lang="en-US" dirty="0"/>
          </a:p>
        </p:txBody>
      </p:sp>
      <p:sp>
        <p:nvSpPr>
          <p:cNvPr id="2" name="Slide Number Placeholder 1"/>
          <p:cNvSpPr>
            <a:spLocks noGrp="1"/>
          </p:cNvSpPr>
          <p:nvPr>
            <p:ph type="sldNum" sz="quarter" idx="12"/>
          </p:nvPr>
        </p:nvSpPr>
        <p:spPr/>
        <p:txBody>
          <a:bodyPr/>
          <a:lstStyle/>
          <a:p>
            <a:r>
              <a:rPr lang="en-US" dirty="0" smtClean="0">
                <a:latin typeface="Calibri"/>
                <a:cs typeface="Calibri"/>
              </a:rPr>
              <a:t>  Council of State Governments Justice Center | </a:t>
            </a:r>
            <a:fld id="{054FADC0-F0D0-6246-B4F3-F9D77D690E2E}" type="slidenum">
              <a:rPr lang="en-US" smtClean="0">
                <a:latin typeface="Calibri"/>
                <a:cs typeface="Calibri"/>
              </a:rPr>
              <a:pPr/>
              <a:t>27</a:t>
            </a:fld>
            <a:endParaRPr lang="en-US" dirty="0">
              <a:latin typeface="Calibri"/>
              <a:cs typeface="Calibri"/>
            </a:endParaRPr>
          </a:p>
        </p:txBody>
      </p:sp>
      <p:sp>
        <p:nvSpPr>
          <p:cNvPr id="29" name="Rectangle 28"/>
          <p:cNvSpPr/>
          <p:nvPr/>
        </p:nvSpPr>
        <p:spPr>
          <a:xfrm>
            <a:off x="9463639"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30" name="Group 29"/>
          <p:cNvGrpSpPr/>
          <p:nvPr/>
        </p:nvGrpSpPr>
        <p:grpSpPr>
          <a:xfrm>
            <a:off x="9654793" y="1471891"/>
            <a:ext cx="1367659" cy="2020752"/>
            <a:chOff x="9448420" y="2179863"/>
            <a:chExt cx="1367659" cy="2020752"/>
          </a:xfrm>
        </p:grpSpPr>
        <p:pic>
          <p:nvPicPr>
            <p:cNvPr id="31" name="Picture 30"/>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32" name="Rectangle 31"/>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33" name="Table 32"/>
          <p:cNvGraphicFramePr>
            <a:graphicFrameLocks noGrp="1"/>
          </p:cNvGraphicFramePr>
          <p:nvPr>
            <p:extLst>
              <p:ext uri="{D42A27DB-BD31-4B8C-83A1-F6EECF244321}">
                <p14:modId xmlns:p14="http://schemas.microsoft.com/office/powerpoint/2010/main" xmlns="" val="2355888930"/>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34" name="Rectangle 33"/>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7" name="Rectangle 36"/>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9" name="Rectangle 38"/>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0" name="Rectangle 39"/>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1" name="Rectangle 40"/>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2" name="Rectangle 41"/>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Rectangle 46"/>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8" name="Rectangle 47"/>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9" name="TextBox 48"/>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50" name="Rectangle 49"/>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51" name="Rectangle 50"/>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52" name="Rectangle 51"/>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56" name="Rectangle 55"/>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57" name="Rectangle 56"/>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59" name="Rectangle 58"/>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60" name="Rectangle 59"/>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61" name="Rectangle 60"/>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65" name="Rectangle 64"/>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68" name="Rectangle 67"/>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0" name="Rectangle 69"/>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1" name="Rectangle 70"/>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5" name="Rectangle 74"/>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7" name="Rectangle 76"/>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8" name="Rectangle 77"/>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9" name="Oval 78"/>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TextBox 80"/>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82" name="Oval 81"/>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Oval 83"/>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5" name="Oval 84"/>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Oval 85"/>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Oval 86"/>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Oval 87"/>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Oval 88"/>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Oval 89"/>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Oval 90"/>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Oval 91"/>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Oval 92"/>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Oval 93"/>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Oval 94"/>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Oval 96"/>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Oval 97"/>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Oval 100"/>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Oval 101"/>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Oval 102"/>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Oval 103"/>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Oval 106"/>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Oval 107"/>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Oval 108"/>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0" name="Oval 109"/>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1" name="Oval 110"/>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2" name="Oval 111"/>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3" name="Oval 112"/>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4" name="Oval 113"/>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5" name="Oval 114"/>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6" name="Oval 115"/>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7" name="Right Arrow 116"/>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8" name="Right Arrow 117"/>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9" name="Right Arrow 118"/>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0" name="Right Arrow 119"/>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1" name="TextBox 120"/>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122" name="Right Arrow 121"/>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3" name="Right Arrow 122"/>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24" name="Right Arrow 123"/>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5" name="Right Arrow 124"/>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6" name="Right Arrow 125"/>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7" name="Right Arrow 126"/>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8" name="Right Arrow 127"/>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9" name="Right Arrow 128"/>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0" name="Right Arrow 129"/>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1" name="Right Arrow 130"/>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2" name="Right Arrow 131"/>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3" name="Right Arrow 132"/>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4" name="Right Arrow 133"/>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5" name="Right Arrow 134"/>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6" name="Right Arrow 135"/>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7" name="Right Arrow 136"/>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8" name="Right Arrow 137"/>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39" name="Right Arrow 138"/>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0" name="Right Arrow 139"/>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1" name="Right Arrow 140"/>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2" name="Right Arrow 141"/>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3" name="Right Arrow 142"/>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4" name="Right Arrow 143"/>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5" name="Right Arrow 144"/>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6" name="Right Arrow 145"/>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7" name="Right Arrow 146"/>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8" name="Rectangle 147"/>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5" name="TextBox 4"/>
          <p:cNvSpPr txBox="1"/>
          <p:nvPr/>
        </p:nvSpPr>
        <p:spPr>
          <a:xfrm>
            <a:off x="412044" y="6065158"/>
            <a:ext cx="8139289" cy="461665"/>
          </a:xfrm>
          <a:prstGeom prst="rect">
            <a:avLst/>
          </a:prstGeom>
          <a:noFill/>
        </p:spPr>
        <p:txBody>
          <a:bodyPr wrap="square" rtlCol="0">
            <a:spAutoFit/>
          </a:bodyPr>
          <a:lstStyle/>
          <a:p>
            <a:r>
              <a:rPr lang="en-US" sz="800" i="1" dirty="0" smtClean="0">
                <a:solidFill>
                  <a:schemeClr val="tx1">
                    <a:lumMod val="65000"/>
                    <a:lumOff val="35000"/>
                  </a:schemeClr>
                </a:solidFill>
                <a:latin typeface="Arial"/>
                <a:cs typeface="Arial"/>
              </a:rPr>
              <a:t>Sources: “</a:t>
            </a:r>
            <a:r>
              <a:rPr lang="en-US" sz="800" i="1" dirty="0">
                <a:solidFill>
                  <a:schemeClr val="tx1">
                    <a:lumMod val="65000"/>
                    <a:lumOff val="35000"/>
                  </a:schemeClr>
                </a:solidFill>
                <a:latin typeface="Arial"/>
                <a:cs typeface="Arial"/>
              </a:rPr>
              <a:t>Evaluation of Washington State Department of Corrections (WADOC) Swift and Certain (SAC) Policy Process, Outcome and Cost-Benefit </a:t>
            </a:r>
            <a:r>
              <a:rPr lang="en-US" sz="800" i="1" dirty="0" smtClean="0">
                <a:solidFill>
                  <a:schemeClr val="tx1">
                    <a:lumMod val="65000"/>
                    <a:lumOff val="35000"/>
                  </a:schemeClr>
                </a:solidFill>
                <a:latin typeface="Arial"/>
                <a:cs typeface="Arial"/>
              </a:rPr>
              <a:t>Evaluation”, Washington State University, “</a:t>
            </a:r>
            <a:r>
              <a:rPr lang="en-US" sz="800" i="1" dirty="0">
                <a:solidFill>
                  <a:schemeClr val="tx1">
                    <a:lumMod val="65000"/>
                    <a:lumOff val="35000"/>
                  </a:schemeClr>
                </a:solidFill>
                <a:latin typeface="Arial"/>
                <a:cs typeface="Arial"/>
              </a:rPr>
              <a:t>Reducing Incarceration for Technical Violations in Louisiana: Evaluation of Revocation Cap Shows Cost Savings, Less </a:t>
            </a:r>
            <a:r>
              <a:rPr lang="en-US" sz="800" i="1" dirty="0" smtClean="0">
                <a:solidFill>
                  <a:schemeClr val="tx1">
                    <a:lumMod val="65000"/>
                    <a:lumOff val="35000"/>
                  </a:schemeClr>
                </a:solidFill>
                <a:latin typeface="Arial"/>
                <a:cs typeface="Arial"/>
              </a:rPr>
              <a:t>Crime”, Pew Charitable Trusts; “Justice Reinvestment in North Carolina: Three Years Later”, Council of State Governments Justice Center.  </a:t>
            </a:r>
            <a:endParaRPr lang="en-US" sz="800" i="1" dirty="0">
              <a:solidFill>
                <a:schemeClr val="tx1">
                  <a:lumMod val="65000"/>
                  <a:lumOff val="35000"/>
                </a:schemeClr>
              </a:solidFill>
              <a:latin typeface="Arial"/>
              <a:cs typeface="Arial"/>
            </a:endParaRPr>
          </a:p>
        </p:txBody>
      </p:sp>
      <p:sp>
        <p:nvSpPr>
          <p:cNvPr id="161" name="Rectangle 160"/>
          <p:cNvSpPr/>
          <p:nvPr/>
        </p:nvSpPr>
        <p:spPr>
          <a:xfrm>
            <a:off x="457764" y="1166630"/>
            <a:ext cx="2585156" cy="420624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58" name="Rectangle 157"/>
          <p:cNvSpPr/>
          <p:nvPr/>
        </p:nvSpPr>
        <p:spPr>
          <a:xfrm>
            <a:off x="3277883" y="1166630"/>
            <a:ext cx="2585156" cy="420624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56" name="Rectangle 155"/>
          <p:cNvSpPr/>
          <p:nvPr/>
        </p:nvSpPr>
        <p:spPr>
          <a:xfrm>
            <a:off x="6088098" y="1166630"/>
            <a:ext cx="2585156" cy="420624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57" name="Rectangle 156"/>
          <p:cNvSpPr/>
          <p:nvPr/>
        </p:nvSpPr>
        <p:spPr>
          <a:xfrm>
            <a:off x="457764" y="1166630"/>
            <a:ext cx="2585156" cy="3426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FFFFFF"/>
                </a:solidFill>
              </a:rPr>
              <a:t>Louisiana</a:t>
            </a:r>
            <a:endParaRPr lang="en-US" sz="1400" b="1" dirty="0">
              <a:solidFill>
                <a:srgbClr val="FFFFFF"/>
              </a:solidFill>
            </a:endParaRPr>
          </a:p>
        </p:txBody>
      </p:sp>
      <p:sp>
        <p:nvSpPr>
          <p:cNvPr id="159" name="Rectangle 158"/>
          <p:cNvSpPr/>
          <p:nvPr/>
        </p:nvSpPr>
        <p:spPr>
          <a:xfrm>
            <a:off x="3277883" y="1166630"/>
            <a:ext cx="2585156" cy="3426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FFFFFF"/>
                </a:solidFill>
              </a:rPr>
              <a:t>Washington</a:t>
            </a:r>
            <a:endParaRPr lang="en-US" sz="1400" b="1" dirty="0">
              <a:solidFill>
                <a:srgbClr val="FFFFFF"/>
              </a:solidFill>
            </a:endParaRPr>
          </a:p>
        </p:txBody>
      </p:sp>
      <p:sp>
        <p:nvSpPr>
          <p:cNvPr id="154" name="Rectangle 153"/>
          <p:cNvSpPr/>
          <p:nvPr/>
        </p:nvSpPr>
        <p:spPr>
          <a:xfrm>
            <a:off x="6088098" y="1166630"/>
            <a:ext cx="2585156" cy="3426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FFFFFF"/>
                </a:solidFill>
              </a:rPr>
              <a:t>North Carolina</a:t>
            </a:r>
            <a:endParaRPr lang="en-US" sz="1400" b="1" dirty="0">
              <a:solidFill>
                <a:srgbClr val="FFFFFF"/>
              </a:solidFill>
            </a:endParaRPr>
          </a:p>
        </p:txBody>
      </p:sp>
      <p:sp>
        <p:nvSpPr>
          <p:cNvPr id="164" name="North_Carolina"/>
          <p:cNvSpPr>
            <a:spLocks noChangeAspect="1"/>
          </p:cNvSpPr>
          <p:nvPr/>
        </p:nvSpPr>
        <p:spPr bwMode="auto">
          <a:xfrm>
            <a:off x="6449915" y="1718309"/>
            <a:ext cx="1861522" cy="681278"/>
          </a:xfrm>
          <a:custGeom>
            <a:avLst/>
            <a:gdLst/>
            <a:ahLst/>
            <a:cxnLst>
              <a:cxn ang="0">
                <a:pos x="15179" y="6338"/>
              </a:cxn>
              <a:cxn ang="0">
                <a:pos x="15511" y="6540"/>
              </a:cxn>
              <a:cxn ang="0">
                <a:pos x="15902" y="5866"/>
              </a:cxn>
              <a:cxn ang="0">
                <a:pos x="16233" y="4989"/>
              </a:cxn>
              <a:cxn ang="0">
                <a:pos x="16354" y="3641"/>
              </a:cxn>
              <a:cxn ang="0">
                <a:pos x="15812" y="3439"/>
              </a:cxn>
              <a:cxn ang="0">
                <a:pos x="15631" y="4585"/>
              </a:cxn>
              <a:cxn ang="0">
                <a:pos x="15601" y="3641"/>
              </a:cxn>
              <a:cxn ang="0">
                <a:pos x="15119" y="3506"/>
              </a:cxn>
              <a:cxn ang="0">
                <a:pos x="14426" y="3911"/>
              </a:cxn>
              <a:cxn ang="0">
                <a:pos x="14155" y="2427"/>
              </a:cxn>
              <a:cxn ang="0">
                <a:pos x="14246" y="1888"/>
              </a:cxn>
              <a:cxn ang="0">
                <a:pos x="14487" y="3169"/>
              </a:cxn>
              <a:cxn ang="0">
                <a:pos x="14999" y="2562"/>
              </a:cxn>
              <a:cxn ang="0">
                <a:pos x="15149" y="2292"/>
              </a:cxn>
              <a:cxn ang="0">
                <a:pos x="15480" y="2158"/>
              </a:cxn>
              <a:cxn ang="0">
                <a:pos x="15360" y="1551"/>
              </a:cxn>
              <a:cxn ang="0">
                <a:pos x="15571" y="1281"/>
              </a:cxn>
              <a:cxn ang="0">
                <a:pos x="16023" y="2158"/>
              </a:cxn>
              <a:cxn ang="0">
                <a:pos x="15601" y="607"/>
              </a:cxn>
              <a:cxn ang="0">
                <a:pos x="15300" y="337"/>
              </a:cxn>
              <a:cxn ang="0">
                <a:pos x="12077" y="1483"/>
              </a:cxn>
              <a:cxn ang="0">
                <a:pos x="7650" y="3236"/>
              </a:cxn>
              <a:cxn ang="0">
                <a:pos x="4578" y="4922"/>
              </a:cxn>
              <a:cxn ang="0">
                <a:pos x="4126" y="6742"/>
              </a:cxn>
              <a:cxn ang="0">
                <a:pos x="3433" y="7282"/>
              </a:cxn>
              <a:cxn ang="0">
                <a:pos x="2952" y="7484"/>
              </a:cxn>
              <a:cxn ang="0">
                <a:pos x="2500" y="8833"/>
              </a:cxn>
              <a:cxn ang="0">
                <a:pos x="1747" y="10046"/>
              </a:cxn>
              <a:cxn ang="0">
                <a:pos x="904" y="10923"/>
              </a:cxn>
              <a:cxn ang="0">
                <a:pos x="392" y="12676"/>
              </a:cxn>
              <a:cxn ang="0">
                <a:pos x="1476" y="13822"/>
              </a:cxn>
              <a:cxn ang="0">
                <a:pos x="3162" y="12608"/>
              </a:cxn>
              <a:cxn ang="0">
                <a:pos x="3885" y="12001"/>
              </a:cxn>
              <a:cxn ang="0">
                <a:pos x="6355" y="11732"/>
              </a:cxn>
              <a:cxn ang="0">
                <a:pos x="9698" y="13080"/>
              </a:cxn>
              <a:cxn ang="0">
                <a:pos x="12318" y="15912"/>
              </a:cxn>
              <a:cxn ang="0">
                <a:pos x="12890" y="14698"/>
              </a:cxn>
              <a:cxn ang="0">
                <a:pos x="13131" y="13485"/>
              </a:cxn>
              <a:cxn ang="0">
                <a:pos x="13673" y="11732"/>
              </a:cxn>
              <a:cxn ang="0">
                <a:pos x="13583" y="10720"/>
              </a:cxn>
              <a:cxn ang="0">
                <a:pos x="14005" y="11462"/>
              </a:cxn>
              <a:cxn ang="0">
                <a:pos x="14095" y="10451"/>
              </a:cxn>
              <a:cxn ang="0">
                <a:pos x="14968" y="10181"/>
              </a:cxn>
              <a:cxn ang="0">
                <a:pos x="15149" y="9776"/>
              </a:cxn>
              <a:cxn ang="0">
                <a:pos x="15480" y="9304"/>
              </a:cxn>
              <a:cxn ang="0">
                <a:pos x="15511" y="8428"/>
              </a:cxn>
              <a:cxn ang="0">
                <a:pos x="15420" y="8563"/>
              </a:cxn>
              <a:cxn ang="0">
                <a:pos x="15119" y="8698"/>
              </a:cxn>
              <a:cxn ang="0">
                <a:pos x="14999" y="9170"/>
              </a:cxn>
              <a:cxn ang="0">
                <a:pos x="14577" y="9304"/>
              </a:cxn>
              <a:cxn ang="0">
                <a:pos x="14125" y="8361"/>
              </a:cxn>
              <a:cxn ang="0">
                <a:pos x="14818" y="8698"/>
              </a:cxn>
              <a:cxn ang="0">
                <a:pos x="14968" y="7889"/>
              </a:cxn>
              <a:cxn ang="0">
                <a:pos x="15119" y="7147"/>
              </a:cxn>
              <a:cxn ang="0">
                <a:pos x="14758" y="6945"/>
              </a:cxn>
              <a:cxn ang="0">
                <a:pos x="14366" y="6742"/>
              </a:cxn>
              <a:cxn ang="0">
                <a:pos x="14306" y="6473"/>
              </a:cxn>
              <a:cxn ang="0">
                <a:pos x="14788" y="6675"/>
              </a:cxn>
              <a:cxn ang="0">
                <a:pos x="14878" y="5866"/>
              </a:cxn>
            </a:cxnLst>
            <a:rect l="0" t="0" r="r" b="b"/>
            <a:pathLst>
              <a:path w="16384" h="16384">
                <a:moveTo>
                  <a:pt x="14968" y="5596"/>
                </a:moveTo>
                <a:lnTo>
                  <a:pt x="14999" y="5596"/>
                </a:lnTo>
                <a:lnTo>
                  <a:pt x="15059" y="5664"/>
                </a:lnTo>
                <a:lnTo>
                  <a:pt x="15029" y="5798"/>
                </a:lnTo>
                <a:lnTo>
                  <a:pt x="15059" y="5866"/>
                </a:lnTo>
                <a:lnTo>
                  <a:pt x="14908" y="6001"/>
                </a:lnTo>
                <a:lnTo>
                  <a:pt x="14908" y="6068"/>
                </a:lnTo>
                <a:lnTo>
                  <a:pt x="14938" y="6203"/>
                </a:lnTo>
                <a:lnTo>
                  <a:pt x="14999" y="6608"/>
                </a:lnTo>
                <a:lnTo>
                  <a:pt x="15089" y="6540"/>
                </a:lnTo>
                <a:lnTo>
                  <a:pt x="15119" y="6405"/>
                </a:lnTo>
                <a:lnTo>
                  <a:pt x="15179" y="6338"/>
                </a:lnTo>
                <a:lnTo>
                  <a:pt x="15179" y="6203"/>
                </a:lnTo>
                <a:lnTo>
                  <a:pt x="15209" y="6203"/>
                </a:lnTo>
                <a:lnTo>
                  <a:pt x="15270" y="6203"/>
                </a:lnTo>
                <a:lnTo>
                  <a:pt x="15240" y="6473"/>
                </a:lnTo>
                <a:lnTo>
                  <a:pt x="15300" y="6608"/>
                </a:lnTo>
                <a:lnTo>
                  <a:pt x="15330" y="6608"/>
                </a:lnTo>
                <a:lnTo>
                  <a:pt x="15360" y="6608"/>
                </a:lnTo>
                <a:lnTo>
                  <a:pt x="15330" y="6405"/>
                </a:lnTo>
                <a:lnTo>
                  <a:pt x="15360" y="6338"/>
                </a:lnTo>
                <a:lnTo>
                  <a:pt x="15390" y="6338"/>
                </a:lnTo>
                <a:lnTo>
                  <a:pt x="15450" y="6540"/>
                </a:lnTo>
                <a:lnTo>
                  <a:pt x="15511" y="6540"/>
                </a:lnTo>
                <a:lnTo>
                  <a:pt x="15511" y="6405"/>
                </a:lnTo>
                <a:lnTo>
                  <a:pt x="15571" y="6405"/>
                </a:lnTo>
                <a:lnTo>
                  <a:pt x="15631" y="6540"/>
                </a:lnTo>
                <a:lnTo>
                  <a:pt x="15752" y="6540"/>
                </a:lnTo>
                <a:lnTo>
                  <a:pt x="15782" y="6405"/>
                </a:lnTo>
                <a:lnTo>
                  <a:pt x="15812" y="6338"/>
                </a:lnTo>
                <a:lnTo>
                  <a:pt x="15872" y="6270"/>
                </a:lnTo>
                <a:lnTo>
                  <a:pt x="15872" y="6203"/>
                </a:lnTo>
                <a:lnTo>
                  <a:pt x="15872" y="6068"/>
                </a:lnTo>
                <a:lnTo>
                  <a:pt x="15842" y="5866"/>
                </a:lnTo>
                <a:lnTo>
                  <a:pt x="15872" y="5798"/>
                </a:lnTo>
                <a:lnTo>
                  <a:pt x="15902" y="5866"/>
                </a:lnTo>
                <a:lnTo>
                  <a:pt x="15962" y="5933"/>
                </a:lnTo>
                <a:lnTo>
                  <a:pt x="15992" y="5933"/>
                </a:lnTo>
                <a:lnTo>
                  <a:pt x="15992" y="5731"/>
                </a:lnTo>
                <a:lnTo>
                  <a:pt x="16023" y="5596"/>
                </a:lnTo>
                <a:lnTo>
                  <a:pt x="16023" y="5394"/>
                </a:lnTo>
                <a:lnTo>
                  <a:pt x="16023" y="5326"/>
                </a:lnTo>
                <a:lnTo>
                  <a:pt x="16113" y="5259"/>
                </a:lnTo>
                <a:lnTo>
                  <a:pt x="16113" y="5057"/>
                </a:lnTo>
                <a:lnTo>
                  <a:pt x="16113" y="4855"/>
                </a:lnTo>
                <a:lnTo>
                  <a:pt x="16143" y="4855"/>
                </a:lnTo>
                <a:lnTo>
                  <a:pt x="16203" y="4922"/>
                </a:lnTo>
                <a:lnTo>
                  <a:pt x="16233" y="4989"/>
                </a:lnTo>
                <a:lnTo>
                  <a:pt x="16294" y="4922"/>
                </a:lnTo>
                <a:lnTo>
                  <a:pt x="16384" y="4720"/>
                </a:lnTo>
                <a:lnTo>
                  <a:pt x="16384" y="4652"/>
                </a:lnTo>
                <a:lnTo>
                  <a:pt x="16384" y="4517"/>
                </a:lnTo>
                <a:lnTo>
                  <a:pt x="16294" y="4315"/>
                </a:lnTo>
                <a:lnTo>
                  <a:pt x="16294" y="4248"/>
                </a:lnTo>
                <a:lnTo>
                  <a:pt x="16324" y="4248"/>
                </a:lnTo>
                <a:lnTo>
                  <a:pt x="16384" y="4248"/>
                </a:lnTo>
                <a:lnTo>
                  <a:pt x="16384" y="4180"/>
                </a:lnTo>
                <a:lnTo>
                  <a:pt x="16354" y="3978"/>
                </a:lnTo>
                <a:lnTo>
                  <a:pt x="16354" y="3776"/>
                </a:lnTo>
                <a:lnTo>
                  <a:pt x="16354" y="3641"/>
                </a:lnTo>
                <a:lnTo>
                  <a:pt x="16324" y="3573"/>
                </a:lnTo>
                <a:lnTo>
                  <a:pt x="16294" y="3439"/>
                </a:lnTo>
                <a:lnTo>
                  <a:pt x="16203" y="3304"/>
                </a:lnTo>
                <a:lnTo>
                  <a:pt x="16173" y="3101"/>
                </a:lnTo>
                <a:lnTo>
                  <a:pt x="15992" y="2899"/>
                </a:lnTo>
                <a:lnTo>
                  <a:pt x="15992" y="3034"/>
                </a:lnTo>
                <a:lnTo>
                  <a:pt x="15962" y="3101"/>
                </a:lnTo>
                <a:lnTo>
                  <a:pt x="15932" y="3101"/>
                </a:lnTo>
                <a:lnTo>
                  <a:pt x="15962" y="3304"/>
                </a:lnTo>
                <a:lnTo>
                  <a:pt x="15872" y="3304"/>
                </a:lnTo>
                <a:lnTo>
                  <a:pt x="15842" y="3371"/>
                </a:lnTo>
                <a:lnTo>
                  <a:pt x="15812" y="3439"/>
                </a:lnTo>
                <a:lnTo>
                  <a:pt x="15782" y="3573"/>
                </a:lnTo>
                <a:lnTo>
                  <a:pt x="15842" y="3843"/>
                </a:lnTo>
                <a:lnTo>
                  <a:pt x="15812" y="3978"/>
                </a:lnTo>
                <a:lnTo>
                  <a:pt x="15842" y="4248"/>
                </a:lnTo>
                <a:lnTo>
                  <a:pt x="15812" y="4383"/>
                </a:lnTo>
                <a:lnTo>
                  <a:pt x="15812" y="4652"/>
                </a:lnTo>
                <a:lnTo>
                  <a:pt x="15812" y="4720"/>
                </a:lnTo>
                <a:lnTo>
                  <a:pt x="15721" y="4720"/>
                </a:lnTo>
                <a:lnTo>
                  <a:pt x="15631" y="4720"/>
                </a:lnTo>
                <a:lnTo>
                  <a:pt x="15601" y="4652"/>
                </a:lnTo>
                <a:lnTo>
                  <a:pt x="15571" y="4585"/>
                </a:lnTo>
                <a:lnTo>
                  <a:pt x="15631" y="4585"/>
                </a:lnTo>
                <a:lnTo>
                  <a:pt x="15752" y="4652"/>
                </a:lnTo>
                <a:lnTo>
                  <a:pt x="15752" y="4517"/>
                </a:lnTo>
                <a:lnTo>
                  <a:pt x="15721" y="4383"/>
                </a:lnTo>
                <a:lnTo>
                  <a:pt x="15721" y="4248"/>
                </a:lnTo>
                <a:lnTo>
                  <a:pt x="15691" y="4248"/>
                </a:lnTo>
                <a:lnTo>
                  <a:pt x="15631" y="4180"/>
                </a:lnTo>
                <a:lnTo>
                  <a:pt x="15631" y="4113"/>
                </a:lnTo>
                <a:lnTo>
                  <a:pt x="15691" y="4045"/>
                </a:lnTo>
                <a:lnTo>
                  <a:pt x="15691" y="3978"/>
                </a:lnTo>
                <a:lnTo>
                  <a:pt x="15661" y="3708"/>
                </a:lnTo>
                <a:lnTo>
                  <a:pt x="15631" y="3641"/>
                </a:lnTo>
                <a:lnTo>
                  <a:pt x="15601" y="3641"/>
                </a:lnTo>
                <a:lnTo>
                  <a:pt x="15631" y="3573"/>
                </a:lnTo>
                <a:lnTo>
                  <a:pt x="15691" y="3506"/>
                </a:lnTo>
                <a:lnTo>
                  <a:pt x="15691" y="3236"/>
                </a:lnTo>
                <a:lnTo>
                  <a:pt x="15631" y="3236"/>
                </a:lnTo>
                <a:lnTo>
                  <a:pt x="15661" y="3101"/>
                </a:lnTo>
                <a:lnTo>
                  <a:pt x="15631" y="3034"/>
                </a:lnTo>
                <a:lnTo>
                  <a:pt x="15571" y="3034"/>
                </a:lnTo>
                <a:lnTo>
                  <a:pt x="15420" y="3101"/>
                </a:lnTo>
                <a:lnTo>
                  <a:pt x="15270" y="3236"/>
                </a:lnTo>
                <a:lnTo>
                  <a:pt x="15149" y="3371"/>
                </a:lnTo>
                <a:lnTo>
                  <a:pt x="15149" y="3439"/>
                </a:lnTo>
                <a:lnTo>
                  <a:pt x="15119" y="3506"/>
                </a:lnTo>
                <a:lnTo>
                  <a:pt x="15059" y="3573"/>
                </a:lnTo>
                <a:lnTo>
                  <a:pt x="15029" y="3573"/>
                </a:lnTo>
                <a:lnTo>
                  <a:pt x="14999" y="3573"/>
                </a:lnTo>
                <a:lnTo>
                  <a:pt x="14999" y="3506"/>
                </a:lnTo>
                <a:lnTo>
                  <a:pt x="14968" y="3371"/>
                </a:lnTo>
                <a:lnTo>
                  <a:pt x="14938" y="3371"/>
                </a:lnTo>
                <a:lnTo>
                  <a:pt x="14908" y="3371"/>
                </a:lnTo>
                <a:lnTo>
                  <a:pt x="14848" y="3439"/>
                </a:lnTo>
                <a:lnTo>
                  <a:pt x="14818" y="3573"/>
                </a:lnTo>
                <a:lnTo>
                  <a:pt x="14758" y="3641"/>
                </a:lnTo>
                <a:lnTo>
                  <a:pt x="14667" y="3641"/>
                </a:lnTo>
                <a:lnTo>
                  <a:pt x="14426" y="3911"/>
                </a:lnTo>
                <a:lnTo>
                  <a:pt x="14336" y="3978"/>
                </a:lnTo>
                <a:lnTo>
                  <a:pt x="14336" y="3911"/>
                </a:lnTo>
                <a:lnTo>
                  <a:pt x="14336" y="3843"/>
                </a:lnTo>
                <a:lnTo>
                  <a:pt x="14336" y="3641"/>
                </a:lnTo>
                <a:lnTo>
                  <a:pt x="14396" y="3573"/>
                </a:lnTo>
                <a:lnTo>
                  <a:pt x="14396" y="3506"/>
                </a:lnTo>
                <a:lnTo>
                  <a:pt x="14366" y="3439"/>
                </a:lnTo>
                <a:lnTo>
                  <a:pt x="14336" y="3304"/>
                </a:lnTo>
                <a:lnTo>
                  <a:pt x="14246" y="3034"/>
                </a:lnTo>
                <a:lnTo>
                  <a:pt x="14185" y="2697"/>
                </a:lnTo>
                <a:lnTo>
                  <a:pt x="14155" y="2495"/>
                </a:lnTo>
                <a:lnTo>
                  <a:pt x="14155" y="2427"/>
                </a:lnTo>
                <a:lnTo>
                  <a:pt x="14185" y="2360"/>
                </a:lnTo>
                <a:lnTo>
                  <a:pt x="14216" y="2292"/>
                </a:lnTo>
                <a:lnTo>
                  <a:pt x="14216" y="2225"/>
                </a:lnTo>
                <a:lnTo>
                  <a:pt x="14216" y="2090"/>
                </a:lnTo>
                <a:lnTo>
                  <a:pt x="14216" y="2023"/>
                </a:lnTo>
                <a:lnTo>
                  <a:pt x="14155" y="1955"/>
                </a:lnTo>
                <a:lnTo>
                  <a:pt x="14125" y="1888"/>
                </a:lnTo>
                <a:lnTo>
                  <a:pt x="14095" y="1753"/>
                </a:lnTo>
                <a:lnTo>
                  <a:pt x="14125" y="1686"/>
                </a:lnTo>
                <a:lnTo>
                  <a:pt x="14155" y="1686"/>
                </a:lnTo>
                <a:lnTo>
                  <a:pt x="14216" y="1820"/>
                </a:lnTo>
                <a:lnTo>
                  <a:pt x="14246" y="1888"/>
                </a:lnTo>
                <a:lnTo>
                  <a:pt x="14306" y="1888"/>
                </a:lnTo>
                <a:lnTo>
                  <a:pt x="14306" y="2023"/>
                </a:lnTo>
                <a:lnTo>
                  <a:pt x="14306" y="2158"/>
                </a:lnTo>
                <a:lnTo>
                  <a:pt x="14246" y="2360"/>
                </a:lnTo>
                <a:lnTo>
                  <a:pt x="14246" y="2562"/>
                </a:lnTo>
                <a:lnTo>
                  <a:pt x="14276" y="2764"/>
                </a:lnTo>
                <a:lnTo>
                  <a:pt x="14336" y="2899"/>
                </a:lnTo>
                <a:lnTo>
                  <a:pt x="14336" y="3034"/>
                </a:lnTo>
                <a:lnTo>
                  <a:pt x="14366" y="3169"/>
                </a:lnTo>
                <a:lnTo>
                  <a:pt x="14426" y="3236"/>
                </a:lnTo>
                <a:lnTo>
                  <a:pt x="14456" y="3236"/>
                </a:lnTo>
                <a:lnTo>
                  <a:pt x="14487" y="3169"/>
                </a:lnTo>
                <a:lnTo>
                  <a:pt x="14577" y="3236"/>
                </a:lnTo>
                <a:lnTo>
                  <a:pt x="14697" y="3304"/>
                </a:lnTo>
                <a:lnTo>
                  <a:pt x="14758" y="3236"/>
                </a:lnTo>
                <a:lnTo>
                  <a:pt x="14818" y="3101"/>
                </a:lnTo>
                <a:lnTo>
                  <a:pt x="14848" y="2967"/>
                </a:lnTo>
                <a:lnTo>
                  <a:pt x="14818" y="2899"/>
                </a:lnTo>
                <a:lnTo>
                  <a:pt x="14788" y="2832"/>
                </a:lnTo>
                <a:lnTo>
                  <a:pt x="14818" y="2764"/>
                </a:lnTo>
                <a:lnTo>
                  <a:pt x="14938" y="2764"/>
                </a:lnTo>
                <a:lnTo>
                  <a:pt x="14968" y="2697"/>
                </a:lnTo>
                <a:lnTo>
                  <a:pt x="14999" y="2697"/>
                </a:lnTo>
                <a:lnTo>
                  <a:pt x="14999" y="2562"/>
                </a:lnTo>
                <a:lnTo>
                  <a:pt x="14938" y="2562"/>
                </a:lnTo>
                <a:lnTo>
                  <a:pt x="14848" y="2495"/>
                </a:lnTo>
                <a:lnTo>
                  <a:pt x="14848" y="2360"/>
                </a:lnTo>
                <a:lnTo>
                  <a:pt x="14878" y="2360"/>
                </a:lnTo>
                <a:lnTo>
                  <a:pt x="14908" y="2360"/>
                </a:lnTo>
                <a:lnTo>
                  <a:pt x="14999" y="2427"/>
                </a:lnTo>
                <a:lnTo>
                  <a:pt x="15149" y="2562"/>
                </a:lnTo>
                <a:lnTo>
                  <a:pt x="15209" y="2562"/>
                </a:lnTo>
                <a:lnTo>
                  <a:pt x="15209" y="2495"/>
                </a:lnTo>
                <a:lnTo>
                  <a:pt x="15209" y="2427"/>
                </a:lnTo>
                <a:lnTo>
                  <a:pt x="15179" y="2427"/>
                </a:lnTo>
                <a:lnTo>
                  <a:pt x="15149" y="2292"/>
                </a:lnTo>
                <a:lnTo>
                  <a:pt x="15149" y="2225"/>
                </a:lnTo>
                <a:lnTo>
                  <a:pt x="15089" y="2158"/>
                </a:lnTo>
                <a:lnTo>
                  <a:pt x="15059" y="2090"/>
                </a:lnTo>
                <a:lnTo>
                  <a:pt x="15089" y="2090"/>
                </a:lnTo>
                <a:lnTo>
                  <a:pt x="15149" y="2090"/>
                </a:lnTo>
                <a:lnTo>
                  <a:pt x="15209" y="2225"/>
                </a:lnTo>
                <a:lnTo>
                  <a:pt x="15300" y="2360"/>
                </a:lnTo>
                <a:lnTo>
                  <a:pt x="15330" y="2360"/>
                </a:lnTo>
                <a:lnTo>
                  <a:pt x="15330" y="2292"/>
                </a:lnTo>
                <a:lnTo>
                  <a:pt x="15360" y="2225"/>
                </a:lnTo>
                <a:lnTo>
                  <a:pt x="15450" y="2225"/>
                </a:lnTo>
                <a:lnTo>
                  <a:pt x="15480" y="2158"/>
                </a:lnTo>
                <a:lnTo>
                  <a:pt x="15511" y="2090"/>
                </a:lnTo>
                <a:lnTo>
                  <a:pt x="15480" y="2023"/>
                </a:lnTo>
                <a:lnTo>
                  <a:pt x="15420" y="1955"/>
                </a:lnTo>
                <a:lnTo>
                  <a:pt x="15330" y="1888"/>
                </a:lnTo>
                <a:lnTo>
                  <a:pt x="15330" y="1686"/>
                </a:lnTo>
                <a:lnTo>
                  <a:pt x="15300" y="1686"/>
                </a:lnTo>
                <a:lnTo>
                  <a:pt x="15240" y="1618"/>
                </a:lnTo>
                <a:lnTo>
                  <a:pt x="15209" y="1551"/>
                </a:lnTo>
                <a:lnTo>
                  <a:pt x="15209" y="1483"/>
                </a:lnTo>
                <a:lnTo>
                  <a:pt x="15240" y="1416"/>
                </a:lnTo>
                <a:lnTo>
                  <a:pt x="15300" y="1416"/>
                </a:lnTo>
                <a:lnTo>
                  <a:pt x="15360" y="1551"/>
                </a:lnTo>
                <a:lnTo>
                  <a:pt x="15390" y="1686"/>
                </a:lnTo>
                <a:lnTo>
                  <a:pt x="15450" y="1686"/>
                </a:lnTo>
                <a:lnTo>
                  <a:pt x="15631" y="1888"/>
                </a:lnTo>
                <a:lnTo>
                  <a:pt x="15721" y="1955"/>
                </a:lnTo>
                <a:lnTo>
                  <a:pt x="15721" y="1888"/>
                </a:lnTo>
                <a:lnTo>
                  <a:pt x="15721" y="1820"/>
                </a:lnTo>
                <a:lnTo>
                  <a:pt x="15661" y="1820"/>
                </a:lnTo>
                <a:lnTo>
                  <a:pt x="15631" y="1753"/>
                </a:lnTo>
                <a:lnTo>
                  <a:pt x="15631" y="1618"/>
                </a:lnTo>
                <a:lnTo>
                  <a:pt x="15631" y="1551"/>
                </a:lnTo>
                <a:lnTo>
                  <a:pt x="15601" y="1416"/>
                </a:lnTo>
                <a:lnTo>
                  <a:pt x="15571" y="1281"/>
                </a:lnTo>
                <a:lnTo>
                  <a:pt x="15601" y="1281"/>
                </a:lnTo>
                <a:lnTo>
                  <a:pt x="15631" y="1281"/>
                </a:lnTo>
                <a:lnTo>
                  <a:pt x="15691" y="1551"/>
                </a:lnTo>
                <a:lnTo>
                  <a:pt x="15752" y="1618"/>
                </a:lnTo>
                <a:lnTo>
                  <a:pt x="15782" y="1753"/>
                </a:lnTo>
                <a:lnTo>
                  <a:pt x="15812" y="1820"/>
                </a:lnTo>
                <a:lnTo>
                  <a:pt x="15842" y="1888"/>
                </a:lnTo>
                <a:lnTo>
                  <a:pt x="15902" y="2090"/>
                </a:lnTo>
                <a:lnTo>
                  <a:pt x="15932" y="2225"/>
                </a:lnTo>
                <a:lnTo>
                  <a:pt x="16023" y="2292"/>
                </a:lnTo>
                <a:lnTo>
                  <a:pt x="16023" y="2225"/>
                </a:lnTo>
                <a:lnTo>
                  <a:pt x="16023" y="2158"/>
                </a:lnTo>
                <a:lnTo>
                  <a:pt x="15992" y="2090"/>
                </a:lnTo>
                <a:lnTo>
                  <a:pt x="15962" y="2023"/>
                </a:lnTo>
                <a:lnTo>
                  <a:pt x="15932" y="1888"/>
                </a:lnTo>
                <a:lnTo>
                  <a:pt x="15902" y="1753"/>
                </a:lnTo>
                <a:lnTo>
                  <a:pt x="15902" y="1618"/>
                </a:lnTo>
                <a:lnTo>
                  <a:pt x="15872" y="1551"/>
                </a:lnTo>
                <a:lnTo>
                  <a:pt x="15782" y="1348"/>
                </a:lnTo>
                <a:lnTo>
                  <a:pt x="15752" y="1079"/>
                </a:lnTo>
                <a:lnTo>
                  <a:pt x="15691" y="809"/>
                </a:lnTo>
                <a:lnTo>
                  <a:pt x="15661" y="674"/>
                </a:lnTo>
                <a:lnTo>
                  <a:pt x="15631" y="607"/>
                </a:lnTo>
                <a:lnTo>
                  <a:pt x="15601" y="607"/>
                </a:lnTo>
                <a:lnTo>
                  <a:pt x="15601" y="674"/>
                </a:lnTo>
                <a:lnTo>
                  <a:pt x="15571" y="809"/>
                </a:lnTo>
                <a:lnTo>
                  <a:pt x="15541" y="742"/>
                </a:lnTo>
                <a:lnTo>
                  <a:pt x="15511" y="607"/>
                </a:lnTo>
                <a:lnTo>
                  <a:pt x="15541" y="539"/>
                </a:lnTo>
                <a:lnTo>
                  <a:pt x="15511" y="472"/>
                </a:lnTo>
                <a:lnTo>
                  <a:pt x="15450" y="472"/>
                </a:lnTo>
                <a:lnTo>
                  <a:pt x="15420" y="405"/>
                </a:lnTo>
                <a:lnTo>
                  <a:pt x="15390" y="337"/>
                </a:lnTo>
                <a:lnTo>
                  <a:pt x="15360" y="337"/>
                </a:lnTo>
                <a:lnTo>
                  <a:pt x="15330" y="337"/>
                </a:lnTo>
                <a:lnTo>
                  <a:pt x="15300" y="337"/>
                </a:lnTo>
                <a:lnTo>
                  <a:pt x="15270" y="270"/>
                </a:lnTo>
                <a:lnTo>
                  <a:pt x="15300" y="135"/>
                </a:lnTo>
                <a:lnTo>
                  <a:pt x="15360" y="135"/>
                </a:lnTo>
                <a:lnTo>
                  <a:pt x="15330" y="0"/>
                </a:lnTo>
                <a:lnTo>
                  <a:pt x="15209" y="67"/>
                </a:lnTo>
                <a:lnTo>
                  <a:pt x="14788" y="270"/>
                </a:lnTo>
                <a:lnTo>
                  <a:pt x="14487" y="405"/>
                </a:lnTo>
                <a:lnTo>
                  <a:pt x="14426" y="472"/>
                </a:lnTo>
                <a:lnTo>
                  <a:pt x="13673" y="809"/>
                </a:lnTo>
                <a:lnTo>
                  <a:pt x="13222" y="1011"/>
                </a:lnTo>
                <a:lnTo>
                  <a:pt x="12890" y="1146"/>
                </a:lnTo>
                <a:lnTo>
                  <a:pt x="12077" y="1483"/>
                </a:lnTo>
                <a:lnTo>
                  <a:pt x="11836" y="1618"/>
                </a:lnTo>
                <a:lnTo>
                  <a:pt x="11565" y="1753"/>
                </a:lnTo>
                <a:lnTo>
                  <a:pt x="11053" y="1955"/>
                </a:lnTo>
                <a:lnTo>
                  <a:pt x="10812" y="2090"/>
                </a:lnTo>
                <a:lnTo>
                  <a:pt x="10270" y="2292"/>
                </a:lnTo>
                <a:lnTo>
                  <a:pt x="10120" y="2360"/>
                </a:lnTo>
                <a:lnTo>
                  <a:pt x="9487" y="2562"/>
                </a:lnTo>
                <a:lnTo>
                  <a:pt x="9336" y="2630"/>
                </a:lnTo>
                <a:lnTo>
                  <a:pt x="8794" y="2832"/>
                </a:lnTo>
                <a:lnTo>
                  <a:pt x="8373" y="2967"/>
                </a:lnTo>
                <a:lnTo>
                  <a:pt x="7770" y="3236"/>
                </a:lnTo>
                <a:lnTo>
                  <a:pt x="7650" y="3236"/>
                </a:lnTo>
                <a:lnTo>
                  <a:pt x="6957" y="3439"/>
                </a:lnTo>
                <a:lnTo>
                  <a:pt x="6686" y="3573"/>
                </a:lnTo>
                <a:lnTo>
                  <a:pt x="6234" y="3708"/>
                </a:lnTo>
                <a:lnTo>
                  <a:pt x="6144" y="3708"/>
                </a:lnTo>
                <a:lnTo>
                  <a:pt x="5210" y="3978"/>
                </a:lnTo>
                <a:lnTo>
                  <a:pt x="4668" y="4045"/>
                </a:lnTo>
                <a:lnTo>
                  <a:pt x="4608" y="4113"/>
                </a:lnTo>
                <a:lnTo>
                  <a:pt x="4578" y="4315"/>
                </a:lnTo>
                <a:lnTo>
                  <a:pt x="4578" y="4450"/>
                </a:lnTo>
                <a:lnTo>
                  <a:pt x="4608" y="4585"/>
                </a:lnTo>
                <a:lnTo>
                  <a:pt x="4608" y="4720"/>
                </a:lnTo>
                <a:lnTo>
                  <a:pt x="4578" y="4922"/>
                </a:lnTo>
                <a:lnTo>
                  <a:pt x="4548" y="5124"/>
                </a:lnTo>
                <a:lnTo>
                  <a:pt x="4578" y="5259"/>
                </a:lnTo>
                <a:lnTo>
                  <a:pt x="4608" y="5326"/>
                </a:lnTo>
                <a:lnTo>
                  <a:pt x="4638" y="5461"/>
                </a:lnTo>
                <a:lnTo>
                  <a:pt x="4548" y="5461"/>
                </a:lnTo>
                <a:lnTo>
                  <a:pt x="4457" y="5461"/>
                </a:lnTo>
                <a:lnTo>
                  <a:pt x="4397" y="5461"/>
                </a:lnTo>
                <a:lnTo>
                  <a:pt x="4337" y="5664"/>
                </a:lnTo>
                <a:lnTo>
                  <a:pt x="4247" y="6001"/>
                </a:lnTo>
                <a:lnTo>
                  <a:pt x="4247" y="6068"/>
                </a:lnTo>
                <a:lnTo>
                  <a:pt x="4186" y="6338"/>
                </a:lnTo>
                <a:lnTo>
                  <a:pt x="4126" y="6742"/>
                </a:lnTo>
                <a:lnTo>
                  <a:pt x="4066" y="6877"/>
                </a:lnTo>
                <a:lnTo>
                  <a:pt x="4006" y="6945"/>
                </a:lnTo>
                <a:lnTo>
                  <a:pt x="3945" y="6945"/>
                </a:lnTo>
                <a:lnTo>
                  <a:pt x="3915" y="6945"/>
                </a:lnTo>
                <a:lnTo>
                  <a:pt x="3885" y="6877"/>
                </a:lnTo>
                <a:lnTo>
                  <a:pt x="3795" y="6810"/>
                </a:lnTo>
                <a:lnTo>
                  <a:pt x="3735" y="6877"/>
                </a:lnTo>
                <a:lnTo>
                  <a:pt x="3674" y="6945"/>
                </a:lnTo>
                <a:lnTo>
                  <a:pt x="3614" y="6945"/>
                </a:lnTo>
                <a:lnTo>
                  <a:pt x="3554" y="7012"/>
                </a:lnTo>
                <a:lnTo>
                  <a:pt x="3494" y="7080"/>
                </a:lnTo>
                <a:lnTo>
                  <a:pt x="3433" y="7282"/>
                </a:lnTo>
                <a:lnTo>
                  <a:pt x="3403" y="7349"/>
                </a:lnTo>
                <a:lnTo>
                  <a:pt x="3403" y="7484"/>
                </a:lnTo>
                <a:lnTo>
                  <a:pt x="3343" y="7686"/>
                </a:lnTo>
                <a:lnTo>
                  <a:pt x="3283" y="7821"/>
                </a:lnTo>
                <a:lnTo>
                  <a:pt x="3253" y="7956"/>
                </a:lnTo>
                <a:lnTo>
                  <a:pt x="3162" y="7956"/>
                </a:lnTo>
                <a:lnTo>
                  <a:pt x="3102" y="8023"/>
                </a:lnTo>
                <a:lnTo>
                  <a:pt x="3042" y="8023"/>
                </a:lnTo>
                <a:lnTo>
                  <a:pt x="3012" y="7956"/>
                </a:lnTo>
                <a:lnTo>
                  <a:pt x="3012" y="7821"/>
                </a:lnTo>
                <a:lnTo>
                  <a:pt x="3012" y="7619"/>
                </a:lnTo>
                <a:lnTo>
                  <a:pt x="2952" y="7484"/>
                </a:lnTo>
                <a:lnTo>
                  <a:pt x="2921" y="7484"/>
                </a:lnTo>
                <a:lnTo>
                  <a:pt x="2741" y="7889"/>
                </a:lnTo>
                <a:lnTo>
                  <a:pt x="2711" y="8023"/>
                </a:lnTo>
                <a:lnTo>
                  <a:pt x="2711" y="8158"/>
                </a:lnTo>
                <a:lnTo>
                  <a:pt x="2680" y="8293"/>
                </a:lnTo>
                <a:lnTo>
                  <a:pt x="2620" y="8361"/>
                </a:lnTo>
                <a:lnTo>
                  <a:pt x="2530" y="8293"/>
                </a:lnTo>
                <a:lnTo>
                  <a:pt x="2500" y="8361"/>
                </a:lnTo>
                <a:lnTo>
                  <a:pt x="2470" y="8428"/>
                </a:lnTo>
                <a:lnTo>
                  <a:pt x="2500" y="8630"/>
                </a:lnTo>
                <a:lnTo>
                  <a:pt x="2530" y="8698"/>
                </a:lnTo>
                <a:lnTo>
                  <a:pt x="2500" y="8833"/>
                </a:lnTo>
                <a:lnTo>
                  <a:pt x="2440" y="9035"/>
                </a:lnTo>
                <a:lnTo>
                  <a:pt x="2409" y="9102"/>
                </a:lnTo>
                <a:lnTo>
                  <a:pt x="2349" y="9237"/>
                </a:lnTo>
                <a:lnTo>
                  <a:pt x="2319" y="9237"/>
                </a:lnTo>
                <a:lnTo>
                  <a:pt x="2229" y="9237"/>
                </a:lnTo>
                <a:lnTo>
                  <a:pt x="2138" y="9372"/>
                </a:lnTo>
                <a:lnTo>
                  <a:pt x="2048" y="9507"/>
                </a:lnTo>
                <a:lnTo>
                  <a:pt x="1928" y="9709"/>
                </a:lnTo>
                <a:lnTo>
                  <a:pt x="1867" y="9844"/>
                </a:lnTo>
                <a:lnTo>
                  <a:pt x="1837" y="9979"/>
                </a:lnTo>
                <a:lnTo>
                  <a:pt x="1807" y="10046"/>
                </a:lnTo>
                <a:lnTo>
                  <a:pt x="1747" y="10046"/>
                </a:lnTo>
                <a:lnTo>
                  <a:pt x="1717" y="10114"/>
                </a:lnTo>
                <a:lnTo>
                  <a:pt x="1656" y="10181"/>
                </a:lnTo>
                <a:lnTo>
                  <a:pt x="1626" y="10316"/>
                </a:lnTo>
                <a:lnTo>
                  <a:pt x="1566" y="10383"/>
                </a:lnTo>
                <a:lnTo>
                  <a:pt x="1536" y="10451"/>
                </a:lnTo>
                <a:lnTo>
                  <a:pt x="1476" y="10653"/>
                </a:lnTo>
                <a:lnTo>
                  <a:pt x="1416" y="10720"/>
                </a:lnTo>
                <a:lnTo>
                  <a:pt x="1265" y="10720"/>
                </a:lnTo>
                <a:lnTo>
                  <a:pt x="1144" y="10720"/>
                </a:lnTo>
                <a:lnTo>
                  <a:pt x="1084" y="10788"/>
                </a:lnTo>
                <a:lnTo>
                  <a:pt x="994" y="10855"/>
                </a:lnTo>
                <a:lnTo>
                  <a:pt x="904" y="10923"/>
                </a:lnTo>
                <a:lnTo>
                  <a:pt x="813" y="11058"/>
                </a:lnTo>
                <a:lnTo>
                  <a:pt x="693" y="11327"/>
                </a:lnTo>
                <a:lnTo>
                  <a:pt x="602" y="11529"/>
                </a:lnTo>
                <a:lnTo>
                  <a:pt x="542" y="11664"/>
                </a:lnTo>
                <a:lnTo>
                  <a:pt x="512" y="11867"/>
                </a:lnTo>
                <a:lnTo>
                  <a:pt x="512" y="12001"/>
                </a:lnTo>
                <a:lnTo>
                  <a:pt x="512" y="12136"/>
                </a:lnTo>
                <a:lnTo>
                  <a:pt x="482" y="12271"/>
                </a:lnTo>
                <a:lnTo>
                  <a:pt x="512" y="12339"/>
                </a:lnTo>
                <a:lnTo>
                  <a:pt x="512" y="12473"/>
                </a:lnTo>
                <a:lnTo>
                  <a:pt x="452" y="12541"/>
                </a:lnTo>
                <a:lnTo>
                  <a:pt x="392" y="12676"/>
                </a:lnTo>
                <a:lnTo>
                  <a:pt x="331" y="12743"/>
                </a:lnTo>
                <a:lnTo>
                  <a:pt x="241" y="12811"/>
                </a:lnTo>
                <a:lnTo>
                  <a:pt x="181" y="12811"/>
                </a:lnTo>
                <a:lnTo>
                  <a:pt x="151" y="12743"/>
                </a:lnTo>
                <a:lnTo>
                  <a:pt x="90" y="12676"/>
                </a:lnTo>
                <a:lnTo>
                  <a:pt x="30" y="12878"/>
                </a:lnTo>
                <a:lnTo>
                  <a:pt x="0" y="13013"/>
                </a:lnTo>
                <a:lnTo>
                  <a:pt x="30" y="14226"/>
                </a:lnTo>
                <a:lnTo>
                  <a:pt x="361" y="14226"/>
                </a:lnTo>
                <a:lnTo>
                  <a:pt x="632" y="14092"/>
                </a:lnTo>
                <a:lnTo>
                  <a:pt x="753" y="14092"/>
                </a:lnTo>
                <a:lnTo>
                  <a:pt x="1476" y="13822"/>
                </a:lnTo>
                <a:lnTo>
                  <a:pt x="1596" y="13822"/>
                </a:lnTo>
                <a:lnTo>
                  <a:pt x="2349" y="13552"/>
                </a:lnTo>
                <a:lnTo>
                  <a:pt x="2379" y="13552"/>
                </a:lnTo>
                <a:lnTo>
                  <a:pt x="2590" y="13350"/>
                </a:lnTo>
                <a:lnTo>
                  <a:pt x="2620" y="13283"/>
                </a:lnTo>
                <a:lnTo>
                  <a:pt x="2831" y="13013"/>
                </a:lnTo>
                <a:lnTo>
                  <a:pt x="2952" y="12878"/>
                </a:lnTo>
                <a:lnTo>
                  <a:pt x="2982" y="12878"/>
                </a:lnTo>
                <a:lnTo>
                  <a:pt x="3042" y="12945"/>
                </a:lnTo>
                <a:lnTo>
                  <a:pt x="3072" y="12878"/>
                </a:lnTo>
                <a:lnTo>
                  <a:pt x="3162" y="12743"/>
                </a:lnTo>
                <a:lnTo>
                  <a:pt x="3162" y="12608"/>
                </a:lnTo>
                <a:lnTo>
                  <a:pt x="3162" y="12541"/>
                </a:lnTo>
                <a:lnTo>
                  <a:pt x="3192" y="12541"/>
                </a:lnTo>
                <a:lnTo>
                  <a:pt x="3253" y="12541"/>
                </a:lnTo>
                <a:lnTo>
                  <a:pt x="3343" y="12406"/>
                </a:lnTo>
                <a:lnTo>
                  <a:pt x="3524" y="12204"/>
                </a:lnTo>
                <a:lnTo>
                  <a:pt x="3554" y="12136"/>
                </a:lnTo>
                <a:lnTo>
                  <a:pt x="3614" y="12136"/>
                </a:lnTo>
                <a:lnTo>
                  <a:pt x="3674" y="12001"/>
                </a:lnTo>
                <a:lnTo>
                  <a:pt x="3704" y="11934"/>
                </a:lnTo>
                <a:lnTo>
                  <a:pt x="3735" y="12001"/>
                </a:lnTo>
                <a:lnTo>
                  <a:pt x="3795" y="12001"/>
                </a:lnTo>
                <a:lnTo>
                  <a:pt x="3885" y="12001"/>
                </a:lnTo>
                <a:lnTo>
                  <a:pt x="3945" y="11934"/>
                </a:lnTo>
                <a:lnTo>
                  <a:pt x="4066" y="11867"/>
                </a:lnTo>
                <a:lnTo>
                  <a:pt x="4518" y="11732"/>
                </a:lnTo>
                <a:lnTo>
                  <a:pt x="4728" y="11732"/>
                </a:lnTo>
                <a:lnTo>
                  <a:pt x="4939" y="11664"/>
                </a:lnTo>
                <a:lnTo>
                  <a:pt x="5722" y="11462"/>
                </a:lnTo>
                <a:lnTo>
                  <a:pt x="5813" y="11462"/>
                </a:lnTo>
                <a:lnTo>
                  <a:pt x="6385" y="11327"/>
                </a:lnTo>
                <a:lnTo>
                  <a:pt x="6385" y="11462"/>
                </a:lnTo>
                <a:lnTo>
                  <a:pt x="6385" y="11597"/>
                </a:lnTo>
                <a:lnTo>
                  <a:pt x="6355" y="11664"/>
                </a:lnTo>
                <a:lnTo>
                  <a:pt x="6355" y="11732"/>
                </a:lnTo>
                <a:lnTo>
                  <a:pt x="6415" y="11867"/>
                </a:lnTo>
                <a:lnTo>
                  <a:pt x="6566" y="11529"/>
                </a:lnTo>
                <a:lnTo>
                  <a:pt x="6656" y="11664"/>
                </a:lnTo>
                <a:lnTo>
                  <a:pt x="6776" y="11934"/>
                </a:lnTo>
                <a:lnTo>
                  <a:pt x="6957" y="12406"/>
                </a:lnTo>
                <a:lnTo>
                  <a:pt x="6987" y="13013"/>
                </a:lnTo>
                <a:lnTo>
                  <a:pt x="7469" y="12878"/>
                </a:lnTo>
                <a:lnTo>
                  <a:pt x="7891" y="12676"/>
                </a:lnTo>
                <a:lnTo>
                  <a:pt x="8704" y="12406"/>
                </a:lnTo>
                <a:lnTo>
                  <a:pt x="9126" y="12271"/>
                </a:lnTo>
                <a:lnTo>
                  <a:pt x="9156" y="12271"/>
                </a:lnTo>
                <a:lnTo>
                  <a:pt x="9698" y="13080"/>
                </a:lnTo>
                <a:lnTo>
                  <a:pt x="10571" y="14496"/>
                </a:lnTo>
                <a:lnTo>
                  <a:pt x="11565" y="15979"/>
                </a:lnTo>
                <a:lnTo>
                  <a:pt x="11746" y="16317"/>
                </a:lnTo>
                <a:lnTo>
                  <a:pt x="11836" y="16384"/>
                </a:lnTo>
                <a:lnTo>
                  <a:pt x="11927" y="16317"/>
                </a:lnTo>
                <a:lnTo>
                  <a:pt x="11987" y="16114"/>
                </a:lnTo>
                <a:lnTo>
                  <a:pt x="12047" y="16047"/>
                </a:lnTo>
                <a:lnTo>
                  <a:pt x="12077" y="15912"/>
                </a:lnTo>
                <a:lnTo>
                  <a:pt x="12137" y="15912"/>
                </a:lnTo>
                <a:lnTo>
                  <a:pt x="12137" y="15979"/>
                </a:lnTo>
                <a:lnTo>
                  <a:pt x="12198" y="15979"/>
                </a:lnTo>
                <a:lnTo>
                  <a:pt x="12318" y="15912"/>
                </a:lnTo>
                <a:lnTo>
                  <a:pt x="12408" y="15777"/>
                </a:lnTo>
                <a:lnTo>
                  <a:pt x="12469" y="15845"/>
                </a:lnTo>
                <a:lnTo>
                  <a:pt x="12559" y="15845"/>
                </a:lnTo>
                <a:lnTo>
                  <a:pt x="12649" y="15777"/>
                </a:lnTo>
                <a:lnTo>
                  <a:pt x="12740" y="15777"/>
                </a:lnTo>
                <a:lnTo>
                  <a:pt x="12770" y="15710"/>
                </a:lnTo>
                <a:lnTo>
                  <a:pt x="12770" y="15642"/>
                </a:lnTo>
                <a:lnTo>
                  <a:pt x="12830" y="15507"/>
                </a:lnTo>
                <a:lnTo>
                  <a:pt x="12860" y="15305"/>
                </a:lnTo>
                <a:lnTo>
                  <a:pt x="12860" y="15036"/>
                </a:lnTo>
                <a:lnTo>
                  <a:pt x="12860" y="14698"/>
                </a:lnTo>
                <a:lnTo>
                  <a:pt x="12890" y="14698"/>
                </a:lnTo>
                <a:lnTo>
                  <a:pt x="12920" y="14833"/>
                </a:lnTo>
                <a:lnTo>
                  <a:pt x="12920" y="15170"/>
                </a:lnTo>
                <a:lnTo>
                  <a:pt x="12951" y="15305"/>
                </a:lnTo>
                <a:lnTo>
                  <a:pt x="12981" y="15305"/>
                </a:lnTo>
                <a:lnTo>
                  <a:pt x="13011" y="15238"/>
                </a:lnTo>
                <a:lnTo>
                  <a:pt x="12981" y="15103"/>
                </a:lnTo>
                <a:lnTo>
                  <a:pt x="13011" y="14901"/>
                </a:lnTo>
                <a:lnTo>
                  <a:pt x="12981" y="14631"/>
                </a:lnTo>
                <a:lnTo>
                  <a:pt x="13011" y="14361"/>
                </a:lnTo>
                <a:lnTo>
                  <a:pt x="13041" y="14024"/>
                </a:lnTo>
                <a:lnTo>
                  <a:pt x="13101" y="13620"/>
                </a:lnTo>
                <a:lnTo>
                  <a:pt x="13131" y="13485"/>
                </a:lnTo>
                <a:lnTo>
                  <a:pt x="13161" y="13417"/>
                </a:lnTo>
                <a:lnTo>
                  <a:pt x="13222" y="13215"/>
                </a:lnTo>
                <a:lnTo>
                  <a:pt x="13372" y="12743"/>
                </a:lnTo>
                <a:lnTo>
                  <a:pt x="13463" y="12541"/>
                </a:lnTo>
                <a:lnTo>
                  <a:pt x="13493" y="12406"/>
                </a:lnTo>
                <a:lnTo>
                  <a:pt x="13553" y="12271"/>
                </a:lnTo>
                <a:lnTo>
                  <a:pt x="13704" y="12069"/>
                </a:lnTo>
                <a:lnTo>
                  <a:pt x="13794" y="11934"/>
                </a:lnTo>
                <a:lnTo>
                  <a:pt x="13824" y="11799"/>
                </a:lnTo>
                <a:lnTo>
                  <a:pt x="13794" y="11732"/>
                </a:lnTo>
                <a:lnTo>
                  <a:pt x="13764" y="11732"/>
                </a:lnTo>
                <a:lnTo>
                  <a:pt x="13673" y="11732"/>
                </a:lnTo>
                <a:lnTo>
                  <a:pt x="13643" y="11597"/>
                </a:lnTo>
                <a:lnTo>
                  <a:pt x="13613" y="11529"/>
                </a:lnTo>
                <a:lnTo>
                  <a:pt x="13613" y="11462"/>
                </a:lnTo>
                <a:lnTo>
                  <a:pt x="13704" y="11395"/>
                </a:lnTo>
                <a:lnTo>
                  <a:pt x="13704" y="11260"/>
                </a:lnTo>
                <a:lnTo>
                  <a:pt x="13704" y="11192"/>
                </a:lnTo>
                <a:lnTo>
                  <a:pt x="13643" y="11125"/>
                </a:lnTo>
                <a:lnTo>
                  <a:pt x="13613" y="11125"/>
                </a:lnTo>
                <a:lnTo>
                  <a:pt x="13583" y="11058"/>
                </a:lnTo>
                <a:lnTo>
                  <a:pt x="13553" y="10788"/>
                </a:lnTo>
                <a:lnTo>
                  <a:pt x="13553" y="10720"/>
                </a:lnTo>
                <a:lnTo>
                  <a:pt x="13583" y="10720"/>
                </a:lnTo>
                <a:lnTo>
                  <a:pt x="13613" y="10855"/>
                </a:lnTo>
                <a:lnTo>
                  <a:pt x="13643" y="10923"/>
                </a:lnTo>
                <a:lnTo>
                  <a:pt x="13734" y="10990"/>
                </a:lnTo>
                <a:lnTo>
                  <a:pt x="13734" y="11125"/>
                </a:lnTo>
                <a:lnTo>
                  <a:pt x="13794" y="11260"/>
                </a:lnTo>
                <a:lnTo>
                  <a:pt x="13734" y="11395"/>
                </a:lnTo>
                <a:lnTo>
                  <a:pt x="13734" y="11462"/>
                </a:lnTo>
                <a:lnTo>
                  <a:pt x="13764" y="11529"/>
                </a:lnTo>
                <a:lnTo>
                  <a:pt x="13854" y="11664"/>
                </a:lnTo>
                <a:lnTo>
                  <a:pt x="13884" y="11664"/>
                </a:lnTo>
                <a:lnTo>
                  <a:pt x="13914" y="11597"/>
                </a:lnTo>
                <a:lnTo>
                  <a:pt x="14005" y="11462"/>
                </a:lnTo>
                <a:lnTo>
                  <a:pt x="14065" y="11395"/>
                </a:lnTo>
                <a:lnTo>
                  <a:pt x="14035" y="11260"/>
                </a:lnTo>
                <a:lnTo>
                  <a:pt x="14065" y="11192"/>
                </a:lnTo>
                <a:lnTo>
                  <a:pt x="14125" y="11125"/>
                </a:lnTo>
                <a:lnTo>
                  <a:pt x="14155" y="11125"/>
                </a:lnTo>
                <a:lnTo>
                  <a:pt x="14155" y="11058"/>
                </a:lnTo>
                <a:lnTo>
                  <a:pt x="14155" y="10990"/>
                </a:lnTo>
                <a:lnTo>
                  <a:pt x="14155" y="10855"/>
                </a:lnTo>
                <a:lnTo>
                  <a:pt x="14155" y="10720"/>
                </a:lnTo>
                <a:lnTo>
                  <a:pt x="14155" y="10653"/>
                </a:lnTo>
                <a:lnTo>
                  <a:pt x="14125" y="10518"/>
                </a:lnTo>
                <a:lnTo>
                  <a:pt x="14095" y="10451"/>
                </a:lnTo>
                <a:lnTo>
                  <a:pt x="14095" y="10383"/>
                </a:lnTo>
                <a:lnTo>
                  <a:pt x="14125" y="10383"/>
                </a:lnTo>
                <a:lnTo>
                  <a:pt x="14155" y="10383"/>
                </a:lnTo>
                <a:lnTo>
                  <a:pt x="14185" y="10586"/>
                </a:lnTo>
                <a:lnTo>
                  <a:pt x="14246" y="10653"/>
                </a:lnTo>
                <a:lnTo>
                  <a:pt x="14246" y="10788"/>
                </a:lnTo>
                <a:lnTo>
                  <a:pt x="14276" y="10788"/>
                </a:lnTo>
                <a:lnTo>
                  <a:pt x="14336" y="10720"/>
                </a:lnTo>
                <a:lnTo>
                  <a:pt x="14607" y="10383"/>
                </a:lnTo>
                <a:lnTo>
                  <a:pt x="14728" y="10316"/>
                </a:lnTo>
                <a:lnTo>
                  <a:pt x="14968" y="10248"/>
                </a:lnTo>
                <a:lnTo>
                  <a:pt x="14968" y="10181"/>
                </a:lnTo>
                <a:lnTo>
                  <a:pt x="14968" y="10114"/>
                </a:lnTo>
                <a:lnTo>
                  <a:pt x="14938" y="10114"/>
                </a:lnTo>
                <a:lnTo>
                  <a:pt x="14878" y="10114"/>
                </a:lnTo>
                <a:lnTo>
                  <a:pt x="14908" y="9911"/>
                </a:lnTo>
                <a:lnTo>
                  <a:pt x="14999" y="9776"/>
                </a:lnTo>
                <a:lnTo>
                  <a:pt x="14999" y="9844"/>
                </a:lnTo>
                <a:lnTo>
                  <a:pt x="15029" y="10046"/>
                </a:lnTo>
                <a:lnTo>
                  <a:pt x="15089" y="10181"/>
                </a:lnTo>
                <a:lnTo>
                  <a:pt x="15119" y="10114"/>
                </a:lnTo>
                <a:lnTo>
                  <a:pt x="15119" y="10046"/>
                </a:lnTo>
                <a:lnTo>
                  <a:pt x="15119" y="9844"/>
                </a:lnTo>
                <a:lnTo>
                  <a:pt x="15149" y="9776"/>
                </a:lnTo>
                <a:lnTo>
                  <a:pt x="15209" y="9844"/>
                </a:lnTo>
                <a:lnTo>
                  <a:pt x="15209" y="9911"/>
                </a:lnTo>
                <a:lnTo>
                  <a:pt x="15209" y="10046"/>
                </a:lnTo>
                <a:lnTo>
                  <a:pt x="15270" y="10114"/>
                </a:lnTo>
                <a:lnTo>
                  <a:pt x="15330" y="10046"/>
                </a:lnTo>
                <a:lnTo>
                  <a:pt x="15360" y="9979"/>
                </a:lnTo>
                <a:lnTo>
                  <a:pt x="15360" y="9776"/>
                </a:lnTo>
                <a:lnTo>
                  <a:pt x="15420" y="9642"/>
                </a:lnTo>
                <a:lnTo>
                  <a:pt x="15420" y="9574"/>
                </a:lnTo>
                <a:lnTo>
                  <a:pt x="15420" y="9507"/>
                </a:lnTo>
                <a:lnTo>
                  <a:pt x="15480" y="9372"/>
                </a:lnTo>
                <a:lnTo>
                  <a:pt x="15480" y="9304"/>
                </a:lnTo>
                <a:lnTo>
                  <a:pt x="15480" y="9170"/>
                </a:lnTo>
                <a:lnTo>
                  <a:pt x="15541" y="9170"/>
                </a:lnTo>
                <a:lnTo>
                  <a:pt x="15601" y="9035"/>
                </a:lnTo>
                <a:lnTo>
                  <a:pt x="15631" y="8967"/>
                </a:lnTo>
                <a:lnTo>
                  <a:pt x="15601" y="8900"/>
                </a:lnTo>
                <a:lnTo>
                  <a:pt x="15601" y="8833"/>
                </a:lnTo>
                <a:lnTo>
                  <a:pt x="15631" y="8765"/>
                </a:lnTo>
                <a:lnTo>
                  <a:pt x="15661" y="8698"/>
                </a:lnTo>
                <a:lnTo>
                  <a:pt x="15631" y="8563"/>
                </a:lnTo>
                <a:lnTo>
                  <a:pt x="15601" y="8428"/>
                </a:lnTo>
                <a:lnTo>
                  <a:pt x="15571" y="8361"/>
                </a:lnTo>
                <a:lnTo>
                  <a:pt x="15511" y="8428"/>
                </a:lnTo>
                <a:lnTo>
                  <a:pt x="15541" y="8563"/>
                </a:lnTo>
                <a:lnTo>
                  <a:pt x="15511" y="8698"/>
                </a:lnTo>
                <a:lnTo>
                  <a:pt x="15511" y="8833"/>
                </a:lnTo>
                <a:lnTo>
                  <a:pt x="15480" y="8833"/>
                </a:lnTo>
                <a:lnTo>
                  <a:pt x="15450" y="8833"/>
                </a:lnTo>
                <a:lnTo>
                  <a:pt x="15450" y="8765"/>
                </a:lnTo>
                <a:lnTo>
                  <a:pt x="15420" y="8833"/>
                </a:lnTo>
                <a:lnTo>
                  <a:pt x="15360" y="8900"/>
                </a:lnTo>
                <a:lnTo>
                  <a:pt x="15360" y="8833"/>
                </a:lnTo>
                <a:lnTo>
                  <a:pt x="15360" y="8765"/>
                </a:lnTo>
                <a:lnTo>
                  <a:pt x="15390" y="8630"/>
                </a:lnTo>
                <a:lnTo>
                  <a:pt x="15420" y="8563"/>
                </a:lnTo>
                <a:lnTo>
                  <a:pt x="15360" y="8495"/>
                </a:lnTo>
                <a:lnTo>
                  <a:pt x="15360" y="8361"/>
                </a:lnTo>
                <a:lnTo>
                  <a:pt x="15360" y="8226"/>
                </a:lnTo>
                <a:lnTo>
                  <a:pt x="15300" y="8226"/>
                </a:lnTo>
                <a:lnTo>
                  <a:pt x="15270" y="8293"/>
                </a:lnTo>
                <a:lnTo>
                  <a:pt x="15300" y="8361"/>
                </a:lnTo>
                <a:lnTo>
                  <a:pt x="15270" y="8495"/>
                </a:lnTo>
                <a:lnTo>
                  <a:pt x="15270" y="8563"/>
                </a:lnTo>
                <a:lnTo>
                  <a:pt x="15270" y="8698"/>
                </a:lnTo>
                <a:lnTo>
                  <a:pt x="15209" y="8698"/>
                </a:lnTo>
                <a:lnTo>
                  <a:pt x="15149" y="8630"/>
                </a:lnTo>
                <a:lnTo>
                  <a:pt x="15119" y="8698"/>
                </a:lnTo>
                <a:lnTo>
                  <a:pt x="15119" y="8833"/>
                </a:lnTo>
                <a:lnTo>
                  <a:pt x="15179" y="8967"/>
                </a:lnTo>
                <a:lnTo>
                  <a:pt x="15179" y="9035"/>
                </a:lnTo>
                <a:lnTo>
                  <a:pt x="15179" y="9102"/>
                </a:lnTo>
                <a:lnTo>
                  <a:pt x="15119" y="9035"/>
                </a:lnTo>
                <a:lnTo>
                  <a:pt x="15089" y="8967"/>
                </a:lnTo>
                <a:lnTo>
                  <a:pt x="15029" y="8833"/>
                </a:lnTo>
                <a:lnTo>
                  <a:pt x="14968" y="8833"/>
                </a:lnTo>
                <a:lnTo>
                  <a:pt x="14968" y="8900"/>
                </a:lnTo>
                <a:lnTo>
                  <a:pt x="14968" y="8967"/>
                </a:lnTo>
                <a:lnTo>
                  <a:pt x="15029" y="9102"/>
                </a:lnTo>
                <a:lnTo>
                  <a:pt x="14999" y="9170"/>
                </a:lnTo>
                <a:lnTo>
                  <a:pt x="14938" y="9237"/>
                </a:lnTo>
                <a:lnTo>
                  <a:pt x="14938" y="9102"/>
                </a:lnTo>
                <a:lnTo>
                  <a:pt x="14938" y="9035"/>
                </a:lnTo>
                <a:lnTo>
                  <a:pt x="14908" y="8967"/>
                </a:lnTo>
                <a:lnTo>
                  <a:pt x="14848" y="9035"/>
                </a:lnTo>
                <a:lnTo>
                  <a:pt x="14818" y="9170"/>
                </a:lnTo>
                <a:lnTo>
                  <a:pt x="14818" y="9304"/>
                </a:lnTo>
                <a:lnTo>
                  <a:pt x="14758" y="9304"/>
                </a:lnTo>
                <a:lnTo>
                  <a:pt x="14728" y="9304"/>
                </a:lnTo>
                <a:lnTo>
                  <a:pt x="14667" y="9237"/>
                </a:lnTo>
                <a:lnTo>
                  <a:pt x="14637" y="9304"/>
                </a:lnTo>
                <a:lnTo>
                  <a:pt x="14577" y="9304"/>
                </a:lnTo>
                <a:lnTo>
                  <a:pt x="14487" y="9170"/>
                </a:lnTo>
                <a:lnTo>
                  <a:pt x="14426" y="9170"/>
                </a:lnTo>
                <a:lnTo>
                  <a:pt x="14366" y="9102"/>
                </a:lnTo>
                <a:lnTo>
                  <a:pt x="14306" y="8967"/>
                </a:lnTo>
                <a:lnTo>
                  <a:pt x="14155" y="8698"/>
                </a:lnTo>
                <a:lnTo>
                  <a:pt x="14065" y="8630"/>
                </a:lnTo>
                <a:lnTo>
                  <a:pt x="14065" y="8563"/>
                </a:lnTo>
                <a:lnTo>
                  <a:pt x="14065" y="8495"/>
                </a:lnTo>
                <a:lnTo>
                  <a:pt x="14065" y="8361"/>
                </a:lnTo>
                <a:lnTo>
                  <a:pt x="14065" y="8293"/>
                </a:lnTo>
                <a:lnTo>
                  <a:pt x="14095" y="8293"/>
                </a:lnTo>
                <a:lnTo>
                  <a:pt x="14125" y="8361"/>
                </a:lnTo>
                <a:lnTo>
                  <a:pt x="14246" y="8563"/>
                </a:lnTo>
                <a:lnTo>
                  <a:pt x="14276" y="8630"/>
                </a:lnTo>
                <a:lnTo>
                  <a:pt x="14336" y="8630"/>
                </a:lnTo>
                <a:lnTo>
                  <a:pt x="14366" y="8630"/>
                </a:lnTo>
                <a:lnTo>
                  <a:pt x="14426" y="8765"/>
                </a:lnTo>
                <a:lnTo>
                  <a:pt x="14487" y="8833"/>
                </a:lnTo>
                <a:lnTo>
                  <a:pt x="14517" y="8833"/>
                </a:lnTo>
                <a:lnTo>
                  <a:pt x="14637" y="8967"/>
                </a:lnTo>
                <a:lnTo>
                  <a:pt x="14697" y="8967"/>
                </a:lnTo>
                <a:lnTo>
                  <a:pt x="14728" y="8833"/>
                </a:lnTo>
                <a:lnTo>
                  <a:pt x="14818" y="8765"/>
                </a:lnTo>
                <a:lnTo>
                  <a:pt x="14818" y="8698"/>
                </a:lnTo>
                <a:lnTo>
                  <a:pt x="14878" y="8563"/>
                </a:lnTo>
                <a:lnTo>
                  <a:pt x="14908" y="8563"/>
                </a:lnTo>
                <a:lnTo>
                  <a:pt x="14938" y="8495"/>
                </a:lnTo>
                <a:lnTo>
                  <a:pt x="14968" y="8226"/>
                </a:lnTo>
                <a:lnTo>
                  <a:pt x="14999" y="8158"/>
                </a:lnTo>
                <a:lnTo>
                  <a:pt x="15059" y="8091"/>
                </a:lnTo>
                <a:lnTo>
                  <a:pt x="15059" y="8023"/>
                </a:lnTo>
                <a:lnTo>
                  <a:pt x="15119" y="7889"/>
                </a:lnTo>
                <a:lnTo>
                  <a:pt x="15089" y="7821"/>
                </a:lnTo>
                <a:lnTo>
                  <a:pt x="15059" y="7754"/>
                </a:lnTo>
                <a:lnTo>
                  <a:pt x="15029" y="7821"/>
                </a:lnTo>
                <a:lnTo>
                  <a:pt x="14968" y="7889"/>
                </a:lnTo>
                <a:lnTo>
                  <a:pt x="14878" y="7889"/>
                </a:lnTo>
                <a:lnTo>
                  <a:pt x="14848" y="7821"/>
                </a:lnTo>
                <a:lnTo>
                  <a:pt x="14878" y="7754"/>
                </a:lnTo>
                <a:lnTo>
                  <a:pt x="14938" y="7686"/>
                </a:lnTo>
                <a:lnTo>
                  <a:pt x="14968" y="7551"/>
                </a:lnTo>
                <a:lnTo>
                  <a:pt x="15059" y="7619"/>
                </a:lnTo>
                <a:lnTo>
                  <a:pt x="15089" y="7551"/>
                </a:lnTo>
                <a:lnTo>
                  <a:pt x="15089" y="7484"/>
                </a:lnTo>
                <a:lnTo>
                  <a:pt x="14999" y="7417"/>
                </a:lnTo>
                <a:lnTo>
                  <a:pt x="15059" y="7349"/>
                </a:lnTo>
                <a:lnTo>
                  <a:pt x="15119" y="7349"/>
                </a:lnTo>
                <a:lnTo>
                  <a:pt x="15119" y="7147"/>
                </a:lnTo>
                <a:lnTo>
                  <a:pt x="15119" y="7012"/>
                </a:lnTo>
                <a:lnTo>
                  <a:pt x="15089" y="6945"/>
                </a:lnTo>
                <a:lnTo>
                  <a:pt x="15059" y="6945"/>
                </a:lnTo>
                <a:lnTo>
                  <a:pt x="14999" y="7012"/>
                </a:lnTo>
                <a:lnTo>
                  <a:pt x="14938" y="6945"/>
                </a:lnTo>
                <a:lnTo>
                  <a:pt x="14908" y="6945"/>
                </a:lnTo>
                <a:lnTo>
                  <a:pt x="14848" y="7012"/>
                </a:lnTo>
                <a:lnTo>
                  <a:pt x="14848" y="7147"/>
                </a:lnTo>
                <a:lnTo>
                  <a:pt x="14818" y="7147"/>
                </a:lnTo>
                <a:lnTo>
                  <a:pt x="14788" y="7147"/>
                </a:lnTo>
                <a:lnTo>
                  <a:pt x="14788" y="7012"/>
                </a:lnTo>
                <a:lnTo>
                  <a:pt x="14758" y="6945"/>
                </a:lnTo>
                <a:lnTo>
                  <a:pt x="14697" y="6945"/>
                </a:lnTo>
                <a:lnTo>
                  <a:pt x="14577" y="7080"/>
                </a:lnTo>
                <a:lnTo>
                  <a:pt x="14547" y="7080"/>
                </a:lnTo>
                <a:lnTo>
                  <a:pt x="14547" y="7012"/>
                </a:lnTo>
                <a:lnTo>
                  <a:pt x="14577" y="6945"/>
                </a:lnTo>
                <a:lnTo>
                  <a:pt x="14577" y="6810"/>
                </a:lnTo>
                <a:lnTo>
                  <a:pt x="14547" y="6810"/>
                </a:lnTo>
                <a:lnTo>
                  <a:pt x="14487" y="6877"/>
                </a:lnTo>
                <a:lnTo>
                  <a:pt x="14426" y="6945"/>
                </a:lnTo>
                <a:lnTo>
                  <a:pt x="14426" y="6877"/>
                </a:lnTo>
                <a:lnTo>
                  <a:pt x="14426" y="6742"/>
                </a:lnTo>
                <a:lnTo>
                  <a:pt x="14366" y="6742"/>
                </a:lnTo>
                <a:lnTo>
                  <a:pt x="14306" y="6742"/>
                </a:lnTo>
                <a:lnTo>
                  <a:pt x="14276" y="6742"/>
                </a:lnTo>
                <a:lnTo>
                  <a:pt x="14246" y="6742"/>
                </a:lnTo>
                <a:lnTo>
                  <a:pt x="14185" y="6675"/>
                </a:lnTo>
                <a:lnTo>
                  <a:pt x="14125" y="6742"/>
                </a:lnTo>
                <a:lnTo>
                  <a:pt x="14095" y="6675"/>
                </a:lnTo>
                <a:lnTo>
                  <a:pt x="14065" y="6608"/>
                </a:lnTo>
                <a:lnTo>
                  <a:pt x="14005" y="6540"/>
                </a:lnTo>
                <a:lnTo>
                  <a:pt x="13975" y="6473"/>
                </a:lnTo>
                <a:lnTo>
                  <a:pt x="14005" y="6405"/>
                </a:lnTo>
                <a:lnTo>
                  <a:pt x="14035" y="6405"/>
                </a:lnTo>
                <a:lnTo>
                  <a:pt x="14306" y="6473"/>
                </a:lnTo>
                <a:lnTo>
                  <a:pt x="14336" y="6473"/>
                </a:lnTo>
                <a:lnTo>
                  <a:pt x="14366" y="6473"/>
                </a:lnTo>
                <a:lnTo>
                  <a:pt x="14366" y="6338"/>
                </a:lnTo>
                <a:lnTo>
                  <a:pt x="14396" y="6270"/>
                </a:lnTo>
                <a:lnTo>
                  <a:pt x="14426" y="6338"/>
                </a:lnTo>
                <a:lnTo>
                  <a:pt x="14426" y="6473"/>
                </a:lnTo>
                <a:lnTo>
                  <a:pt x="14456" y="6540"/>
                </a:lnTo>
                <a:lnTo>
                  <a:pt x="14547" y="6540"/>
                </a:lnTo>
                <a:lnTo>
                  <a:pt x="14637" y="6540"/>
                </a:lnTo>
                <a:lnTo>
                  <a:pt x="14667" y="6473"/>
                </a:lnTo>
                <a:lnTo>
                  <a:pt x="14697" y="6540"/>
                </a:lnTo>
                <a:lnTo>
                  <a:pt x="14788" y="6675"/>
                </a:lnTo>
                <a:lnTo>
                  <a:pt x="14818" y="6608"/>
                </a:lnTo>
                <a:lnTo>
                  <a:pt x="14848" y="6540"/>
                </a:lnTo>
                <a:lnTo>
                  <a:pt x="14848" y="6405"/>
                </a:lnTo>
                <a:lnTo>
                  <a:pt x="14788" y="6270"/>
                </a:lnTo>
                <a:lnTo>
                  <a:pt x="14788" y="6136"/>
                </a:lnTo>
                <a:lnTo>
                  <a:pt x="14728" y="6068"/>
                </a:lnTo>
                <a:lnTo>
                  <a:pt x="14667" y="6001"/>
                </a:lnTo>
                <a:lnTo>
                  <a:pt x="14637" y="5933"/>
                </a:lnTo>
                <a:lnTo>
                  <a:pt x="14667" y="5866"/>
                </a:lnTo>
                <a:lnTo>
                  <a:pt x="14697" y="5798"/>
                </a:lnTo>
                <a:lnTo>
                  <a:pt x="14818" y="5933"/>
                </a:lnTo>
                <a:lnTo>
                  <a:pt x="14878" y="5866"/>
                </a:lnTo>
                <a:lnTo>
                  <a:pt x="14938" y="5866"/>
                </a:lnTo>
                <a:lnTo>
                  <a:pt x="14968" y="5798"/>
                </a:lnTo>
                <a:lnTo>
                  <a:pt x="14968" y="5664"/>
                </a:lnTo>
                <a:lnTo>
                  <a:pt x="14968" y="5596"/>
                </a:lnTo>
                <a:close/>
              </a:path>
            </a:pathLst>
          </a:custGeom>
          <a:solidFill>
            <a:srgbClr val="376092"/>
          </a:solidFill>
          <a:ln w="9525">
            <a:solidFill>
              <a:srgbClr val="376092"/>
            </a:solidFill>
            <a:prstDash val="solid"/>
            <a:round/>
            <a:headEnd/>
            <a:tailEnd/>
          </a:ln>
        </p:spPr>
      </p:sp>
      <p:sp>
        <p:nvSpPr>
          <p:cNvPr id="173" name="Louisiana"/>
          <p:cNvSpPr>
            <a:spLocks/>
          </p:cNvSpPr>
          <p:nvPr/>
        </p:nvSpPr>
        <p:spPr bwMode="auto">
          <a:xfrm>
            <a:off x="1286793" y="1664654"/>
            <a:ext cx="927099" cy="788589"/>
          </a:xfrm>
          <a:custGeom>
            <a:avLst/>
            <a:gdLst/>
            <a:ahLst/>
            <a:cxnLst>
              <a:cxn ang="0">
                <a:pos x="8009" y="7224"/>
              </a:cxn>
              <a:cxn ang="0">
                <a:pos x="8284" y="6072"/>
              </a:cxn>
              <a:cxn ang="0">
                <a:pos x="8375" y="5339"/>
              </a:cxn>
              <a:cxn ang="0">
                <a:pos x="8878" y="4816"/>
              </a:cxn>
              <a:cxn ang="0">
                <a:pos x="9107" y="3821"/>
              </a:cxn>
              <a:cxn ang="0">
                <a:pos x="9199" y="3612"/>
              </a:cxn>
              <a:cxn ang="0">
                <a:pos x="9702" y="2827"/>
              </a:cxn>
              <a:cxn ang="0">
                <a:pos x="9153" y="1937"/>
              </a:cxn>
              <a:cxn ang="0">
                <a:pos x="9107" y="1518"/>
              </a:cxn>
              <a:cxn ang="0">
                <a:pos x="8924" y="838"/>
              </a:cxn>
              <a:cxn ang="0">
                <a:pos x="8741" y="52"/>
              </a:cxn>
              <a:cxn ang="0">
                <a:pos x="1602" y="209"/>
              </a:cxn>
              <a:cxn ang="0">
                <a:pos x="641" y="5077"/>
              </a:cxn>
              <a:cxn ang="0">
                <a:pos x="778" y="6020"/>
              </a:cxn>
              <a:cxn ang="0">
                <a:pos x="1144" y="6700"/>
              </a:cxn>
              <a:cxn ang="0">
                <a:pos x="1510" y="7747"/>
              </a:cxn>
              <a:cxn ang="0">
                <a:pos x="1693" y="8794"/>
              </a:cxn>
              <a:cxn ang="0">
                <a:pos x="1236" y="10103"/>
              </a:cxn>
              <a:cxn ang="0">
                <a:pos x="1098" y="11464"/>
              </a:cxn>
              <a:cxn ang="0">
                <a:pos x="1007" y="12929"/>
              </a:cxn>
              <a:cxn ang="0">
                <a:pos x="1144" y="13819"/>
              </a:cxn>
              <a:cxn ang="0">
                <a:pos x="3066" y="13610"/>
              </a:cxn>
              <a:cxn ang="0">
                <a:pos x="5538" y="14500"/>
              </a:cxn>
              <a:cxn ang="0">
                <a:pos x="6361" y="14133"/>
              </a:cxn>
              <a:cxn ang="0">
                <a:pos x="6316" y="13714"/>
              </a:cxn>
              <a:cxn ang="0">
                <a:pos x="7231" y="13296"/>
              </a:cxn>
              <a:cxn ang="0">
                <a:pos x="7963" y="13505"/>
              </a:cxn>
              <a:cxn ang="0">
                <a:pos x="8055" y="14028"/>
              </a:cxn>
              <a:cxn ang="0">
                <a:pos x="8604" y="14500"/>
              </a:cxn>
              <a:cxn ang="0">
                <a:pos x="9382" y="15023"/>
              </a:cxn>
              <a:cxn ang="0">
                <a:pos x="10206" y="15808"/>
              </a:cxn>
              <a:cxn ang="0">
                <a:pos x="11441" y="15494"/>
              </a:cxn>
              <a:cxn ang="0">
                <a:pos x="11899" y="15651"/>
              </a:cxn>
              <a:cxn ang="0">
                <a:pos x="12723" y="15965"/>
              </a:cxn>
              <a:cxn ang="0">
                <a:pos x="13043" y="14761"/>
              </a:cxn>
              <a:cxn ang="0">
                <a:pos x="13684" y="14500"/>
              </a:cxn>
              <a:cxn ang="0">
                <a:pos x="14691" y="15285"/>
              </a:cxn>
              <a:cxn ang="0">
                <a:pos x="15423" y="15913"/>
              </a:cxn>
              <a:cxn ang="0">
                <a:pos x="15743" y="15861"/>
              </a:cxn>
              <a:cxn ang="0">
                <a:pos x="16292" y="15756"/>
              </a:cxn>
              <a:cxn ang="0">
                <a:pos x="15835" y="15128"/>
              </a:cxn>
              <a:cxn ang="0">
                <a:pos x="15194" y="14657"/>
              </a:cxn>
              <a:cxn ang="0">
                <a:pos x="14462" y="14081"/>
              </a:cxn>
              <a:cxn ang="0">
                <a:pos x="14965" y="13348"/>
              </a:cxn>
              <a:cxn ang="0">
                <a:pos x="15743" y="12406"/>
              </a:cxn>
              <a:cxn ang="0">
                <a:pos x="15514" y="11568"/>
              </a:cxn>
              <a:cxn ang="0">
                <a:pos x="14645" y="11935"/>
              </a:cxn>
              <a:cxn ang="0">
                <a:pos x="13821" y="12406"/>
              </a:cxn>
              <a:cxn ang="0">
                <a:pos x="13958" y="11830"/>
              </a:cxn>
              <a:cxn ang="0">
                <a:pos x="13867" y="11621"/>
              </a:cxn>
              <a:cxn ang="0">
                <a:pos x="13409" y="11516"/>
              </a:cxn>
              <a:cxn ang="0">
                <a:pos x="12219" y="12039"/>
              </a:cxn>
              <a:cxn ang="0">
                <a:pos x="11899" y="11202"/>
              </a:cxn>
              <a:cxn ang="0">
                <a:pos x="12723" y="10731"/>
              </a:cxn>
              <a:cxn ang="0">
                <a:pos x="13501" y="11202"/>
              </a:cxn>
              <a:cxn ang="0">
                <a:pos x="14187" y="10940"/>
              </a:cxn>
              <a:cxn ang="0">
                <a:pos x="13455" y="9317"/>
              </a:cxn>
              <a:cxn ang="0">
                <a:pos x="11121" y="8218"/>
              </a:cxn>
            </a:cxnLst>
            <a:rect l="0" t="0" r="r" b="b"/>
            <a:pathLst>
              <a:path w="16384" h="16384">
                <a:moveTo>
                  <a:pt x="7917" y="8113"/>
                </a:moveTo>
                <a:lnTo>
                  <a:pt x="7872" y="8009"/>
                </a:lnTo>
                <a:lnTo>
                  <a:pt x="7780" y="7852"/>
                </a:lnTo>
                <a:lnTo>
                  <a:pt x="7780" y="7799"/>
                </a:lnTo>
                <a:lnTo>
                  <a:pt x="7780" y="7642"/>
                </a:lnTo>
                <a:lnTo>
                  <a:pt x="7780" y="7538"/>
                </a:lnTo>
                <a:lnTo>
                  <a:pt x="7734" y="7381"/>
                </a:lnTo>
                <a:lnTo>
                  <a:pt x="7689" y="7328"/>
                </a:lnTo>
                <a:lnTo>
                  <a:pt x="7780" y="7276"/>
                </a:lnTo>
                <a:lnTo>
                  <a:pt x="7917" y="7276"/>
                </a:lnTo>
                <a:lnTo>
                  <a:pt x="8009" y="7224"/>
                </a:lnTo>
                <a:lnTo>
                  <a:pt x="8009" y="7014"/>
                </a:lnTo>
                <a:lnTo>
                  <a:pt x="7917" y="6857"/>
                </a:lnTo>
                <a:lnTo>
                  <a:pt x="7917" y="6753"/>
                </a:lnTo>
                <a:lnTo>
                  <a:pt x="7917" y="6648"/>
                </a:lnTo>
                <a:lnTo>
                  <a:pt x="8055" y="6700"/>
                </a:lnTo>
                <a:lnTo>
                  <a:pt x="8192" y="6700"/>
                </a:lnTo>
                <a:lnTo>
                  <a:pt x="8192" y="6595"/>
                </a:lnTo>
                <a:lnTo>
                  <a:pt x="8100" y="6491"/>
                </a:lnTo>
                <a:lnTo>
                  <a:pt x="8055" y="6386"/>
                </a:lnTo>
                <a:lnTo>
                  <a:pt x="8055" y="6124"/>
                </a:lnTo>
                <a:lnTo>
                  <a:pt x="8284" y="6072"/>
                </a:lnTo>
                <a:lnTo>
                  <a:pt x="8329" y="5967"/>
                </a:lnTo>
                <a:lnTo>
                  <a:pt x="8329" y="5915"/>
                </a:lnTo>
                <a:lnTo>
                  <a:pt x="8284" y="5863"/>
                </a:lnTo>
                <a:lnTo>
                  <a:pt x="8100" y="5863"/>
                </a:lnTo>
                <a:lnTo>
                  <a:pt x="8055" y="5810"/>
                </a:lnTo>
                <a:lnTo>
                  <a:pt x="8100" y="5758"/>
                </a:lnTo>
                <a:lnTo>
                  <a:pt x="8146" y="5706"/>
                </a:lnTo>
                <a:lnTo>
                  <a:pt x="8329" y="5706"/>
                </a:lnTo>
                <a:lnTo>
                  <a:pt x="8375" y="5601"/>
                </a:lnTo>
                <a:lnTo>
                  <a:pt x="8329" y="5444"/>
                </a:lnTo>
                <a:lnTo>
                  <a:pt x="8375" y="5339"/>
                </a:lnTo>
                <a:lnTo>
                  <a:pt x="8467" y="5235"/>
                </a:lnTo>
                <a:lnTo>
                  <a:pt x="8604" y="5235"/>
                </a:lnTo>
                <a:lnTo>
                  <a:pt x="8741" y="5182"/>
                </a:lnTo>
                <a:lnTo>
                  <a:pt x="8695" y="5130"/>
                </a:lnTo>
                <a:lnTo>
                  <a:pt x="8558" y="5077"/>
                </a:lnTo>
                <a:lnTo>
                  <a:pt x="8467" y="5025"/>
                </a:lnTo>
                <a:lnTo>
                  <a:pt x="8467" y="4868"/>
                </a:lnTo>
                <a:lnTo>
                  <a:pt x="8512" y="4816"/>
                </a:lnTo>
                <a:lnTo>
                  <a:pt x="8604" y="4763"/>
                </a:lnTo>
                <a:lnTo>
                  <a:pt x="8695" y="4816"/>
                </a:lnTo>
                <a:lnTo>
                  <a:pt x="8878" y="4816"/>
                </a:lnTo>
                <a:lnTo>
                  <a:pt x="8833" y="4711"/>
                </a:lnTo>
                <a:lnTo>
                  <a:pt x="8833" y="4659"/>
                </a:lnTo>
                <a:lnTo>
                  <a:pt x="8833" y="4606"/>
                </a:lnTo>
                <a:lnTo>
                  <a:pt x="8924" y="4502"/>
                </a:lnTo>
                <a:lnTo>
                  <a:pt x="8970" y="4397"/>
                </a:lnTo>
                <a:lnTo>
                  <a:pt x="9062" y="4188"/>
                </a:lnTo>
                <a:lnTo>
                  <a:pt x="9199" y="4135"/>
                </a:lnTo>
                <a:lnTo>
                  <a:pt x="9245" y="4031"/>
                </a:lnTo>
                <a:lnTo>
                  <a:pt x="9199" y="3978"/>
                </a:lnTo>
                <a:lnTo>
                  <a:pt x="9107" y="3874"/>
                </a:lnTo>
                <a:lnTo>
                  <a:pt x="9107" y="3821"/>
                </a:lnTo>
                <a:lnTo>
                  <a:pt x="9199" y="3821"/>
                </a:lnTo>
                <a:lnTo>
                  <a:pt x="9336" y="3821"/>
                </a:lnTo>
                <a:lnTo>
                  <a:pt x="9382" y="3769"/>
                </a:lnTo>
                <a:lnTo>
                  <a:pt x="9473" y="3664"/>
                </a:lnTo>
                <a:lnTo>
                  <a:pt x="9519" y="3612"/>
                </a:lnTo>
                <a:lnTo>
                  <a:pt x="9611" y="3507"/>
                </a:lnTo>
                <a:lnTo>
                  <a:pt x="9611" y="3402"/>
                </a:lnTo>
                <a:lnTo>
                  <a:pt x="9565" y="3350"/>
                </a:lnTo>
                <a:lnTo>
                  <a:pt x="9473" y="3298"/>
                </a:lnTo>
                <a:lnTo>
                  <a:pt x="9428" y="3455"/>
                </a:lnTo>
                <a:lnTo>
                  <a:pt x="9199" y="3612"/>
                </a:lnTo>
                <a:lnTo>
                  <a:pt x="9153" y="3559"/>
                </a:lnTo>
                <a:lnTo>
                  <a:pt x="8970" y="3559"/>
                </a:lnTo>
                <a:lnTo>
                  <a:pt x="8970" y="3455"/>
                </a:lnTo>
                <a:lnTo>
                  <a:pt x="8970" y="3298"/>
                </a:lnTo>
                <a:lnTo>
                  <a:pt x="9062" y="3245"/>
                </a:lnTo>
                <a:lnTo>
                  <a:pt x="9153" y="3245"/>
                </a:lnTo>
                <a:lnTo>
                  <a:pt x="9199" y="3245"/>
                </a:lnTo>
                <a:lnTo>
                  <a:pt x="9519" y="3193"/>
                </a:lnTo>
                <a:lnTo>
                  <a:pt x="9611" y="3141"/>
                </a:lnTo>
                <a:lnTo>
                  <a:pt x="9656" y="2984"/>
                </a:lnTo>
                <a:lnTo>
                  <a:pt x="9702" y="2827"/>
                </a:lnTo>
                <a:lnTo>
                  <a:pt x="9748" y="2722"/>
                </a:lnTo>
                <a:lnTo>
                  <a:pt x="9748" y="2670"/>
                </a:lnTo>
                <a:lnTo>
                  <a:pt x="9565" y="2617"/>
                </a:lnTo>
                <a:lnTo>
                  <a:pt x="9428" y="2513"/>
                </a:lnTo>
                <a:lnTo>
                  <a:pt x="9382" y="2251"/>
                </a:lnTo>
                <a:lnTo>
                  <a:pt x="9336" y="2198"/>
                </a:lnTo>
                <a:lnTo>
                  <a:pt x="9245" y="2198"/>
                </a:lnTo>
                <a:lnTo>
                  <a:pt x="9153" y="2146"/>
                </a:lnTo>
                <a:lnTo>
                  <a:pt x="9107" y="2041"/>
                </a:lnTo>
                <a:lnTo>
                  <a:pt x="9107" y="1937"/>
                </a:lnTo>
                <a:lnTo>
                  <a:pt x="9153" y="1937"/>
                </a:lnTo>
                <a:lnTo>
                  <a:pt x="9382" y="2094"/>
                </a:lnTo>
                <a:lnTo>
                  <a:pt x="9428" y="2041"/>
                </a:lnTo>
                <a:lnTo>
                  <a:pt x="9428" y="1989"/>
                </a:lnTo>
                <a:lnTo>
                  <a:pt x="9336" y="1832"/>
                </a:lnTo>
                <a:lnTo>
                  <a:pt x="9245" y="1780"/>
                </a:lnTo>
                <a:lnTo>
                  <a:pt x="9245" y="1727"/>
                </a:lnTo>
                <a:lnTo>
                  <a:pt x="9336" y="1623"/>
                </a:lnTo>
                <a:lnTo>
                  <a:pt x="9382" y="1518"/>
                </a:lnTo>
                <a:lnTo>
                  <a:pt x="9336" y="1466"/>
                </a:lnTo>
                <a:lnTo>
                  <a:pt x="9245" y="1466"/>
                </a:lnTo>
                <a:lnTo>
                  <a:pt x="9107" y="1518"/>
                </a:lnTo>
                <a:lnTo>
                  <a:pt x="9016" y="1570"/>
                </a:lnTo>
                <a:lnTo>
                  <a:pt x="8970" y="1623"/>
                </a:lnTo>
                <a:lnTo>
                  <a:pt x="8970" y="1361"/>
                </a:lnTo>
                <a:lnTo>
                  <a:pt x="9016" y="1256"/>
                </a:lnTo>
                <a:lnTo>
                  <a:pt x="9107" y="1204"/>
                </a:lnTo>
                <a:lnTo>
                  <a:pt x="9153" y="1152"/>
                </a:lnTo>
                <a:lnTo>
                  <a:pt x="9199" y="1047"/>
                </a:lnTo>
                <a:lnTo>
                  <a:pt x="9153" y="995"/>
                </a:lnTo>
                <a:lnTo>
                  <a:pt x="9062" y="995"/>
                </a:lnTo>
                <a:lnTo>
                  <a:pt x="8970" y="942"/>
                </a:lnTo>
                <a:lnTo>
                  <a:pt x="8924" y="838"/>
                </a:lnTo>
                <a:lnTo>
                  <a:pt x="8924" y="680"/>
                </a:lnTo>
                <a:lnTo>
                  <a:pt x="9062" y="419"/>
                </a:lnTo>
                <a:lnTo>
                  <a:pt x="9107" y="314"/>
                </a:lnTo>
                <a:lnTo>
                  <a:pt x="9107" y="209"/>
                </a:lnTo>
                <a:lnTo>
                  <a:pt x="9016" y="157"/>
                </a:lnTo>
                <a:lnTo>
                  <a:pt x="8970" y="157"/>
                </a:lnTo>
                <a:lnTo>
                  <a:pt x="8924" y="314"/>
                </a:lnTo>
                <a:lnTo>
                  <a:pt x="8833" y="366"/>
                </a:lnTo>
                <a:lnTo>
                  <a:pt x="8741" y="366"/>
                </a:lnTo>
                <a:lnTo>
                  <a:pt x="8695" y="262"/>
                </a:lnTo>
                <a:lnTo>
                  <a:pt x="8741" y="52"/>
                </a:lnTo>
                <a:lnTo>
                  <a:pt x="8741" y="0"/>
                </a:lnTo>
                <a:lnTo>
                  <a:pt x="8467" y="0"/>
                </a:lnTo>
                <a:lnTo>
                  <a:pt x="8009" y="0"/>
                </a:lnTo>
                <a:lnTo>
                  <a:pt x="7917" y="0"/>
                </a:lnTo>
                <a:lnTo>
                  <a:pt x="6087" y="52"/>
                </a:lnTo>
                <a:lnTo>
                  <a:pt x="5995" y="105"/>
                </a:lnTo>
                <a:lnTo>
                  <a:pt x="4027" y="105"/>
                </a:lnTo>
                <a:lnTo>
                  <a:pt x="3249" y="157"/>
                </a:lnTo>
                <a:lnTo>
                  <a:pt x="2471" y="157"/>
                </a:lnTo>
                <a:lnTo>
                  <a:pt x="1693" y="157"/>
                </a:lnTo>
                <a:lnTo>
                  <a:pt x="1602" y="209"/>
                </a:lnTo>
                <a:lnTo>
                  <a:pt x="641" y="209"/>
                </a:lnTo>
                <a:lnTo>
                  <a:pt x="0" y="157"/>
                </a:lnTo>
                <a:lnTo>
                  <a:pt x="0" y="733"/>
                </a:lnTo>
                <a:lnTo>
                  <a:pt x="0" y="1518"/>
                </a:lnTo>
                <a:lnTo>
                  <a:pt x="46" y="2774"/>
                </a:lnTo>
                <a:lnTo>
                  <a:pt x="46" y="3612"/>
                </a:lnTo>
                <a:lnTo>
                  <a:pt x="46" y="4449"/>
                </a:lnTo>
                <a:lnTo>
                  <a:pt x="183" y="4554"/>
                </a:lnTo>
                <a:lnTo>
                  <a:pt x="320" y="4763"/>
                </a:lnTo>
                <a:lnTo>
                  <a:pt x="503" y="4920"/>
                </a:lnTo>
                <a:lnTo>
                  <a:pt x="641" y="5077"/>
                </a:lnTo>
                <a:lnTo>
                  <a:pt x="595" y="5182"/>
                </a:lnTo>
                <a:lnTo>
                  <a:pt x="732" y="5287"/>
                </a:lnTo>
                <a:lnTo>
                  <a:pt x="732" y="5339"/>
                </a:lnTo>
                <a:lnTo>
                  <a:pt x="732" y="5496"/>
                </a:lnTo>
                <a:lnTo>
                  <a:pt x="824" y="5601"/>
                </a:lnTo>
                <a:lnTo>
                  <a:pt x="870" y="5653"/>
                </a:lnTo>
                <a:lnTo>
                  <a:pt x="824" y="5758"/>
                </a:lnTo>
                <a:lnTo>
                  <a:pt x="778" y="5810"/>
                </a:lnTo>
                <a:lnTo>
                  <a:pt x="732" y="5863"/>
                </a:lnTo>
                <a:lnTo>
                  <a:pt x="732" y="5967"/>
                </a:lnTo>
                <a:lnTo>
                  <a:pt x="778" y="6020"/>
                </a:lnTo>
                <a:lnTo>
                  <a:pt x="778" y="6072"/>
                </a:lnTo>
                <a:lnTo>
                  <a:pt x="732" y="6072"/>
                </a:lnTo>
                <a:lnTo>
                  <a:pt x="732" y="6177"/>
                </a:lnTo>
                <a:lnTo>
                  <a:pt x="824" y="6229"/>
                </a:lnTo>
                <a:lnTo>
                  <a:pt x="870" y="6386"/>
                </a:lnTo>
                <a:lnTo>
                  <a:pt x="961" y="6438"/>
                </a:lnTo>
                <a:lnTo>
                  <a:pt x="1053" y="6438"/>
                </a:lnTo>
                <a:lnTo>
                  <a:pt x="1098" y="6491"/>
                </a:lnTo>
                <a:lnTo>
                  <a:pt x="1053" y="6543"/>
                </a:lnTo>
                <a:lnTo>
                  <a:pt x="1007" y="6648"/>
                </a:lnTo>
                <a:lnTo>
                  <a:pt x="1144" y="6700"/>
                </a:lnTo>
                <a:lnTo>
                  <a:pt x="1190" y="6910"/>
                </a:lnTo>
                <a:lnTo>
                  <a:pt x="1327" y="7067"/>
                </a:lnTo>
                <a:lnTo>
                  <a:pt x="1281" y="7119"/>
                </a:lnTo>
                <a:lnTo>
                  <a:pt x="1236" y="7224"/>
                </a:lnTo>
                <a:lnTo>
                  <a:pt x="1190" y="7276"/>
                </a:lnTo>
                <a:lnTo>
                  <a:pt x="1236" y="7381"/>
                </a:lnTo>
                <a:lnTo>
                  <a:pt x="1281" y="7381"/>
                </a:lnTo>
                <a:lnTo>
                  <a:pt x="1373" y="7433"/>
                </a:lnTo>
                <a:lnTo>
                  <a:pt x="1464" y="7538"/>
                </a:lnTo>
                <a:lnTo>
                  <a:pt x="1464" y="7642"/>
                </a:lnTo>
                <a:lnTo>
                  <a:pt x="1510" y="7747"/>
                </a:lnTo>
                <a:lnTo>
                  <a:pt x="1602" y="7799"/>
                </a:lnTo>
                <a:lnTo>
                  <a:pt x="1693" y="7799"/>
                </a:lnTo>
                <a:lnTo>
                  <a:pt x="1693" y="8009"/>
                </a:lnTo>
                <a:lnTo>
                  <a:pt x="1648" y="8218"/>
                </a:lnTo>
                <a:lnTo>
                  <a:pt x="1693" y="8375"/>
                </a:lnTo>
                <a:lnTo>
                  <a:pt x="1739" y="8428"/>
                </a:lnTo>
                <a:lnTo>
                  <a:pt x="1693" y="8532"/>
                </a:lnTo>
                <a:lnTo>
                  <a:pt x="1648" y="8585"/>
                </a:lnTo>
                <a:lnTo>
                  <a:pt x="1602" y="8637"/>
                </a:lnTo>
                <a:lnTo>
                  <a:pt x="1648" y="8742"/>
                </a:lnTo>
                <a:lnTo>
                  <a:pt x="1693" y="8794"/>
                </a:lnTo>
                <a:lnTo>
                  <a:pt x="1693" y="8846"/>
                </a:lnTo>
                <a:lnTo>
                  <a:pt x="1739" y="8899"/>
                </a:lnTo>
                <a:lnTo>
                  <a:pt x="1693" y="9003"/>
                </a:lnTo>
                <a:lnTo>
                  <a:pt x="1648" y="9056"/>
                </a:lnTo>
                <a:lnTo>
                  <a:pt x="1693" y="9160"/>
                </a:lnTo>
                <a:lnTo>
                  <a:pt x="1648" y="9265"/>
                </a:lnTo>
                <a:lnTo>
                  <a:pt x="1602" y="9317"/>
                </a:lnTo>
                <a:lnTo>
                  <a:pt x="1556" y="9422"/>
                </a:lnTo>
                <a:lnTo>
                  <a:pt x="1419" y="9789"/>
                </a:lnTo>
                <a:lnTo>
                  <a:pt x="1373" y="9946"/>
                </a:lnTo>
                <a:lnTo>
                  <a:pt x="1236" y="10103"/>
                </a:lnTo>
                <a:lnTo>
                  <a:pt x="1236" y="10155"/>
                </a:lnTo>
                <a:lnTo>
                  <a:pt x="1236" y="10260"/>
                </a:lnTo>
                <a:lnTo>
                  <a:pt x="1190" y="10312"/>
                </a:lnTo>
                <a:lnTo>
                  <a:pt x="1144" y="10417"/>
                </a:lnTo>
                <a:lnTo>
                  <a:pt x="1144" y="10574"/>
                </a:lnTo>
                <a:lnTo>
                  <a:pt x="1144" y="10731"/>
                </a:lnTo>
                <a:lnTo>
                  <a:pt x="1236" y="10940"/>
                </a:lnTo>
                <a:lnTo>
                  <a:pt x="1144" y="10992"/>
                </a:lnTo>
                <a:lnTo>
                  <a:pt x="1190" y="11097"/>
                </a:lnTo>
                <a:lnTo>
                  <a:pt x="1098" y="11149"/>
                </a:lnTo>
                <a:lnTo>
                  <a:pt x="1098" y="11464"/>
                </a:lnTo>
                <a:lnTo>
                  <a:pt x="1144" y="11516"/>
                </a:lnTo>
                <a:lnTo>
                  <a:pt x="1236" y="11673"/>
                </a:lnTo>
                <a:lnTo>
                  <a:pt x="1373" y="11778"/>
                </a:lnTo>
                <a:lnTo>
                  <a:pt x="1327" y="11882"/>
                </a:lnTo>
                <a:lnTo>
                  <a:pt x="1327" y="11987"/>
                </a:lnTo>
                <a:lnTo>
                  <a:pt x="1281" y="12249"/>
                </a:lnTo>
                <a:lnTo>
                  <a:pt x="1236" y="12458"/>
                </a:lnTo>
                <a:lnTo>
                  <a:pt x="1281" y="12563"/>
                </a:lnTo>
                <a:lnTo>
                  <a:pt x="1190" y="12668"/>
                </a:lnTo>
                <a:lnTo>
                  <a:pt x="1098" y="12772"/>
                </a:lnTo>
                <a:lnTo>
                  <a:pt x="1007" y="12929"/>
                </a:lnTo>
                <a:lnTo>
                  <a:pt x="961" y="12982"/>
                </a:lnTo>
                <a:lnTo>
                  <a:pt x="870" y="13139"/>
                </a:lnTo>
                <a:lnTo>
                  <a:pt x="778" y="13348"/>
                </a:lnTo>
                <a:lnTo>
                  <a:pt x="641" y="13453"/>
                </a:lnTo>
                <a:lnTo>
                  <a:pt x="595" y="13557"/>
                </a:lnTo>
                <a:lnTo>
                  <a:pt x="595" y="13662"/>
                </a:lnTo>
                <a:lnTo>
                  <a:pt x="641" y="13767"/>
                </a:lnTo>
                <a:lnTo>
                  <a:pt x="732" y="13767"/>
                </a:lnTo>
                <a:lnTo>
                  <a:pt x="870" y="13924"/>
                </a:lnTo>
                <a:lnTo>
                  <a:pt x="1007" y="13871"/>
                </a:lnTo>
                <a:lnTo>
                  <a:pt x="1144" y="13819"/>
                </a:lnTo>
                <a:lnTo>
                  <a:pt x="1327" y="13767"/>
                </a:lnTo>
                <a:lnTo>
                  <a:pt x="1464" y="13714"/>
                </a:lnTo>
                <a:lnTo>
                  <a:pt x="1602" y="13714"/>
                </a:lnTo>
                <a:lnTo>
                  <a:pt x="1739" y="13662"/>
                </a:lnTo>
                <a:lnTo>
                  <a:pt x="1968" y="13662"/>
                </a:lnTo>
                <a:lnTo>
                  <a:pt x="2380" y="13662"/>
                </a:lnTo>
                <a:lnTo>
                  <a:pt x="2471" y="13610"/>
                </a:lnTo>
                <a:lnTo>
                  <a:pt x="2609" y="13610"/>
                </a:lnTo>
                <a:lnTo>
                  <a:pt x="2792" y="13610"/>
                </a:lnTo>
                <a:lnTo>
                  <a:pt x="2929" y="13557"/>
                </a:lnTo>
                <a:lnTo>
                  <a:pt x="3066" y="13610"/>
                </a:lnTo>
                <a:lnTo>
                  <a:pt x="3204" y="13662"/>
                </a:lnTo>
                <a:lnTo>
                  <a:pt x="3249" y="13662"/>
                </a:lnTo>
                <a:lnTo>
                  <a:pt x="3341" y="13714"/>
                </a:lnTo>
                <a:lnTo>
                  <a:pt x="3478" y="13767"/>
                </a:lnTo>
                <a:lnTo>
                  <a:pt x="3615" y="13819"/>
                </a:lnTo>
                <a:lnTo>
                  <a:pt x="3890" y="13976"/>
                </a:lnTo>
                <a:lnTo>
                  <a:pt x="4210" y="14133"/>
                </a:lnTo>
                <a:lnTo>
                  <a:pt x="4668" y="14343"/>
                </a:lnTo>
                <a:lnTo>
                  <a:pt x="4805" y="14395"/>
                </a:lnTo>
                <a:lnTo>
                  <a:pt x="5263" y="14447"/>
                </a:lnTo>
                <a:lnTo>
                  <a:pt x="5538" y="14500"/>
                </a:lnTo>
                <a:lnTo>
                  <a:pt x="5721" y="14500"/>
                </a:lnTo>
                <a:lnTo>
                  <a:pt x="5858" y="14500"/>
                </a:lnTo>
                <a:lnTo>
                  <a:pt x="5995" y="14395"/>
                </a:lnTo>
                <a:lnTo>
                  <a:pt x="6087" y="14343"/>
                </a:lnTo>
                <a:lnTo>
                  <a:pt x="6544" y="14290"/>
                </a:lnTo>
                <a:lnTo>
                  <a:pt x="6544" y="14238"/>
                </a:lnTo>
                <a:lnTo>
                  <a:pt x="6636" y="14186"/>
                </a:lnTo>
                <a:lnTo>
                  <a:pt x="6636" y="14133"/>
                </a:lnTo>
                <a:lnTo>
                  <a:pt x="6544" y="14133"/>
                </a:lnTo>
                <a:lnTo>
                  <a:pt x="6453" y="14133"/>
                </a:lnTo>
                <a:lnTo>
                  <a:pt x="6361" y="14133"/>
                </a:lnTo>
                <a:lnTo>
                  <a:pt x="6361" y="14028"/>
                </a:lnTo>
                <a:lnTo>
                  <a:pt x="6361" y="13924"/>
                </a:lnTo>
                <a:lnTo>
                  <a:pt x="6361" y="13871"/>
                </a:lnTo>
                <a:lnTo>
                  <a:pt x="6316" y="13819"/>
                </a:lnTo>
                <a:lnTo>
                  <a:pt x="6224" y="13871"/>
                </a:lnTo>
                <a:lnTo>
                  <a:pt x="6133" y="13819"/>
                </a:lnTo>
                <a:lnTo>
                  <a:pt x="6087" y="13714"/>
                </a:lnTo>
                <a:lnTo>
                  <a:pt x="6133" y="13662"/>
                </a:lnTo>
                <a:lnTo>
                  <a:pt x="6270" y="13557"/>
                </a:lnTo>
                <a:lnTo>
                  <a:pt x="6316" y="13662"/>
                </a:lnTo>
                <a:lnTo>
                  <a:pt x="6316" y="13714"/>
                </a:lnTo>
                <a:lnTo>
                  <a:pt x="6453" y="13610"/>
                </a:lnTo>
                <a:lnTo>
                  <a:pt x="6682" y="13453"/>
                </a:lnTo>
                <a:lnTo>
                  <a:pt x="6773" y="13400"/>
                </a:lnTo>
                <a:lnTo>
                  <a:pt x="6773" y="13296"/>
                </a:lnTo>
                <a:lnTo>
                  <a:pt x="6819" y="13243"/>
                </a:lnTo>
                <a:lnTo>
                  <a:pt x="6865" y="13243"/>
                </a:lnTo>
                <a:lnTo>
                  <a:pt x="6956" y="13296"/>
                </a:lnTo>
                <a:lnTo>
                  <a:pt x="7048" y="13243"/>
                </a:lnTo>
                <a:lnTo>
                  <a:pt x="7139" y="13243"/>
                </a:lnTo>
                <a:lnTo>
                  <a:pt x="7185" y="13243"/>
                </a:lnTo>
                <a:lnTo>
                  <a:pt x="7231" y="13296"/>
                </a:lnTo>
                <a:lnTo>
                  <a:pt x="7231" y="13400"/>
                </a:lnTo>
                <a:lnTo>
                  <a:pt x="7139" y="13453"/>
                </a:lnTo>
                <a:lnTo>
                  <a:pt x="7139" y="13557"/>
                </a:lnTo>
                <a:lnTo>
                  <a:pt x="7139" y="13662"/>
                </a:lnTo>
                <a:lnTo>
                  <a:pt x="7139" y="13714"/>
                </a:lnTo>
                <a:lnTo>
                  <a:pt x="7231" y="13662"/>
                </a:lnTo>
                <a:lnTo>
                  <a:pt x="7322" y="13662"/>
                </a:lnTo>
                <a:lnTo>
                  <a:pt x="7506" y="13557"/>
                </a:lnTo>
                <a:lnTo>
                  <a:pt x="7689" y="13557"/>
                </a:lnTo>
                <a:lnTo>
                  <a:pt x="7872" y="13505"/>
                </a:lnTo>
                <a:lnTo>
                  <a:pt x="7963" y="13505"/>
                </a:lnTo>
                <a:lnTo>
                  <a:pt x="8055" y="13505"/>
                </a:lnTo>
                <a:lnTo>
                  <a:pt x="8055" y="13557"/>
                </a:lnTo>
                <a:lnTo>
                  <a:pt x="8009" y="13610"/>
                </a:lnTo>
                <a:lnTo>
                  <a:pt x="7917" y="13662"/>
                </a:lnTo>
                <a:lnTo>
                  <a:pt x="7917" y="13767"/>
                </a:lnTo>
                <a:lnTo>
                  <a:pt x="7917" y="13819"/>
                </a:lnTo>
                <a:lnTo>
                  <a:pt x="7872" y="13924"/>
                </a:lnTo>
                <a:lnTo>
                  <a:pt x="7872" y="14028"/>
                </a:lnTo>
                <a:lnTo>
                  <a:pt x="7917" y="14081"/>
                </a:lnTo>
                <a:lnTo>
                  <a:pt x="7963" y="14028"/>
                </a:lnTo>
                <a:lnTo>
                  <a:pt x="8055" y="14028"/>
                </a:lnTo>
                <a:lnTo>
                  <a:pt x="8146" y="14028"/>
                </a:lnTo>
                <a:lnTo>
                  <a:pt x="8192" y="14081"/>
                </a:lnTo>
                <a:lnTo>
                  <a:pt x="8238" y="14186"/>
                </a:lnTo>
                <a:lnTo>
                  <a:pt x="8238" y="14290"/>
                </a:lnTo>
                <a:lnTo>
                  <a:pt x="8238" y="14395"/>
                </a:lnTo>
                <a:lnTo>
                  <a:pt x="8238" y="14447"/>
                </a:lnTo>
                <a:lnTo>
                  <a:pt x="8238" y="14500"/>
                </a:lnTo>
                <a:lnTo>
                  <a:pt x="8512" y="14395"/>
                </a:lnTo>
                <a:lnTo>
                  <a:pt x="8558" y="14395"/>
                </a:lnTo>
                <a:lnTo>
                  <a:pt x="8604" y="14447"/>
                </a:lnTo>
                <a:lnTo>
                  <a:pt x="8604" y="14500"/>
                </a:lnTo>
                <a:lnTo>
                  <a:pt x="8695" y="14500"/>
                </a:lnTo>
                <a:lnTo>
                  <a:pt x="8787" y="14500"/>
                </a:lnTo>
                <a:lnTo>
                  <a:pt x="8878" y="14604"/>
                </a:lnTo>
                <a:lnTo>
                  <a:pt x="8970" y="14604"/>
                </a:lnTo>
                <a:lnTo>
                  <a:pt x="9062" y="14604"/>
                </a:lnTo>
                <a:lnTo>
                  <a:pt x="9107" y="14709"/>
                </a:lnTo>
                <a:lnTo>
                  <a:pt x="9107" y="14761"/>
                </a:lnTo>
                <a:lnTo>
                  <a:pt x="9245" y="14814"/>
                </a:lnTo>
                <a:lnTo>
                  <a:pt x="9290" y="14866"/>
                </a:lnTo>
                <a:lnTo>
                  <a:pt x="9336" y="14971"/>
                </a:lnTo>
                <a:lnTo>
                  <a:pt x="9382" y="15023"/>
                </a:lnTo>
                <a:lnTo>
                  <a:pt x="9473" y="15023"/>
                </a:lnTo>
                <a:lnTo>
                  <a:pt x="9519" y="15128"/>
                </a:lnTo>
                <a:lnTo>
                  <a:pt x="9565" y="15180"/>
                </a:lnTo>
                <a:lnTo>
                  <a:pt x="9611" y="15442"/>
                </a:lnTo>
                <a:lnTo>
                  <a:pt x="9656" y="15599"/>
                </a:lnTo>
                <a:lnTo>
                  <a:pt x="9702" y="15704"/>
                </a:lnTo>
                <a:lnTo>
                  <a:pt x="9794" y="15756"/>
                </a:lnTo>
                <a:lnTo>
                  <a:pt x="9885" y="15756"/>
                </a:lnTo>
                <a:lnTo>
                  <a:pt x="9931" y="15756"/>
                </a:lnTo>
                <a:lnTo>
                  <a:pt x="10114" y="15756"/>
                </a:lnTo>
                <a:lnTo>
                  <a:pt x="10206" y="15808"/>
                </a:lnTo>
                <a:lnTo>
                  <a:pt x="10297" y="15861"/>
                </a:lnTo>
                <a:lnTo>
                  <a:pt x="10526" y="16122"/>
                </a:lnTo>
                <a:lnTo>
                  <a:pt x="10663" y="16122"/>
                </a:lnTo>
                <a:lnTo>
                  <a:pt x="10846" y="16018"/>
                </a:lnTo>
                <a:lnTo>
                  <a:pt x="10938" y="16018"/>
                </a:lnTo>
                <a:lnTo>
                  <a:pt x="11075" y="15965"/>
                </a:lnTo>
                <a:lnTo>
                  <a:pt x="11121" y="15808"/>
                </a:lnTo>
                <a:lnTo>
                  <a:pt x="11121" y="15756"/>
                </a:lnTo>
                <a:lnTo>
                  <a:pt x="11258" y="15599"/>
                </a:lnTo>
                <a:lnTo>
                  <a:pt x="11396" y="15546"/>
                </a:lnTo>
                <a:lnTo>
                  <a:pt x="11441" y="15494"/>
                </a:lnTo>
                <a:lnTo>
                  <a:pt x="11441" y="15442"/>
                </a:lnTo>
                <a:lnTo>
                  <a:pt x="11396" y="15389"/>
                </a:lnTo>
                <a:lnTo>
                  <a:pt x="11396" y="15285"/>
                </a:lnTo>
                <a:lnTo>
                  <a:pt x="11350" y="15232"/>
                </a:lnTo>
                <a:lnTo>
                  <a:pt x="11396" y="15180"/>
                </a:lnTo>
                <a:lnTo>
                  <a:pt x="11441" y="15232"/>
                </a:lnTo>
                <a:lnTo>
                  <a:pt x="11487" y="15232"/>
                </a:lnTo>
                <a:lnTo>
                  <a:pt x="11624" y="15285"/>
                </a:lnTo>
                <a:lnTo>
                  <a:pt x="11716" y="15389"/>
                </a:lnTo>
                <a:lnTo>
                  <a:pt x="11762" y="15599"/>
                </a:lnTo>
                <a:lnTo>
                  <a:pt x="11899" y="15651"/>
                </a:lnTo>
                <a:lnTo>
                  <a:pt x="11945" y="15651"/>
                </a:lnTo>
                <a:lnTo>
                  <a:pt x="11991" y="15494"/>
                </a:lnTo>
                <a:lnTo>
                  <a:pt x="12082" y="15285"/>
                </a:lnTo>
                <a:lnTo>
                  <a:pt x="12128" y="15232"/>
                </a:lnTo>
                <a:lnTo>
                  <a:pt x="12219" y="15285"/>
                </a:lnTo>
                <a:lnTo>
                  <a:pt x="12265" y="15546"/>
                </a:lnTo>
                <a:lnTo>
                  <a:pt x="12357" y="15599"/>
                </a:lnTo>
                <a:lnTo>
                  <a:pt x="12402" y="15704"/>
                </a:lnTo>
                <a:lnTo>
                  <a:pt x="12494" y="16070"/>
                </a:lnTo>
                <a:lnTo>
                  <a:pt x="12540" y="16070"/>
                </a:lnTo>
                <a:lnTo>
                  <a:pt x="12723" y="15965"/>
                </a:lnTo>
                <a:lnTo>
                  <a:pt x="12952" y="15756"/>
                </a:lnTo>
                <a:lnTo>
                  <a:pt x="12997" y="15651"/>
                </a:lnTo>
                <a:lnTo>
                  <a:pt x="13180" y="15442"/>
                </a:lnTo>
                <a:lnTo>
                  <a:pt x="13180" y="15389"/>
                </a:lnTo>
                <a:lnTo>
                  <a:pt x="13043" y="15232"/>
                </a:lnTo>
                <a:lnTo>
                  <a:pt x="12997" y="15180"/>
                </a:lnTo>
                <a:lnTo>
                  <a:pt x="12997" y="15075"/>
                </a:lnTo>
                <a:lnTo>
                  <a:pt x="13043" y="15023"/>
                </a:lnTo>
                <a:lnTo>
                  <a:pt x="13135" y="14918"/>
                </a:lnTo>
                <a:lnTo>
                  <a:pt x="13089" y="14866"/>
                </a:lnTo>
                <a:lnTo>
                  <a:pt x="13043" y="14761"/>
                </a:lnTo>
                <a:lnTo>
                  <a:pt x="13043" y="14657"/>
                </a:lnTo>
                <a:lnTo>
                  <a:pt x="13135" y="14604"/>
                </a:lnTo>
                <a:lnTo>
                  <a:pt x="13089" y="14500"/>
                </a:lnTo>
                <a:lnTo>
                  <a:pt x="13043" y="14447"/>
                </a:lnTo>
                <a:lnTo>
                  <a:pt x="13089" y="14343"/>
                </a:lnTo>
                <a:lnTo>
                  <a:pt x="13226" y="14395"/>
                </a:lnTo>
                <a:lnTo>
                  <a:pt x="13318" y="14447"/>
                </a:lnTo>
                <a:lnTo>
                  <a:pt x="13409" y="14395"/>
                </a:lnTo>
                <a:lnTo>
                  <a:pt x="13547" y="14500"/>
                </a:lnTo>
                <a:lnTo>
                  <a:pt x="13638" y="14447"/>
                </a:lnTo>
                <a:lnTo>
                  <a:pt x="13684" y="14500"/>
                </a:lnTo>
                <a:lnTo>
                  <a:pt x="13730" y="14552"/>
                </a:lnTo>
                <a:lnTo>
                  <a:pt x="13730" y="14866"/>
                </a:lnTo>
                <a:lnTo>
                  <a:pt x="13821" y="14971"/>
                </a:lnTo>
                <a:lnTo>
                  <a:pt x="14004" y="15023"/>
                </a:lnTo>
                <a:lnTo>
                  <a:pt x="14233" y="15023"/>
                </a:lnTo>
                <a:lnTo>
                  <a:pt x="14279" y="14971"/>
                </a:lnTo>
                <a:lnTo>
                  <a:pt x="14325" y="14918"/>
                </a:lnTo>
                <a:lnTo>
                  <a:pt x="14370" y="15128"/>
                </a:lnTo>
                <a:lnTo>
                  <a:pt x="14462" y="15180"/>
                </a:lnTo>
                <a:lnTo>
                  <a:pt x="14599" y="15180"/>
                </a:lnTo>
                <a:lnTo>
                  <a:pt x="14691" y="15285"/>
                </a:lnTo>
                <a:lnTo>
                  <a:pt x="14736" y="15285"/>
                </a:lnTo>
                <a:lnTo>
                  <a:pt x="14828" y="15232"/>
                </a:lnTo>
                <a:lnTo>
                  <a:pt x="14874" y="15232"/>
                </a:lnTo>
                <a:lnTo>
                  <a:pt x="14920" y="15285"/>
                </a:lnTo>
                <a:lnTo>
                  <a:pt x="15057" y="15442"/>
                </a:lnTo>
                <a:lnTo>
                  <a:pt x="15057" y="15546"/>
                </a:lnTo>
                <a:lnTo>
                  <a:pt x="15194" y="15599"/>
                </a:lnTo>
                <a:lnTo>
                  <a:pt x="15240" y="15704"/>
                </a:lnTo>
                <a:lnTo>
                  <a:pt x="15331" y="15704"/>
                </a:lnTo>
                <a:lnTo>
                  <a:pt x="15423" y="15808"/>
                </a:lnTo>
                <a:lnTo>
                  <a:pt x="15423" y="15913"/>
                </a:lnTo>
                <a:lnTo>
                  <a:pt x="15377" y="16070"/>
                </a:lnTo>
                <a:lnTo>
                  <a:pt x="15331" y="16122"/>
                </a:lnTo>
                <a:lnTo>
                  <a:pt x="15240" y="16227"/>
                </a:lnTo>
                <a:lnTo>
                  <a:pt x="15240" y="16332"/>
                </a:lnTo>
                <a:lnTo>
                  <a:pt x="15240" y="16384"/>
                </a:lnTo>
                <a:lnTo>
                  <a:pt x="15331" y="16384"/>
                </a:lnTo>
                <a:lnTo>
                  <a:pt x="15423" y="16279"/>
                </a:lnTo>
                <a:lnTo>
                  <a:pt x="15469" y="16175"/>
                </a:lnTo>
                <a:lnTo>
                  <a:pt x="15606" y="15861"/>
                </a:lnTo>
                <a:lnTo>
                  <a:pt x="15698" y="15808"/>
                </a:lnTo>
                <a:lnTo>
                  <a:pt x="15743" y="15861"/>
                </a:lnTo>
                <a:lnTo>
                  <a:pt x="15881" y="16070"/>
                </a:lnTo>
                <a:lnTo>
                  <a:pt x="15926" y="16175"/>
                </a:lnTo>
                <a:lnTo>
                  <a:pt x="16018" y="16175"/>
                </a:lnTo>
                <a:lnTo>
                  <a:pt x="16018" y="16122"/>
                </a:lnTo>
                <a:lnTo>
                  <a:pt x="15972" y="16018"/>
                </a:lnTo>
                <a:lnTo>
                  <a:pt x="15972" y="15913"/>
                </a:lnTo>
                <a:lnTo>
                  <a:pt x="16018" y="15756"/>
                </a:lnTo>
                <a:lnTo>
                  <a:pt x="16064" y="15704"/>
                </a:lnTo>
                <a:lnTo>
                  <a:pt x="16109" y="15704"/>
                </a:lnTo>
                <a:lnTo>
                  <a:pt x="16247" y="15756"/>
                </a:lnTo>
                <a:lnTo>
                  <a:pt x="16292" y="15756"/>
                </a:lnTo>
                <a:lnTo>
                  <a:pt x="16384" y="15651"/>
                </a:lnTo>
                <a:lnTo>
                  <a:pt x="16384" y="15599"/>
                </a:lnTo>
                <a:lnTo>
                  <a:pt x="16247" y="15494"/>
                </a:lnTo>
                <a:lnTo>
                  <a:pt x="16384" y="15389"/>
                </a:lnTo>
                <a:lnTo>
                  <a:pt x="16384" y="15337"/>
                </a:lnTo>
                <a:lnTo>
                  <a:pt x="16338" y="15285"/>
                </a:lnTo>
                <a:lnTo>
                  <a:pt x="16247" y="15285"/>
                </a:lnTo>
                <a:lnTo>
                  <a:pt x="16109" y="15285"/>
                </a:lnTo>
                <a:lnTo>
                  <a:pt x="15972" y="15285"/>
                </a:lnTo>
                <a:lnTo>
                  <a:pt x="15926" y="15128"/>
                </a:lnTo>
                <a:lnTo>
                  <a:pt x="15835" y="15128"/>
                </a:lnTo>
                <a:lnTo>
                  <a:pt x="15789" y="15023"/>
                </a:lnTo>
                <a:lnTo>
                  <a:pt x="15743" y="14971"/>
                </a:lnTo>
                <a:lnTo>
                  <a:pt x="15698" y="14971"/>
                </a:lnTo>
                <a:lnTo>
                  <a:pt x="15652" y="15023"/>
                </a:lnTo>
                <a:lnTo>
                  <a:pt x="15606" y="14971"/>
                </a:lnTo>
                <a:lnTo>
                  <a:pt x="15423" y="15023"/>
                </a:lnTo>
                <a:lnTo>
                  <a:pt x="15377" y="15023"/>
                </a:lnTo>
                <a:lnTo>
                  <a:pt x="15331" y="14971"/>
                </a:lnTo>
                <a:lnTo>
                  <a:pt x="15331" y="14866"/>
                </a:lnTo>
                <a:lnTo>
                  <a:pt x="15331" y="14761"/>
                </a:lnTo>
                <a:lnTo>
                  <a:pt x="15194" y="14657"/>
                </a:lnTo>
                <a:lnTo>
                  <a:pt x="15103" y="14657"/>
                </a:lnTo>
                <a:lnTo>
                  <a:pt x="15057" y="14604"/>
                </a:lnTo>
                <a:lnTo>
                  <a:pt x="14965" y="14604"/>
                </a:lnTo>
                <a:lnTo>
                  <a:pt x="14920" y="14604"/>
                </a:lnTo>
                <a:lnTo>
                  <a:pt x="14736" y="14604"/>
                </a:lnTo>
                <a:lnTo>
                  <a:pt x="14736" y="14552"/>
                </a:lnTo>
                <a:lnTo>
                  <a:pt x="14736" y="14447"/>
                </a:lnTo>
                <a:lnTo>
                  <a:pt x="14645" y="14343"/>
                </a:lnTo>
                <a:lnTo>
                  <a:pt x="14553" y="14238"/>
                </a:lnTo>
                <a:lnTo>
                  <a:pt x="14508" y="14133"/>
                </a:lnTo>
                <a:lnTo>
                  <a:pt x="14462" y="14081"/>
                </a:lnTo>
                <a:lnTo>
                  <a:pt x="14462" y="13924"/>
                </a:lnTo>
                <a:lnTo>
                  <a:pt x="14416" y="13819"/>
                </a:lnTo>
                <a:lnTo>
                  <a:pt x="14416" y="13714"/>
                </a:lnTo>
                <a:lnTo>
                  <a:pt x="14462" y="13662"/>
                </a:lnTo>
                <a:lnTo>
                  <a:pt x="14553" y="13662"/>
                </a:lnTo>
                <a:lnTo>
                  <a:pt x="14599" y="13610"/>
                </a:lnTo>
                <a:lnTo>
                  <a:pt x="14599" y="13505"/>
                </a:lnTo>
                <a:lnTo>
                  <a:pt x="14691" y="13453"/>
                </a:lnTo>
                <a:lnTo>
                  <a:pt x="14828" y="13453"/>
                </a:lnTo>
                <a:lnTo>
                  <a:pt x="14920" y="13453"/>
                </a:lnTo>
                <a:lnTo>
                  <a:pt x="14965" y="13348"/>
                </a:lnTo>
                <a:lnTo>
                  <a:pt x="14920" y="13243"/>
                </a:lnTo>
                <a:lnTo>
                  <a:pt x="14920" y="13139"/>
                </a:lnTo>
                <a:lnTo>
                  <a:pt x="15011" y="12929"/>
                </a:lnTo>
                <a:lnTo>
                  <a:pt x="15103" y="12929"/>
                </a:lnTo>
                <a:lnTo>
                  <a:pt x="15331" y="12877"/>
                </a:lnTo>
                <a:lnTo>
                  <a:pt x="15377" y="12825"/>
                </a:lnTo>
                <a:lnTo>
                  <a:pt x="15377" y="12668"/>
                </a:lnTo>
                <a:lnTo>
                  <a:pt x="15377" y="12615"/>
                </a:lnTo>
                <a:lnTo>
                  <a:pt x="15514" y="12563"/>
                </a:lnTo>
                <a:lnTo>
                  <a:pt x="15652" y="12510"/>
                </a:lnTo>
                <a:lnTo>
                  <a:pt x="15743" y="12406"/>
                </a:lnTo>
                <a:lnTo>
                  <a:pt x="15743" y="12301"/>
                </a:lnTo>
                <a:lnTo>
                  <a:pt x="15606" y="12249"/>
                </a:lnTo>
                <a:lnTo>
                  <a:pt x="15606" y="12144"/>
                </a:lnTo>
                <a:lnTo>
                  <a:pt x="15560" y="12039"/>
                </a:lnTo>
                <a:lnTo>
                  <a:pt x="15560" y="11987"/>
                </a:lnTo>
                <a:lnTo>
                  <a:pt x="15652" y="11830"/>
                </a:lnTo>
                <a:lnTo>
                  <a:pt x="15698" y="11725"/>
                </a:lnTo>
                <a:lnTo>
                  <a:pt x="15652" y="11673"/>
                </a:lnTo>
                <a:lnTo>
                  <a:pt x="15560" y="11673"/>
                </a:lnTo>
                <a:lnTo>
                  <a:pt x="15514" y="11621"/>
                </a:lnTo>
                <a:lnTo>
                  <a:pt x="15514" y="11568"/>
                </a:lnTo>
                <a:lnTo>
                  <a:pt x="15606" y="11411"/>
                </a:lnTo>
                <a:lnTo>
                  <a:pt x="15606" y="11359"/>
                </a:lnTo>
                <a:lnTo>
                  <a:pt x="15560" y="11359"/>
                </a:lnTo>
                <a:lnTo>
                  <a:pt x="15469" y="11411"/>
                </a:lnTo>
                <a:lnTo>
                  <a:pt x="15194" y="11778"/>
                </a:lnTo>
                <a:lnTo>
                  <a:pt x="15103" y="11830"/>
                </a:lnTo>
                <a:lnTo>
                  <a:pt x="14965" y="11830"/>
                </a:lnTo>
                <a:lnTo>
                  <a:pt x="14782" y="11830"/>
                </a:lnTo>
                <a:lnTo>
                  <a:pt x="14691" y="11778"/>
                </a:lnTo>
                <a:lnTo>
                  <a:pt x="14645" y="11830"/>
                </a:lnTo>
                <a:lnTo>
                  <a:pt x="14645" y="11935"/>
                </a:lnTo>
                <a:lnTo>
                  <a:pt x="14553" y="11987"/>
                </a:lnTo>
                <a:lnTo>
                  <a:pt x="14462" y="12092"/>
                </a:lnTo>
                <a:lnTo>
                  <a:pt x="14416" y="12249"/>
                </a:lnTo>
                <a:lnTo>
                  <a:pt x="14416" y="12353"/>
                </a:lnTo>
                <a:lnTo>
                  <a:pt x="14370" y="12563"/>
                </a:lnTo>
                <a:lnTo>
                  <a:pt x="14279" y="12668"/>
                </a:lnTo>
                <a:lnTo>
                  <a:pt x="14233" y="12668"/>
                </a:lnTo>
                <a:lnTo>
                  <a:pt x="14096" y="12668"/>
                </a:lnTo>
                <a:lnTo>
                  <a:pt x="14004" y="12563"/>
                </a:lnTo>
                <a:lnTo>
                  <a:pt x="13913" y="12458"/>
                </a:lnTo>
                <a:lnTo>
                  <a:pt x="13821" y="12406"/>
                </a:lnTo>
                <a:lnTo>
                  <a:pt x="13684" y="12406"/>
                </a:lnTo>
                <a:lnTo>
                  <a:pt x="13638" y="12353"/>
                </a:lnTo>
                <a:lnTo>
                  <a:pt x="13592" y="12249"/>
                </a:lnTo>
                <a:lnTo>
                  <a:pt x="13592" y="12196"/>
                </a:lnTo>
                <a:lnTo>
                  <a:pt x="13638" y="12039"/>
                </a:lnTo>
                <a:lnTo>
                  <a:pt x="13684" y="11987"/>
                </a:lnTo>
                <a:lnTo>
                  <a:pt x="13775" y="11935"/>
                </a:lnTo>
                <a:lnTo>
                  <a:pt x="13913" y="11987"/>
                </a:lnTo>
                <a:lnTo>
                  <a:pt x="14004" y="11987"/>
                </a:lnTo>
                <a:lnTo>
                  <a:pt x="13958" y="11935"/>
                </a:lnTo>
                <a:lnTo>
                  <a:pt x="13958" y="11830"/>
                </a:lnTo>
                <a:lnTo>
                  <a:pt x="14004" y="11778"/>
                </a:lnTo>
                <a:lnTo>
                  <a:pt x="14050" y="11778"/>
                </a:lnTo>
                <a:lnTo>
                  <a:pt x="14096" y="11725"/>
                </a:lnTo>
                <a:lnTo>
                  <a:pt x="14096" y="11621"/>
                </a:lnTo>
                <a:lnTo>
                  <a:pt x="14187" y="11516"/>
                </a:lnTo>
                <a:lnTo>
                  <a:pt x="14096" y="11464"/>
                </a:lnTo>
                <a:lnTo>
                  <a:pt x="14050" y="11516"/>
                </a:lnTo>
                <a:lnTo>
                  <a:pt x="13958" y="11568"/>
                </a:lnTo>
                <a:lnTo>
                  <a:pt x="13913" y="11673"/>
                </a:lnTo>
                <a:lnTo>
                  <a:pt x="13867" y="11673"/>
                </a:lnTo>
                <a:lnTo>
                  <a:pt x="13867" y="11621"/>
                </a:lnTo>
                <a:lnTo>
                  <a:pt x="13913" y="11516"/>
                </a:lnTo>
                <a:lnTo>
                  <a:pt x="13867" y="11464"/>
                </a:lnTo>
                <a:lnTo>
                  <a:pt x="13821" y="11516"/>
                </a:lnTo>
                <a:lnTo>
                  <a:pt x="13775" y="11568"/>
                </a:lnTo>
                <a:lnTo>
                  <a:pt x="13730" y="11673"/>
                </a:lnTo>
                <a:lnTo>
                  <a:pt x="13684" y="11725"/>
                </a:lnTo>
                <a:lnTo>
                  <a:pt x="13638" y="11725"/>
                </a:lnTo>
                <a:lnTo>
                  <a:pt x="13547" y="11673"/>
                </a:lnTo>
                <a:lnTo>
                  <a:pt x="13547" y="11568"/>
                </a:lnTo>
                <a:lnTo>
                  <a:pt x="13501" y="11516"/>
                </a:lnTo>
                <a:lnTo>
                  <a:pt x="13409" y="11516"/>
                </a:lnTo>
                <a:lnTo>
                  <a:pt x="13363" y="11568"/>
                </a:lnTo>
                <a:lnTo>
                  <a:pt x="13318" y="11673"/>
                </a:lnTo>
                <a:lnTo>
                  <a:pt x="13318" y="11778"/>
                </a:lnTo>
                <a:lnTo>
                  <a:pt x="13226" y="11882"/>
                </a:lnTo>
                <a:lnTo>
                  <a:pt x="13135" y="11987"/>
                </a:lnTo>
                <a:lnTo>
                  <a:pt x="12997" y="12039"/>
                </a:lnTo>
                <a:lnTo>
                  <a:pt x="12906" y="12092"/>
                </a:lnTo>
                <a:lnTo>
                  <a:pt x="12814" y="12092"/>
                </a:lnTo>
                <a:lnTo>
                  <a:pt x="12677" y="12092"/>
                </a:lnTo>
                <a:lnTo>
                  <a:pt x="12631" y="12092"/>
                </a:lnTo>
                <a:lnTo>
                  <a:pt x="12219" y="12039"/>
                </a:lnTo>
                <a:lnTo>
                  <a:pt x="12128" y="11987"/>
                </a:lnTo>
                <a:lnTo>
                  <a:pt x="11945" y="11987"/>
                </a:lnTo>
                <a:lnTo>
                  <a:pt x="11807" y="11935"/>
                </a:lnTo>
                <a:lnTo>
                  <a:pt x="11716" y="11830"/>
                </a:lnTo>
                <a:lnTo>
                  <a:pt x="11716" y="11778"/>
                </a:lnTo>
                <a:lnTo>
                  <a:pt x="11670" y="11673"/>
                </a:lnTo>
                <a:lnTo>
                  <a:pt x="11670" y="11568"/>
                </a:lnTo>
                <a:lnTo>
                  <a:pt x="11716" y="11464"/>
                </a:lnTo>
                <a:lnTo>
                  <a:pt x="11762" y="11359"/>
                </a:lnTo>
                <a:lnTo>
                  <a:pt x="11853" y="11254"/>
                </a:lnTo>
                <a:lnTo>
                  <a:pt x="11899" y="11202"/>
                </a:lnTo>
                <a:lnTo>
                  <a:pt x="11899" y="11097"/>
                </a:lnTo>
                <a:lnTo>
                  <a:pt x="11945" y="11045"/>
                </a:lnTo>
                <a:lnTo>
                  <a:pt x="11945" y="10992"/>
                </a:lnTo>
                <a:lnTo>
                  <a:pt x="12036" y="10992"/>
                </a:lnTo>
                <a:lnTo>
                  <a:pt x="12082" y="10940"/>
                </a:lnTo>
                <a:lnTo>
                  <a:pt x="12128" y="10783"/>
                </a:lnTo>
                <a:lnTo>
                  <a:pt x="12219" y="10678"/>
                </a:lnTo>
                <a:lnTo>
                  <a:pt x="12357" y="10626"/>
                </a:lnTo>
                <a:lnTo>
                  <a:pt x="12448" y="10626"/>
                </a:lnTo>
                <a:lnTo>
                  <a:pt x="12631" y="10678"/>
                </a:lnTo>
                <a:lnTo>
                  <a:pt x="12723" y="10731"/>
                </a:lnTo>
                <a:lnTo>
                  <a:pt x="12769" y="10731"/>
                </a:lnTo>
                <a:lnTo>
                  <a:pt x="12860" y="10835"/>
                </a:lnTo>
                <a:lnTo>
                  <a:pt x="12952" y="10888"/>
                </a:lnTo>
                <a:lnTo>
                  <a:pt x="12997" y="10888"/>
                </a:lnTo>
                <a:lnTo>
                  <a:pt x="13043" y="10992"/>
                </a:lnTo>
                <a:lnTo>
                  <a:pt x="13043" y="11097"/>
                </a:lnTo>
                <a:lnTo>
                  <a:pt x="13089" y="11097"/>
                </a:lnTo>
                <a:lnTo>
                  <a:pt x="13226" y="11097"/>
                </a:lnTo>
                <a:lnTo>
                  <a:pt x="13318" y="11097"/>
                </a:lnTo>
                <a:lnTo>
                  <a:pt x="13363" y="11097"/>
                </a:lnTo>
                <a:lnTo>
                  <a:pt x="13501" y="11202"/>
                </a:lnTo>
                <a:lnTo>
                  <a:pt x="13592" y="11202"/>
                </a:lnTo>
                <a:lnTo>
                  <a:pt x="13775" y="11307"/>
                </a:lnTo>
                <a:lnTo>
                  <a:pt x="13958" y="11359"/>
                </a:lnTo>
                <a:lnTo>
                  <a:pt x="14141" y="11359"/>
                </a:lnTo>
                <a:lnTo>
                  <a:pt x="14325" y="11411"/>
                </a:lnTo>
                <a:lnTo>
                  <a:pt x="14462" y="11411"/>
                </a:lnTo>
                <a:lnTo>
                  <a:pt x="14370" y="11307"/>
                </a:lnTo>
                <a:lnTo>
                  <a:pt x="14279" y="11254"/>
                </a:lnTo>
                <a:lnTo>
                  <a:pt x="14279" y="11149"/>
                </a:lnTo>
                <a:lnTo>
                  <a:pt x="14187" y="10992"/>
                </a:lnTo>
                <a:lnTo>
                  <a:pt x="14187" y="10940"/>
                </a:lnTo>
                <a:lnTo>
                  <a:pt x="14187" y="10731"/>
                </a:lnTo>
                <a:lnTo>
                  <a:pt x="14096" y="10626"/>
                </a:lnTo>
                <a:lnTo>
                  <a:pt x="14050" y="10469"/>
                </a:lnTo>
                <a:lnTo>
                  <a:pt x="14004" y="10417"/>
                </a:lnTo>
                <a:lnTo>
                  <a:pt x="13958" y="10312"/>
                </a:lnTo>
                <a:lnTo>
                  <a:pt x="13913" y="10207"/>
                </a:lnTo>
                <a:lnTo>
                  <a:pt x="13684" y="9946"/>
                </a:lnTo>
                <a:lnTo>
                  <a:pt x="13638" y="9893"/>
                </a:lnTo>
                <a:lnTo>
                  <a:pt x="13547" y="9527"/>
                </a:lnTo>
                <a:lnTo>
                  <a:pt x="13455" y="9422"/>
                </a:lnTo>
                <a:lnTo>
                  <a:pt x="13455" y="9317"/>
                </a:lnTo>
                <a:lnTo>
                  <a:pt x="13501" y="9160"/>
                </a:lnTo>
                <a:lnTo>
                  <a:pt x="13501" y="9003"/>
                </a:lnTo>
                <a:lnTo>
                  <a:pt x="13592" y="8794"/>
                </a:lnTo>
                <a:lnTo>
                  <a:pt x="13638" y="8532"/>
                </a:lnTo>
                <a:lnTo>
                  <a:pt x="13730" y="8218"/>
                </a:lnTo>
                <a:lnTo>
                  <a:pt x="13730" y="8113"/>
                </a:lnTo>
                <a:lnTo>
                  <a:pt x="13638" y="8009"/>
                </a:lnTo>
                <a:lnTo>
                  <a:pt x="13363" y="8061"/>
                </a:lnTo>
                <a:lnTo>
                  <a:pt x="11991" y="8166"/>
                </a:lnTo>
                <a:lnTo>
                  <a:pt x="11762" y="8166"/>
                </a:lnTo>
                <a:lnTo>
                  <a:pt x="11121" y="8218"/>
                </a:lnTo>
                <a:lnTo>
                  <a:pt x="11075" y="8218"/>
                </a:lnTo>
                <a:lnTo>
                  <a:pt x="10206" y="8271"/>
                </a:lnTo>
                <a:lnTo>
                  <a:pt x="9519" y="8323"/>
                </a:lnTo>
                <a:lnTo>
                  <a:pt x="9107" y="8323"/>
                </a:lnTo>
                <a:lnTo>
                  <a:pt x="7826" y="8428"/>
                </a:lnTo>
                <a:lnTo>
                  <a:pt x="7734" y="8375"/>
                </a:lnTo>
                <a:lnTo>
                  <a:pt x="7780" y="8323"/>
                </a:lnTo>
                <a:lnTo>
                  <a:pt x="7917" y="8113"/>
                </a:lnTo>
                <a:close/>
              </a:path>
            </a:pathLst>
          </a:custGeom>
          <a:solidFill>
            <a:schemeClr val="accent1">
              <a:lumMod val="75000"/>
            </a:schemeClr>
          </a:solidFill>
          <a:ln w="9525">
            <a:solidFill>
              <a:schemeClr val="accent1">
                <a:lumMod val="75000"/>
              </a:schemeClr>
            </a:solidFill>
            <a:prstDash val="solid"/>
            <a:round/>
            <a:headEnd/>
            <a:tailEnd/>
          </a:ln>
        </p:spPr>
      </p:sp>
      <p:sp>
        <p:nvSpPr>
          <p:cNvPr id="174" name="Washington"/>
          <p:cNvSpPr>
            <a:spLocks/>
          </p:cNvSpPr>
          <p:nvPr/>
        </p:nvSpPr>
        <p:spPr bwMode="auto">
          <a:xfrm>
            <a:off x="3983972" y="1668453"/>
            <a:ext cx="1172978" cy="780990"/>
          </a:xfrm>
          <a:custGeom>
            <a:avLst/>
            <a:gdLst/>
            <a:ahLst/>
            <a:cxnLst>
              <a:cxn ang="0">
                <a:pos x="4086" y="5924"/>
              </a:cxn>
              <a:cxn ang="0">
                <a:pos x="4009" y="5604"/>
              </a:cxn>
              <a:cxn ang="0">
                <a:pos x="4163" y="5123"/>
              </a:cxn>
              <a:cxn ang="0">
                <a:pos x="4510" y="4856"/>
              </a:cxn>
              <a:cxn ang="0">
                <a:pos x="4279" y="4750"/>
              </a:cxn>
              <a:cxn ang="0">
                <a:pos x="3200" y="5710"/>
              </a:cxn>
              <a:cxn ang="0">
                <a:pos x="3354" y="6191"/>
              </a:cxn>
              <a:cxn ang="0">
                <a:pos x="2776" y="6244"/>
              </a:cxn>
              <a:cxn ang="0">
                <a:pos x="3547" y="5177"/>
              </a:cxn>
              <a:cxn ang="0">
                <a:pos x="3894" y="4590"/>
              </a:cxn>
              <a:cxn ang="0">
                <a:pos x="4241" y="4590"/>
              </a:cxn>
              <a:cxn ang="0">
                <a:pos x="4202" y="3789"/>
              </a:cxn>
              <a:cxn ang="0">
                <a:pos x="4048" y="3789"/>
              </a:cxn>
              <a:cxn ang="0">
                <a:pos x="3739" y="3522"/>
              </a:cxn>
              <a:cxn ang="0">
                <a:pos x="3200" y="3042"/>
              </a:cxn>
              <a:cxn ang="0">
                <a:pos x="2159" y="2455"/>
              </a:cxn>
              <a:cxn ang="0">
                <a:pos x="1157" y="1441"/>
              </a:cxn>
              <a:cxn ang="0">
                <a:pos x="617" y="1014"/>
              </a:cxn>
              <a:cxn ang="0">
                <a:pos x="308" y="2829"/>
              </a:cxn>
              <a:cxn ang="0">
                <a:pos x="540" y="4269"/>
              </a:cxn>
              <a:cxn ang="0">
                <a:pos x="578" y="5764"/>
              </a:cxn>
              <a:cxn ang="0">
                <a:pos x="732" y="6724"/>
              </a:cxn>
              <a:cxn ang="0">
                <a:pos x="578" y="7365"/>
              </a:cxn>
              <a:cxn ang="0">
                <a:pos x="386" y="7578"/>
              </a:cxn>
              <a:cxn ang="0">
                <a:pos x="617" y="8112"/>
              </a:cxn>
              <a:cxn ang="0">
                <a:pos x="540" y="8966"/>
              </a:cxn>
              <a:cxn ang="0">
                <a:pos x="308" y="8432"/>
              </a:cxn>
              <a:cxn ang="0">
                <a:pos x="77" y="9713"/>
              </a:cxn>
              <a:cxn ang="0">
                <a:pos x="732" y="10033"/>
              </a:cxn>
              <a:cxn ang="0">
                <a:pos x="1272" y="10727"/>
              </a:cxn>
              <a:cxn ang="0">
                <a:pos x="1388" y="11047"/>
              </a:cxn>
              <a:cxn ang="0">
                <a:pos x="2159" y="12061"/>
              </a:cxn>
              <a:cxn ang="0">
                <a:pos x="2082" y="13075"/>
              </a:cxn>
              <a:cxn ang="0">
                <a:pos x="2737" y="14143"/>
              </a:cxn>
              <a:cxn ang="0">
                <a:pos x="4356" y="14196"/>
              </a:cxn>
              <a:cxn ang="0">
                <a:pos x="5281" y="14730"/>
              </a:cxn>
              <a:cxn ang="0">
                <a:pos x="6631" y="14836"/>
              </a:cxn>
              <a:cxn ang="0">
                <a:pos x="7941" y="15050"/>
              </a:cxn>
              <a:cxn ang="0">
                <a:pos x="9098" y="14996"/>
              </a:cxn>
              <a:cxn ang="0">
                <a:pos x="10177" y="14996"/>
              </a:cxn>
              <a:cxn ang="0">
                <a:pos x="14572" y="16117"/>
              </a:cxn>
              <a:cxn ang="0">
                <a:pos x="14726" y="14143"/>
              </a:cxn>
              <a:cxn ang="0">
                <a:pos x="16384" y="4056"/>
              </a:cxn>
              <a:cxn ang="0">
                <a:pos x="7556" y="961"/>
              </a:cxn>
              <a:cxn ang="0">
                <a:pos x="4934" y="213"/>
              </a:cxn>
              <a:cxn ang="0">
                <a:pos x="4973" y="961"/>
              </a:cxn>
              <a:cxn ang="0">
                <a:pos x="5204" y="1334"/>
              </a:cxn>
              <a:cxn ang="0">
                <a:pos x="5127" y="1975"/>
              </a:cxn>
              <a:cxn ang="0">
                <a:pos x="4780" y="2028"/>
              </a:cxn>
              <a:cxn ang="0">
                <a:pos x="4973" y="2775"/>
              </a:cxn>
              <a:cxn ang="0">
                <a:pos x="5012" y="3949"/>
              </a:cxn>
              <a:cxn ang="0">
                <a:pos x="4819" y="4910"/>
              </a:cxn>
              <a:cxn ang="0">
                <a:pos x="4626" y="5870"/>
              </a:cxn>
              <a:cxn ang="0">
                <a:pos x="4472" y="6938"/>
              </a:cxn>
              <a:cxn ang="0">
                <a:pos x="4009" y="6991"/>
              </a:cxn>
              <a:cxn ang="0">
                <a:pos x="3354" y="7632"/>
              </a:cxn>
              <a:cxn ang="0">
                <a:pos x="3084" y="7525"/>
              </a:cxn>
              <a:cxn ang="0">
                <a:pos x="3045" y="7258"/>
              </a:cxn>
              <a:cxn ang="0">
                <a:pos x="2776" y="6991"/>
              </a:cxn>
              <a:cxn ang="0">
                <a:pos x="3315" y="6671"/>
              </a:cxn>
              <a:cxn ang="0">
                <a:pos x="3431" y="6831"/>
              </a:cxn>
              <a:cxn ang="0">
                <a:pos x="3547" y="6778"/>
              </a:cxn>
              <a:cxn ang="0">
                <a:pos x="3855" y="7098"/>
              </a:cxn>
            </a:cxnLst>
            <a:rect l="0" t="0" r="r" b="b"/>
            <a:pathLst>
              <a:path w="16384" h="16384">
                <a:moveTo>
                  <a:pt x="4048" y="6564"/>
                </a:moveTo>
                <a:lnTo>
                  <a:pt x="4086" y="6511"/>
                </a:lnTo>
                <a:lnTo>
                  <a:pt x="4125" y="6404"/>
                </a:lnTo>
                <a:lnTo>
                  <a:pt x="4202" y="6191"/>
                </a:lnTo>
                <a:lnTo>
                  <a:pt x="4202" y="6084"/>
                </a:lnTo>
                <a:lnTo>
                  <a:pt x="4163" y="5924"/>
                </a:lnTo>
                <a:lnTo>
                  <a:pt x="4086" y="5924"/>
                </a:lnTo>
                <a:lnTo>
                  <a:pt x="3971" y="5977"/>
                </a:lnTo>
                <a:lnTo>
                  <a:pt x="3855" y="5924"/>
                </a:lnTo>
                <a:lnTo>
                  <a:pt x="3894" y="5870"/>
                </a:lnTo>
                <a:lnTo>
                  <a:pt x="3971" y="5817"/>
                </a:lnTo>
                <a:lnTo>
                  <a:pt x="3932" y="5764"/>
                </a:lnTo>
                <a:lnTo>
                  <a:pt x="3932" y="5550"/>
                </a:lnTo>
                <a:lnTo>
                  <a:pt x="4009" y="5604"/>
                </a:lnTo>
                <a:lnTo>
                  <a:pt x="4009" y="5764"/>
                </a:lnTo>
                <a:lnTo>
                  <a:pt x="4086" y="5764"/>
                </a:lnTo>
                <a:lnTo>
                  <a:pt x="4125" y="5604"/>
                </a:lnTo>
                <a:lnTo>
                  <a:pt x="4125" y="5497"/>
                </a:lnTo>
                <a:lnTo>
                  <a:pt x="4125" y="5283"/>
                </a:lnTo>
                <a:lnTo>
                  <a:pt x="4086" y="5177"/>
                </a:lnTo>
                <a:lnTo>
                  <a:pt x="4163" y="5123"/>
                </a:lnTo>
                <a:lnTo>
                  <a:pt x="4202" y="5283"/>
                </a:lnTo>
                <a:lnTo>
                  <a:pt x="4279" y="5283"/>
                </a:lnTo>
                <a:lnTo>
                  <a:pt x="4356" y="5123"/>
                </a:lnTo>
                <a:lnTo>
                  <a:pt x="4395" y="5230"/>
                </a:lnTo>
                <a:lnTo>
                  <a:pt x="4510" y="5177"/>
                </a:lnTo>
                <a:lnTo>
                  <a:pt x="4472" y="4963"/>
                </a:lnTo>
                <a:lnTo>
                  <a:pt x="4510" y="4856"/>
                </a:lnTo>
                <a:lnTo>
                  <a:pt x="4510" y="4643"/>
                </a:lnTo>
                <a:lnTo>
                  <a:pt x="4433" y="4483"/>
                </a:lnTo>
                <a:lnTo>
                  <a:pt x="4356" y="4323"/>
                </a:lnTo>
                <a:lnTo>
                  <a:pt x="4356" y="4483"/>
                </a:lnTo>
                <a:lnTo>
                  <a:pt x="4395" y="4696"/>
                </a:lnTo>
                <a:lnTo>
                  <a:pt x="4356" y="4856"/>
                </a:lnTo>
                <a:lnTo>
                  <a:pt x="4279" y="4750"/>
                </a:lnTo>
                <a:lnTo>
                  <a:pt x="4163" y="4856"/>
                </a:lnTo>
                <a:lnTo>
                  <a:pt x="4009" y="5017"/>
                </a:lnTo>
                <a:lnTo>
                  <a:pt x="3817" y="5337"/>
                </a:lnTo>
                <a:lnTo>
                  <a:pt x="3624" y="5390"/>
                </a:lnTo>
                <a:lnTo>
                  <a:pt x="3470" y="5444"/>
                </a:lnTo>
                <a:lnTo>
                  <a:pt x="3277" y="5604"/>
                </a:lnTo>
                <a:lnTo>
                  <a:pt x="3200" y="5710"/>
                </a:lnTo>
                <a:lnTo>
                  <a:pt x="3123" y="5817"/>
                </a:lnTo>
                <a:lnTo>
                  <a:pt x="3084" y="5870"/>
                </a:lnTo>
                <a:lnTo>
                  <a:pt x="2930" y="6084"/>
                </a:lnTo>
                <a:lnTo>
                  <a:pt x="2930" y="6191"/>
                </a:lnTo>
                <a:lnTo>
                  <a:pt x="3045" y="6244"/>
                </a:lnTo>
                <a:lnTo>
                  <a:pt x="3123" y="6244"/>
                </a:lnTo>
                <a:lnTo>
                  <a:pt x="3354" y="6191"/>
                </a:lnTo>
                <a:lnTo>
                  <a:pt x="3470" y="6244"/>
                </a:lnTo>
                <a:lnTo>
                  <a:pt x="3315" y="6297"/>
                </a:lnTo>
                <a:lnTo>
                  <a:pt x="3238" y="6351"/>
                </a:lnTo>
                <a:lnTo>
                  <a:pt x="3007" y="6404"/>
                </a:lnTo>
                <a:lnTo>
                  <a:pt x="2930" y="6351"/>
                </a:lnTo>
                <a:lnTo>
                  <a:pt x="2814" y="6351"/>
                </a:lnTo>
                <a:lnTo>
                  <a:pt x="2776" y="6244"/>
                </a:lnTo>
                <a:lnTo>
                  <a:pt x="2853" y="6031"/>
                </a:lnTo>
                <a:lnTo>
                  <a:pt x="2968" y="5764"/>
                </a:lnTo>
                <a:lnTo>
                  <a:pt x="3161" y="5497"/>
                </a:lnTo>
                <a:lnTo>
                  <a:pt x="3200" y="5390"/>
                </a:lnTo>
                <a:lnTo>
                  <a:pt x="3277" y="5283"/>
                </a:lnTo>
                <a:lnTo>
                  <a:pt x="3354" y="5283"/>
                </a:lnTo>
                <a:lnTo>
                  <a:pt x="3547" y="5177"/>
                </a:lnTo>
                <a:lnTo>
                  <a:pt x="3624" y="4963"/>
                </a:lnTo>
                <a:lnTo>
                  <a:pt x="3701" y="4963"/>
                </a:lnTo>
                <a:lnTo>
                  <a:pt x="3701" y="4803"/>
                </a:lnTo>
                <a:lnTo>
                  <a:pt x="3739" y="4643"/>
                </a:lnTo>
                <a:lnTo>
                  <a:pt x="3817" y="4803"/>
                </a:lnTo>
                <a:lnTo>
                  <a:pt x="3855" y="4696"/>
                </a:lnTo>
                <a:lnTo>
                  <a:pt x="3894" y="4590"/>
                </a:lnTo>
                <a:lnTo>
                  <a:pt x="3932" y="4750"/>
                </a:lnTo>
                <a:lnTo>
                  <a:pt x="3855" y="4910"/>
                </a:lnTo>
                <a:lnTo>
                  <a:pt x="3971" y="4910"/>
                </a:lnTo>
                <a:lnTo>
                  <a:pt x="4009" y="4750"/>
                </a:lnTo>
                <a:lnTo>
                  <a:pt x="4125" y="4750"/>
                </a:lnTo>
                <a:lnTo>
                  <a:pt x="4163" y="4643"/>
                </a:lnTo>
                <a:lnTo>
                  <a:pt x="4241" y="4590"/>
                </a:lnTo>
                <a:lnTo>
                  <a:pt x="4241" y="4483"/>
                </a:lnTo>
                <a:lnTo>
                  <a:pt x="4241" y="4269"/>
                </a:lnTo>
                <a:lnTo>
                  <a:pt x="4356" y="4056"/>
                </a:lnTo>
                <a:lnTo>
                  <a:pt x="4356" y="3736"/>
                </a:lnTo>
                <a:lnTo>
                  <a:pt x="4318" y="3629"/>
                </a:lnTo>
                <a:lnTo>
                  <a:pt x="4241" y="3896"/>
                </a:lnTo>
                <a:lnTo>
                  <a:pt x="4202" y="3789"/>
                </a:lnTo>
                <a:lnTo>
                  <a:pt x="4086" y="3896"/>
                </a:lnTo>
                <a:lnTo>
                  <a:pt x="4125" y="3629"/>
                </a:lnTo>
                <a:lnTo>
                  <a:pt x="4241" y="3576"/>
                </a:lnTo>
                <a:lnTo>
                  <a:pt x="4202" y="3416"/>
                </a:lnTo>
                <a:lnTo>
                  <a:pt x="4048" y="3416"/>
                </a:lnTo>
                <a:lnTo>
                  <a:pt x="3971" y="3576"/>
                </a:lnTo>
                <a:lnTo>
                  <a:pt x="4048" y="3789"/>
                </a:lnTo>
                <a:lnTo>
                  <a:pt x="3894" y="3949"/>
                </a:lnTo>
                <a:lnTo>
                  <a:pt x="3855" y="3896"/>
                </a:lnTo>
                <a:lnTo>
                  <a:pt x="3932" y="3789"/>
                </a:lnTo>
                <a:lnTo>
                  <a:pt x="3855" y="3682"/>
                </a:lnTo>
                <a:lnTo>
                  <a:pt x="3855" y="3522"/>
                </a:lnTo>
                <a:lnTo>
                  <a:pt x="3739" y="3469"/>
                </a:lnTo>
                <a:lnTo>
                  <a:pt x="3739" y="3522"/>
                </a:lnTo>
                <a:lnTo>
                  <a:pt x="3662" y="3629"/>
                </a:lnTo>
                <a:lnTo>
                  <a:pt x="3624" y="3469"/>
                </a:lnTo>
                <a:lnTo>
                  <a:pt x="3624" y="3362"/>
                </a:lnTo>
                <a:lnTo>
                  <a:pt x="3585" y="3202"/>
                </a:lnTo>
                <a:lnTo>
                  <a:pt x="3470" y="3042"/>
                </a:lnTo>
                <a:lnTo>
                  <a:pt x="3354" y="3149"/>
                </a:lnTo>
                <a:lnTo>
                  <a:pt x="3200" y="3042"/>
                </a:lnTo>
                <a:lnTo>
                  <a:pt x="3084" y="3042"/>
                </a:lnTo>
                <a:lnTo>
                  <a:pt x="2930" y="2935"/>
                </a:lnTo>
                <a:lnTo>
                  <a:pt x="2737" y="2775"/>
                </a:lnTo>
                <a:lnTo>
                  <a:pt x="2660" y="2775"/>
                </a:lnTo>
                <a:lnTo>
                  <a:pt x="2544" y="2668"/>
                </a:lnTo>
                <a:lnTo>
                  <a:pt x="2429" y="2508"/>
                </a:lnTo>
                <a:lnTo>
                  <a:pt x="2159" y="2455"/>
                </a:lnTo>
                <a:lnTo>
                  <a:pt x="1889" y="2295"/>
                </a:lnTo>
                <a:lnTo>
                  <a:pt x="1619" y="2028"/>
                </a:lnTo>
                <a:lnTo>
                  <a:pt x="1619" y="1921"/>
                </a:lnTo>
                <a:lnTo>
                  <a:pt x="1465" y="1761"/>
                </a:lnTo>
                <a:lnTo>
                  <a:pt x="1349" y="1654"/>
                </a:lnTo>
                <a:lnTo>
                  <a:pt x="1272" y="1494"/>
                </a:lnTo>
                <a:lnTo>
                  <a:pt x="1157" y="1441"/>
                </a:lnTo>
                <a:lnTo>
                  <a:pt x="1002" y="1227"/>
                </a:lnTo>
                <a:lnTo>
                  <a:pt x="887" y="1014"/>
                </a:lnTo>
                <a:lnTo>
                  <a:pt x="732" y="854"/>
                </a:lnTo>
                <a:lnTo>
                  <a:pt x="617" y="801"/>
                </a:lnTo>
                <a:lnTo>
                  <a:pt x="540" y="801"/>
                </a:lnTo>
                <a:lnTo>
                  <a:pt x="540" y="907"/>
                </a:lnTo>
                <a:lnTo>
                  <a:pt x="617" y="1014"/>
                </a:lnTo>
                <a:lnTo>
                  <a:pt x="540" y="1227"/>
                </a:lnTo>
                <a:lnTo>
                  <a:pt x="424" y="1441"/>
                </a:lnTo>
                <a:lnTo>
                  <a:pt x="308" y="1654"/>
                </a:lnTo>
                <a:lnTo>
                  <a:pt x="308" y="2028"/>
                </a:lnTo>
                <a:lnTo>
                  <a:pt x="231" y="2402"/>
                </a:lnTo>
                <a:lnTo>
                  <a:pt x="308" y="2615"/>
                </a:lnTo>
                <a:lnTo>
                  <a:pt x="308" y="2829"/>
                </a:lnTo>
                <a:lnTo>
                  <a:pt x="386" y="3042"/>
                </a:lnTo>
                <a:lnTo>
                  <a:pt x="463" y="3149"/>
                </a:lnTo>
                <a:lnTo>
                  <a:pt x="501" y="3202"/>
                </a:lnTo>
                <a:lnTo>
                  <a:pt x="501" y="3416"/>
                </a:lnTo>
                <a:lnTo>
                  <a:pt x="578" y="3522"/>
                </a:lnTo>
                <a:lnTo>
                  <a:pt x="540" y="3789"/>
                </a:lnTo>
                <a:lnTo>
                  <a:pt x="540" y="4269"/>
                </a:lnTo>
                <a:lnTo>
                  <a:pt x="540" y="4483"/>
                </a:lnTo>
                <a:lnTo>
                  <a:pt x="501" y="4590"/>
                </a:lnTo>
                <a:lnTo>
                  <a:pt x="463" y="4696"/>
                </a:lnTo>
                <a:lnTo>
                  <a:pt x="463" y="5070"/>
                </a:lnTo>
                <a:lnTo>
                  <a:pt x="463" y="5390"/>
                </a:lnTo>
                <a:lnTo>
                  <a:pt x="540" y="5550"/>
                </a:lnTo>
                <a:lnTo>
                  <a:pt x="578" y="5764"/>
                </a:lnTo>
                <a:lnTo>
                  <a:pt x="540" y="6031"/>
                </a:lnTo>
                <a:lnTo>
                  <a:pt x="501" y="6511"/>
                </a:lnTo>
                <a:lnTo>
                  <a:pt x="424" y="6884"/>
                </a:lnTo>
                <a:lnTo>
                  <a:pt x="463" y="6991"/>
                </a:lnTo>
                <a:lnTo>
                  <a:pt x="501" y="6991"/>
                </a:lnTo>
                <a:lnTo>
                  <a:pt x="578" y="6724"/>
                </a:lnTo>
                <a:lnTo>
                  <a:pt x="732" y="6724"/>
                </a:lnTo>
                <a:lnTo>
                  <a:pt x="732" y="6884"/>
                </a:lnTo>
                <a:lnTo>
                  <a:pt x="771" y="6991"/>
                </a:lnTo>
                <a:lnTo>
                  <a:pt x="964" y="7045"/>
                </a:lnTo>
                <a:lnTo>
                  <a:pt x="1118" y="7205"/>
                </a:lnTo>
                <a:lnTo>
                  <a:pt x="887" y="7311"/>
                </a:lnTo>
                <a:lnTo>
                  <a:pt x="655" y="7311"/>
                </a:lnTo>
                <a:lnTo>
                  <a:pt x="578" y="7365"/>
                </a:lnTo>
                <a:lnTo>
                  <a:pt x="578" y="7472"/>
                </a:lnTo>
                <a:lnTo>
                  <a:pt x="540" y="7578"/>
                </a:lnTo>
                <a:lnTo>
                  <a:pt x="463" y="7472"/>
                </a:lnTo>
                <a:lnTo>
                  <a:pt x="463" y="7258"/>
                </a:lnTo>
                <a:lnTo>
                  <a:pt x="424" y="7205"/>
                </a:lnTo>
                <a:lnTo>
                  <a:pt x="386" y="7311"/>
                </a:lnTo>
                <a:lnTo>
                  <a:pt x="386" y="7578"/>
                </a:lnTo>
                <a:lnTo>
                  <a:pt x="386" y="7738"/>
                </a:lnTo>
                <a:lnTo>
                  <a:pt x="308" y="7952"/>
                </a:lnTo>
                <a:lnTo>
                  <a:pt x="347" y="8059"/>
                </a:lnTo>
                <a:lnTo>
                  <a:pt x="424" y="8059"/>
                </a:lnTo>
                <a:lnTo>
                  <a:pt x="501" y="8165"/>
                </a:lnTo>
                <a:lnTo>
                  <a:pt x="578" y="8059"/>
                </a:lnTo>
                <a:lnTo>
                  <a:pt x="617" y="8112"/>
                </a:lnTo>
                <a:lnTo>
                  <a:pt x="655" y="8112"/>
                </a:lnTo>
                <a:lnTo>
                  <a:pt x="732" y="8059"/>
                </a:lnTo>
                <a:lnTo>
                  <a:pt x="810" y="8272"/>
                </a:lnTo>
                <a:lnTo>
                  <a:pt x="655" y="8379"/>
                </a:lnTo>
                <a:lnTo>
                  <a:pt x="578" y="8486"/>
                </a:lnTo>
                <a:lnTo>
                  <a:pt x="501" y="8486"/>
                </a:lnTo>
                <a:lnTo>
                  <a:pt x="540" y="8966"/>
                </a:lnTo>
                <a:lnTo>
                  <a:pt x="463" y="9073"/>
                </a:lnTo>
                <a:lnTo>
                  <a:pt x="424" y="9286"/>
                </a:lnTo>
                <a:lnTo>
                  <a:pt x="308" y="9500"/>
                </a:lnTo>
                <a:lnTo>
                  <a:pt x="193" y="9500"/>
                </a:lnTo>
                <a:lnTo>
                  <a:pt x="347" y="8699"/>
                </a:lnTo>
                <a:lnTo>
                  <a:pt x="347" y="8486"/>
                </a:lnTo>
                <a:lnTo>
                  <a:pt x="308" y="8432"/>
                </a:lnTo>
                <a:lnTo>
                  <a:pt x="231" y="8432"/>
                </a:lnTo>
                <a:lnTo>
                  <a:pt x="193" y="8806"/>
                </a:lnTo>
                <a:lnTo>
                  <a:pt x="154" y="9073"/>
                </a:lnTo>
                <a:lnTo>
                  <a:pt x="39" y="9446"/>
                </a:lnTo>
                <a:lnTo>
                  <a:pt x="0" y="9660"/>
                </a:lnTo>
                <a:lnTo>
                  <a:pt x="39" y="9766"/>
                </a:lnTo>
                <a:lnTo>
                  <a:pt x="77" y="9713"/>
                </a:lnTo>
                <a:lnTo>
                  <a:pt x="193" y="9820"/>
                </a:lnTo>
                <a:lnTo>
                  <a:pt x="231" y="9980"/>
                </a:lnTo>
                <a:lnTo>
                  <a:pt x="308" y="10033"/>
                </a:lnTo>
                <a:lnTo>
                  <a:pt x="424" y="10033"/>
                </a:lnTo>
                <a:lnTo>
                  <a:pt x="501" y="10033"/>
                </a:lnTo>
                <a:lnTo>
                  <a:pt x="617" y="10087"/>
                </a:lnTo>
                <a:lnTo>
                  <a:pt x="732" y="10033"/>
                </a:lnTo>
                <a:lnTo>
                  <a:pt x="771" y="10140"/>
                </a:lnTo>
                <a:lnTo>
                  <a:pt x="848" y="10247"/>
                </a:lnTo>
                <a:lnTo>
                  <a:pt x="1002" y="10300"/>
                </a:lnTo>
                <a:lnTo>
                  <a:pt x="1157" y="10353"/>
                </a:lnTo>
                <a:lnTo>
                  <a:pt x="1272" y="10460"/>
                </a:lnTo>
                <a:lnTo>
                  <a:pt x="1311" y="10620"/>
                </a:lnTo>
                <a:lnTo>
                  <a:pt x="1272" y="10727"/>
                </a:lnTo>
                <a:lnTo>
                  <a:pt x="1195" y="10674"/>
                </a:lnTo>
                <a:lnTo>
                  <a:pt x="1157" y="10567"/>
                </a:lnTo>
                <a:lnTo>
                  <a:pt x="1118" y="10727"/>
                </a:lnTo>
                <a:lnTo>
                  <a:pt x="1157" y="10780"/>
                </a:lnTo>
                <a:lnTo>
                  <a:pt x="1195" y="10940"/>
                </a:lnTo>
                <a:lnTo>
                  <a:pt x="1272" y="10994"/>
                </a:lnTo>
                <a:lnTo>
                  <a:pt x="1388" y="11047"/>
                </a:lnTo>
                <a:lnTo>
                  <a:pt x="1465" y="10994"/>
                </a:lnTo>
                <a:lnTo>
                  <a:pt x="1542" y="10994"/>
                </a:lnTo>
                <a:lnTo>
                  <a:pt x="1619" y="10994"/>
                </a:lnTo>
                <a:lnTo>
                  <a:pt x="1735" y="11047"/>
                </a:lnTo>
                <a:lnTo>
                  <a:pt x="1966" y="11367"/>
                </a:lnTo>
                <a:lnTo>
                  <a:pt x="2082" y="11634"/>
                </a:lnTo>
                <a:lnTo>
                  <a:pt x="2159" y="12061"/>
                </a:lnTo>
                <a:lnTo>
                  <a:pt x="2197" y="12275"/>
                </a:lnTo>
                <a:lnTo>
                  <a:pt x="2159" y="12488"/>
                </a:lnTo>
                <a:lnTo>
                  <a:pt x="2159" y="12648"/>
                </a:lnTo>
                <a:lnTo>
                  <a:pt x="2120" y="12755"/>
                </a:lnTo>
                <a:lnTo>
                  <a:pt x="2120" y="12862"/>
                </a:lnTo>
                <a:lnTo>
                  <a:pt x="2120" y="12968"/>
                </a:lnTo>
                <a:lnTo>
                  <a:pt x="2082" y="13075"/>
                </a:lnTo>
                <a:lnTo>
                  <a:pt x="2043" y="13182"/>
                </a:lnTo>
                <a:lnTo>
                  <a:pt x="2043" y="13289"/>
                </a:lnTo>
                <a:lnTo>
                  <a:pt x="2043" y="13502"/>
                </a:lnTo>
                <a:lnTo>
                  <a:pt x="2082" y="13609"/>
                </a:lnTo>
                <a:lnTo>
                  <a:pt x="2236" y="13822"/>
                </a:lnTo>
                <a:lnTo>
                  <a:pt x="2544" y="14036"/>
                </a:lnTo>
                <a:lnTo>
                  <a:pt x="2737" y="14143"/>
                </a:lnTo>
                <a:lnTo>
                  <a:pt x="2853" y="14303"/>
                </a:lnTo>
                <a:lnTo>
                  <a:pt x="3007" y="14303"/>
                </a:lnTo>
                <a:lnTo>
                  <a:pt x="3778" y="14196"/>
                </a:lnTo>
                <a:lnTo>
                  <a:pt x="3855" y="14089"/>
                </a:lnTo>
                <a:lnTo>
                  <a:pt x="4009" y="14036"/>
                </a:lnTo>
                <a:lnTo>
                  <a:pt x="4125" y="14089"/>
                </a:lnTo>
                <a:lnTo>
                  <a:pt x="4356" y="14196"/>
                </a:lnTo>
                <a:lnTo>
                  <a:pt x="4588" y="14196"/>
                </a:lnTo>
                <a:lnTo>
                  <a:pt x="4665" y="14249"/>
                </a:lnTo>
                <a:lnTo>
                  <a:pt x="4857" y="14356"/>
                </a:lnTo>
                <a:lnTo>
                  <a:pt x="4973" y="14409"/>
                </a:lnTo>
                <a:lnTo>
                  <a:pt x="5089" y="14463"/>
                </a:lnTo>
                <a:lnTo>
                  <a:pt x="5166" y="14569"/>
                </a:lnTo>
                <a:lnTo>
                  <a:pt x="5281" y="14730"/>
                </a:lnTo>
                <a:lnTo>
                  <a:pt x="5320" y="14943"/>
                </a:lnTo>
                <a:lnTo>
                  <a:pt x="5436" y="14943"/>
                </a:lnTo>
                <a:lnTo>
                  <a:pt x="5590" y="14836"/>
                </a:lnTo>
                <a:lnTo>
                  <a:pt x="5821" y="14943"/>
                </a:lnTo>
                <a:lnTo>
                  <a:pt x="5937" y="14996"/>
                </a:lnTo>
                <a:lnTo>
                  <a:pt x="6515" y="14836"/>
                </a:lnTo>
                <a:lnTo>
                  <a:pt x="6631" y="14836"/>
                </a:lnTo>
                <a:lnTo>
                  <a:pt x="6708" y="14943"/>
                </a:lnTo>
                <a:lnTo>
                  <a:pt x="6785" y="15050"/>
                </a:lnTo>
                <a:lnTo>
                  <a:pt x="6901" y="15157"/>
                </a:lnTo>
                <a:lnTo>
                  <a:pt x="7440" y="15157"/>
                </a:lnTo>
                <a:lnTo>
                  <a:pt x="7633" y="15050"/>
                </a:lnTo>
                <a:lnTo>
                  <a:pt x="7787" y="15050"/>
                </a:lnTo>
                <a:lnTo>
                  <a:pt x="7941" y="15050"/>
                </a:lnTo>
                <a:lnTo>
                  <a:pt x="8250" y="14996"/>
                </a:lnTo>
                <a:lnTo>
                  <a:pt x="8327" y="15050"/>
                </a:lnTo>
                <a:lnTo>
                  <a:pt x="8635" y="15050"/>
                </a:lnTo>
                <a:lnTo>
                  <a:pt x="8751" y="14996"/>
                </a:lnTo>
                <a:lnTo>
                  <a:pt x="8867" y="14890"/>
                </a:lnTo>
                <a:lnTo>
                  <a:pt x="8982" y="14890"/>
                </a:lnTo>
                <a:lnTo>
                  <a:pt x="9098" y="14996"/>
                </a:lnTo>
                <a:lnTo>
                  <a:pt x="9214" y="15050"/>
                </a:lnTo>
                <a:lnTo>
                  <a:pt x="9329" y="15050"/>
                </a:lnTo>
                <a:lnTo>
                  <a:pt x="9445" y="14996"/>
                </a:lnTo>
                <a:lnTo>
                  <a:pt x="9599" y="15103"/>
                </a:lnTo>
                <a:lnTo>
                  <a:pt x="9753" y="15157"/>
                </a:lnTo>
                <a:lnTo>
                  <a:pt x="10023" y="15103"/>
                </a:lnTo>
                <a:lnTo>
                  <a:pt x="10177" y="14996"/>
                </a:lnTo>
                <a:lnTo>
                  <a:pt x="10254" y="14996"/>
                </a:lnTo>
                <a:lnTo>
                  <a:pt x="12298" y="15637"/>
                </a:lnTo>
                <a:lnTo>
                  <a:pt x="12336" y="15690"/>
                </a:lnTo>
                <a:lnTo>
                  <a:pt x="13107" y="15904"/>
                </a:lnTo>
                <a:lnTo>
                  <a:pt x="13416" y="16010"/>
                </a:lnTo>
                <a:lnTo>
                  <a:pt x="14572" y="16384"/>
                </a:lnTo>
                <a:lnTo>
                  <a:pt x="14572" y="16117"/>
                </a:lnTo>
                <a:lnTo>
                  <a:pt x="14688" y="15690"/>
                </a:lnTo>
                <a:lnTo>
                  <a:pt x="14649" y="15530"/>
                </a:lnTo>
                <a:lnTo>
                  <a:pt x="14649" y="15263"/>
                </a:lnTo>
                <a:lnTo>
                  <a:pt x="14572" y="14943"/>
                </a:lnTo>
                <a:lnTo>
                  <a:pt x="14611" y="14783"/>
                </a:lnTo>
                <a:lnTo>
                  <a:pt x="14649" y="14569"/>
                </a:lnTo>
                <a:lnTo>
                  <a:pt x="14726" y="14143"/>
                </a:lnTo>
                <a:lnTo>
                  <a:pt x="15112" y="11688"/>
                </a:lnTo>
                <a:lnTo>
                  <a:pt x="15189" y="11207"/>
                </a:lnTo>
                <a:lnTo>
                  <a:pt x="15266" y="10727"/>
                </a:lnTo>
                <a:lnTo>
                  <a:pt x="15652" y="8272"/>
                </a:lnTo>
                <a:lnTo>
                  <a:pt x="15729" y="7952"/>
                </a:lnTo>
                <a:lnTo>
                  <a:pt x="16268" y="4696"/>
                </a:lnTo>
                <a:lnTo>
                  <a:pt x="16384" y="4056"/>
                </a:lnTo>
                <a:lnTo>
                  <a:pt x="15574" y="3736"/>
                </a:lnTo>
                <a:lnTo>
                  <a:pt x="13994" y="3309"/>
                </a:lnTo>
                <a:lnTo>
                  <a:pt x="12722" y="2829"/>
                </a:lnTo>
                <a:lnTo>
                  <a:pt x="11719" y="2508"/>
                </a:lnTo>
                <a:lnTo>
                  <a:pt x="10139" y="1921"/>
                </a:lnTo>
                <a:lnTo>
                  <a:pt x="8674" y="1388"/>
                </a:lnTo>
                <a:lnTo>
                  <a:pt x="7556" y="961"/>
                </a:lnTo>
                <a:lnTo>
                  <a:pt x="6207" y="480"/>
                </a:lnTo>
                <a:lnTo>
                  <a:pt x="4973" y="0"/>
                </a:lnTo>
                <a:lnTo>
                  <a:pt x="4973" y="107"/>
                </a:lnTo>
                <a:lnTo>
                  <a:pt x="4896" y="53"/>
                </a:lnTo>
                <a:lnTo>
                  <a:pt x="4857" y="53"/>
                </a:lnTo>
                <a:lnTo>
                  <a:pt x="4857" y="160"/>
                </a:lnTo>
                <a:lnTo>
                  <a:pt x="4934" y="213"/>
                </a:lnTo>
                <a:lnTo>
                  <a:pt x="4934" y="320"/>
                </a:lnTo>
                <a:lnTo>
                  <a:pt x="4857" y="320"/>
                </a:lnTo>
                <a:lnTo>
                  <a:pt x="4819" y="427"/>
                </a:lnTo>
                <a:lnTo>
                  <a:pt x="4896" y="534"/>
                </a:lnTo>
                <a:lnTo>
                  <a:pt x="4934" y="640"/>
                </a:lnTo>
                <a:lnTo>
                  <a:pt x="4896" y="854"/>
                </a:lnTo>
                <a:lnTo>
                  <a:pt x="4973" y="961"/>
                </a:lnTo>
                <a:lnTo>
                  <a:pt x="4934" y="1121"/>
                </a:lnTo>
                <a:lnTo>
                  <a:pt x="5012" y="1174"/>
                </a:lnTo>
                <a:lnTo>
                  <a:pt x="5127" y="1014"/>
                </a:lnTo>
                <a:lnTo>
                  <a:pt x="5204" y="1067"/>
                </a:lnTo>
                <a:lnTo>
                  <a:pt x="5281" y="1174"/>
                </a:lnTo>
                <a:lnTo>
                  <a:pt x="5281" y="1281"/>
                </a:lnTo>
                <a:lnTo>
                  <a:pt x="5204" y="1334"/>
                </a:lnTo>
                <a:lnTo>
                  <a:pt x="5281" y="1441"/>
                </a:lnTo>
                <a:lnTo>
                  <a:pt x="5243" y="1494"/>
                </a:lnTo>
                <a:lnTo>
                  <a:pt x="5204" y="1601"/>
                </a:lnTo>
                <a:lnTo>
                  <a:pt x="5243" y="1708"/>
                </a:lnTo>
                <a:lnTo>
                  <a:pt x="5281" y="1815"/>
                </a:lnTo>
                <a:lnTo>
                  <a:pt x="5243" y="1975"/>
                </a:lnTo>
                <a:lnTo>
                  <a:pt x="5127" y="1975"/>
                </a:lnTo>
                <a:lnTo>
                  <a:pt x="5127" y="2135"/>
                </a:lnTo>
                <a:lnTo>
                  <a:pt x="5050" y="2402"/>
                </a:lnTo>
                <a:lnTo>
                  <a:pt x="5012" y="2402"/>
                </a:lnTo>
                <a:lnTo>
                  <a:pt x="4973" y="2241"/>
                </a:lnTo>
                <a:lnTo>
                  <a:pt x="4857" y="2295"/>
                </a:lnTo>
                <a:lnTo>
                  <a:pt x="4857" y="2135"/>
                </a:lnTo>
                <a:lnTo>
                  <a:pt x="4780" y="2028"/>
                </a:lnTo>
                <a:lnTo>
                  <a:pt x="4703" y="2135"/>
                </a:lnTo>
                <a:lnTo>
                  <a:pt x="4742" y="2295"/>
                </a:lnTo>
                <a:lnTo>
                  <a:pt x="4703" y="2402"/>
                </a:lnTo>
                <a:lnTo>
                  <a:pt x="4780" y="2455"/>
                </a:lnTo>
                <a:lnTo>
                  <a:pt x="4896" y="2455"/>
                </a:lnTo>
                <a:lnTo>
                  <a:pt x="4857" y="2668"/>
                </a:lnTo>
                <a:lnTo>
                  <a:pt x="4973" y="2775"/>
                </a:lnTo>
                <a:lnTo>
                  <a:pt x="5012" y="2882"/>
                </a:lnTo>
                <a:lnTo>
                  <a:pt x="5089" y="3042"/>
                </a:lnTo>
                <a:lnTo>
                  <a:pt x="5127" y="3095"/>
                </a:lnTo>
                <a:lnTo>
                  <a:pt x="5127" y="3255"/>
                </a:lnTo>
                <a:lnTo>
                  <a:pt x="5089" y="3362"/>
                </a:lnTo>
                <a:lnTo>
                  <a:pt x="5050" y="3629"/>
                </a:lnTo>
                <a:lnTo>
                  <a:pt x="5012" y="3949"/>
                </a:lnTo>
                <a:lnTo>
                  <a:pt x="5127" y="4216"/>
                </a:lnTo>
                <a:lnTo>
                  <a:pt x="5281" y="4269"/>
                </a:lnTo>
                <a:lnTo>
                  <a:pt x="5204" y="4376"/>
                </a:lnTo>
                <a:lnTo>
                  <a:pt x="5166" y="4483"/>
                </a:lnTo>
                <a:lnTo>
                  <a:pt x="5012" y="4536"/>
                </a:lnTo>
                <a:lnTo>
                  <a:pt x="4934" y="4696"/>
                </a:lnTo>
                <a:lnTo>
                  <a:pt x="4819" y="4910"/>
                </a:lnTo>
                <a:lnTo>
                  <a:pt x="4703" y="5070"/>
                </a:lnTo>
                <a:lnTo>
                  <a:pt x="4703" y="5230"/>
                </a:lnTo>
                <a:lnTo>
                  <a:pt x="4665" y="5390"/>
                </a:lnTo>
                <a:lnTo>
                  <a:pt x="4626" y="5604"/>
                </a:lnTo>
                <a:lnTo>
                  <a:pt x="4510" y="5657"/>
                </a:lnTo>
                <a:lnTo>
                  <a:pt x="4588" y="5764"/>
                </a:lnTo>
                <a:lnTo>
                  <a:pt x="4626" y="5870"/>
                </a:lnTo>
                <a:lnTo>
                  <a:pt x="4588" y="5977"/>
                </a:lnTo>
                <a:lnTo>
                  <a:pt x="4472" y="5977"/>
                </a:lnTo>
                <a:lnTo>
                  <a:pt x="4472" y="6137"/>
                </a:lnTo>
                <a:lnTo>
                  <a:pt x="4472" y="6404"/>
                </a:lnTo>
                <a:lnTo>
                  <a:pt x="4472" y="6564"/>
                </a:lnTo>
                <a:lnTo>
                  <a:pt x="4472" y="6724"/>
                </a:lnTo>
                <a:lnTo>
                  <a:pt x="4472" y="6938"/>
                </a:lnTo>
                <a:lnTo>
                  <a:pt x="4356" y="6938"/>
                </a:lnTo>
                <a:lnTo>
                  <a:pt x="4202" y="7045"/>
                </a:lnTo>
                <a:lnTo>
                  <a:pt x="4202" y="7151"/>
                </a:lnTo>
                <a:lnTo>
                  <a:pt x="4202" y="7311"/>
                </a:lnTo>
                <a:lnTo>
                  <a:pt x="4086" y="7205"/>
                </a:lnTo>
                <a:lnTo>
                  <a:pt x="4048" y="7045"/>
                </a:lnTo>
                <a:lnTo>
                  <a:pt x="4009" y="6991"/>
                </a:lnTo>
                <a:lnTo>
                  <a:pt x="3971" y="7151"/>
                </a:lnTo>
                <a:lnTo>
                  <a:pt x="3894" y="7205"/>
                </a:lnTo>
                <a:lnTo>
                  <a:pt x="3778" y="7418"/>
                </a:lnTo>
                <a:lnTo>
                  <a:pt x="3662" y="7525"/>
                </a:lnTo>
                <a:lnTo>
                  <a:pt x="3547" y="7685"/>
                </a:lnTo>
                <a:lnTo>
                  <a:pt x="3470" y="7685"/>
                </a:lnTo>
                <a:lnTo>
                  <a:pt x="3354" y="7632"/>
                </a:lnTo>
                <a:lnTo>
                  <a:pt x="3354" y="7525"/>
                </a:lnTo>
                <a:lnTo>
                  <a:pt x="3354" y="7418"/>
                </a:lnTo>
                <a:lnTo>
                  <a:pt x="3277" y="7365"/>
                </a:lnTo>
                <a:lnTo>
                  <a:pt x="3238" y="7525"/>
                </a:lnTo>
                <a:lnTo>
                  <a:pt x="3200" y="7418"/>
                </a:lnTo>
                <a:lnTo>
                  <a:pt x="3123" y="7418"/>
                </a:lnTo>
                <a:lnTo>
                  <a:pt x="3084" y="7525"/>
                </a:lnTo>
                <a:lnTo>
                  <a:pt x="3045" y="7792"/>
                </a:lnTo>
                <a:lnTo>
                  <a:pt x="2968" y="7792"/>
                </a:lnTo>
                <a:lnTo>
                  <a:pt x="3007" y="7472"/>
                </a:lnTo>
                <a:lnTo>
                  <a:pt x="2930" y="7525"/>
                </a:lnTo>
                <a:lnTo>
                  <a:pt x="2853" y="7525"/>
                </a:lnTo>
                <a:lnTo>
                  <a:pt x="2930" y="7418"/>
                </a:lnTo>
                <a:lnTo>
                  <a:pt x="3045" y="7258"/>
                </a:lnTo>
                <a:lnTo>
                  <a:pt x="3007" y="7205"/>
                </a:lnTo>
                <a:lnTo>
                  <a:pt x="2891" y="7258"/>
                </a:lnTo>
                <a:lnTo>
                  <a:pt x="2776" y="7365"/>
                </a:lnTo>
                <a:lnTo>
                  <a:pt x="2814" y="7258"/>
                </a:lnTo>
                <a:lnTo>
                  <a:pt x="2930" y="7151"/>
                </a:lnTo>
                <a:lnTo>
                  <a:pt x="2968" y="7098"/>
                </a:lnTo>
                <a:lnTo>
                  <a:pt x="2776" y="6991"/>
                </a:lnTo>
                <a:lnTo>
                  <a:pt x="2853" y="6831"/>
                </a:lnTo>
                <a:lnTo>
                  <a:pt x="2930" y="6831"/>
                </a:lnTo>
                <a:lnTo>
                  <a:pt x="2891" y="6938"/>
                </a:lnTo>
                <a:lnTo>
                  <a:pt x="3084" y="6991"/>
                </a:lnTo>
                <a:lnTo>
                  <a:pt x="3123" y="6938"/>
                </a:lnTo>
                <a:lnTo>
                  <a:pt x="3161" y="6724"/>
                </a:lnTo>
                <a:lnTo>
                  <a:pt x="3315" y="6671"/>
                </a:lnTo>
                <a:lnTo>
                  <a:pt x="3392" y="6671"/>
                </a:lnTo>
                <a:lnTo>
                  <a:pt x="3431" y="6564"/>
                </a:lnTo>
                <a:lnTo>
                  <a:pt x="3470" y="6404"/>
                </a:lnTo>
                <a:lnTo>
                  <a:pt x="3508" y="6458"/>
                </a:lnTo>
                <a:lnTo>
                  <a:pt x="3508" y="6618"/>
                </a:lnTo>
                <a:lnTo>
                  <a:pt x="3508" y="6671"/>
                </a:lnTo>
                <a:lnTo>
                  <a:pt x="3431" y="6831"/>
                </a:lnTo>
                <a:lnTo>
                  <a:pt x="3354" y="7045"/>
                </a:lnTo>
                <a:lnTo>
                  <a:pt x="3354" y="7258"/>
                </a:lnTo>
                <a:lnTo>
                  <a:pt x="3431" y="7311"/>
                </a:lnTo>
                <a:lnTo>
                  <a:pt x="3470" y="7151"/>
                </a:lnTo>
                <a:lnTo>
                  <a:pt x="3547" y="7098"/>
                </a:lnTo>
                <a:lnTo>
                  <a:pt x="3508" y="6884"/>
                </a:lnTo>
                <a:lnTo>
                  <a:pt x="3547" y="6778"/>
                </a:lnTo>
                <a:lnTo>
                  <a:pt x="3701" y="6618"/>
                </a:lnTo>
                <a:lnTo>
                  <a:pt x="3855" y="6564"/>
                </a:lnTo>
                <a:lnTo>
                  <a:pt x="3855" y="6671"/>
                </a:lnTo>
                <a:lnTo>
                  <a:pt x="3739" y="6778"/>
                </a:lnTo>
                <a:lnTo>
                  <a:pt x="3701" y="6938"/>
                </a:lnTo>
                <a:lnTo>
                  <a:pt x="3778" y="7045"/>
                </a:lnTo>
                <a:lnTo>
                  <a:pt x="3855" y="7098"/>
                </a:lnTo>
                <a:lnTo>
                  <a:pt x="3894" y="7151"/>
                </a:lnTo>
                <a:lnTo>
                  <a:pt x="3894" y="7045"/>
                </a:lnTo>
                <a:lnTo>
                  <a:pt x="3894" y="6831"/>
                </a:lnTo>
                <a:lnTo>
                  <a:pt x="3971" y="6778"/>
                </a:lnTo>
                <a:lnTo>
                  <a:pt x="4009" y="6618"/>
                </a:lnTo>
                <a:lnTo>
                  <a:pt x="4048" y="6564"/>
                </a:lnTo>
                <a:close/>
              </a:path>
            </a:pathLst>
          </a:custGeom>
          <a:solidFill>
            <a:srgbClr val="376092"/>
          </a:solidFill>
          <a:ln w="9525">
            <a:solidFill>
              <a:srgbClr val="376092"/>
            </a:solidFill>
            <a:prstDash val="solid"/>
            <a:round/>
            <a:headEnd/>
            <a:tailEnd/>
          </a:ln>
        </p:spPr>
      </p:sp>
      <p:sp>
        <p:nvSpPr>
          <p:cNvPr id="8" name="TextBox 7"/>
          <p:cNvSpPr txBox="1"/>
          <p:nvPr/>
        </p:nvSpPr>
        <p:spPr>
          <a:xfrm>
            <a:off x="457764" y="2559194"/>
            <a:ext cx="2585156" cy="2554545"/>
          </a:xfrm>
          <a:prstGeom prst="rect">
            <a:avLst/>
          </a:prstGeom>
          <a:noFill/>
        </p:spPr>
        <p:txBody>
          <a:bodyPr wrap="square" rtlCol="0">
            <a:spAutoFit/>
          </a:bodyPr>
          <a:lstStyle/>
          <a:p>
            <a:pPr algn="ctr"/>
            <a:r>
              <a:rPr lang="en-US" sz="1600" dirty="0"/>
              <a:t>In 2007, Louisiana </a:t>
            </a:r>
            <a:r>
              <a:rPr lang="en-US" sz="1600" dirty="0" smtClean="0"/>
              <a:t>unanimously </a:t>
            </a:r>
            <a:r>
              <a:rPr lang="en-US" sz="1600" dirty="0"/>
              <a:t>approved legislation that set a </a:t>
            </a:r>
            <a:r>
              <a:rPr lang="en-US" sz="1600" b="1" dirty="0"/>
              <a:t>90-day limit </a:t>
            </a:r>
            <a:r>
              <a:rPr lang="en-US" sz="1600" dirty="0"/>
              <a:t>on the incarceration </a:t>
            </a:r>
            <a:r>
              <a:rPr lang="en-US" sz="1600" dirty="0" smtClean="0"/>
              <a:t>of </a:t>
            </a:r>
            <a:r>
              <a:rPr lang="en-US" sz="1600" dirty="0"/>
              <a:t>those whose probation or parole has been </a:t>
            </a:r>
            <a:r>
              <a:rPr lang="en-US" sz="1600" b="1" dirty="0"/>
              <a:t>revoked for the first time for violating the rules of their community supervision. </a:t>
            </a:r>
          </a:p>
        </p:txBody>
      </p:sp>
      <p:sp>
        <p:nvSpPr>
          <p:cNvPr id="11" name="Rectangle 10"/>
          <p:cNvSpPr/>
          <p:nvPr/>
        </p:nvSpPr>
        <p:spPr>
          <a:xfrm>
            <a:off x="3281411" y="2559194"/>
            <a:ext cx="2578100" cy="2800766"/>
          </a:xfrm>
          <a:prstGeom prst="rect">
            <a:avLst/>
          </a:prstGeom>
        </p:spPr>
        <p:txBody>
          <a:bodyPr wrap="square">
            <a:spAutoFit/>
          </a:bodyPr>
          <a:lstStyle/>
          <a:p>
            <a:pPr algn="ctr"/>
            <a:r>
              <a:rPr lang="en-US" sz="1600" dirty="0"/>
              <a:t>In 2012, Washington implemented a swift and certain (SAC) policy that </a:t>
            </a:r>
            <a:r>
              <a:rPr lang="en-US" sz="1600" b="1" dirty="0"/>
              <a:t>uses short periods of incarceration for sanctioning violations of conditions</a:t>
            </a:r>
            <a:r>
              <a:rPr lang="en-US" sz="1600" dirty="0"/>
              <a:t>. The policy calls for “high level” supervision violations to be sanctioned with up to </a:t>
            </a:r>
            <a:r>
              <a:rPr lang="en-US" sz="1600" b="1" dirty="0"/>
              <a:t>30 days </a:t>
            </a:r>
            <a:r>
              <a:rPr lang="en-US" sz="1600" dirty="0"/>
              <a:t>of confinement. </a:t>
            </a:r>
          </a:p>
        </p:txBody>
      </p:sp>
      <p:sp>
        <p:nvSpPr>
          <p:cNvPr id="12" name="Rectangle 11"/>
          <p:cNvSpPr/>
          <p:nvPr/>
        </p:nvSpPr>
        <p:spPr>
          <a:xfrm>
            <a:off x="6088098" y="2559194"/>
            <a:ext cx="2575278" cy="2800766"/>
          </a:xfrm>
          <a:prstGeom prst="rect">
            <a:avLst/>
          </a:prstGeom>
        </p:spPr>
        <p:txBody>
          <a:bodyPr wrap="square">
            <a:spAutoFit/>
          </a:bodyPr>
          <a:lstStyle/>
          <a:p>
            <a:pPr algn="ctr"/>
            <a:r>
              <a:rPr lang="en-US" sz="1600" dirty="0"/>
              <a:t>North Carolina’s 2011 justice reinvestment legislation included policies </a:t>
            </a:r>
            <a:r>
              <a:rPr lang="en-US" sz="1600" b="1" dirty="0"/>
              <a:t>permitting swift and certain “quick dips” of </a:t>
            </a:r>
            <a:r>
              <a:rPr lang="en-US" sz="1600" b="1" dirty="0" smtClean="0"/>
              <a:t>2-3 day </a:t>
            </a:r>
            <a:r>
              <a:rPr lang="en-US" sz="1600" b="1" dirty="0"/>
              <a:t>jail sanctions and “dunks” of 90-day prison sanctions in response to violations of supervision conditions. </a:t>
            </a:r>
          </a:p>
        </p:txBody>
      </p:sp>
    </p:spTree>
    <p:extLst>
      <p:ext uri="{BB962C8B-B14F-4D97-AF65-F5344CB8AC3E}">
        <p14:creationId xmlns:p14="http://schemas.microsoft.com/office/powerpoint/2010/main" xmlns="" val="2047722104"/>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5226" y="274642"/>
            <a:ext cx="8954705" cy="685829"/>
          </a:xfrm>
        </p:spPr>
        <p:txBody>
          <a:bodyPr>
            <a:noAutofit/>
          </a:bodyPr>
          <a:lstStyle/>
          <a:p>
            <a:r>
              <a:rPr lang="en-US" dirty="0"/>
              <a:t>Those states are showing positive outcomes in terms of reductions in recidivism</a:t>
            </a:r>
          </a:p>
        </p:txBody>
      </p:sp>
      <p:sp>
        <p:nvSpPr>
          <p:cNvPr id="2" name="Slide Number Placeholder 1"/>
          <p:cNvSpPr>
            <a:spLocks noGrp="1"/>
          </p:cNvSpPr>
          <p:nvPr>
            <p:ph type="sldNum" sz="quarter" idx="12"/>
          </p:nvPr>
        </p:nvSpPr>
        <p:spPr/>
        <p:txBody>
          <a:bodyPr/>
          <a:lstStyle/>
          <a:p>
            <a:r>
              <a:rPr lang="en-US" dirty="0" smtClean="0">
                <a:latin typeface="Calibri"/>
                <a:cs typeface="Calibri"/>
              </a:rPr>
              <a:t>  Council of State Governments Justice Center | </a:t>
            </a:r>
            <a:fld id="{054FADC0-F0D0-6246-B4F3-F9D77D690E2E}" type="slidenum">
              <a:rPr lang="en-US" smtClean="0">
                <a:latin typeface="Calibri"/>
                <a:cs typeface="Calibri"/>
              </a:rPr>
              <a:pPr/>
              <a:t>28</a:t>
            </a:fld>
            <a:endParaRPr lang="en-US" dirty="0">
              <a:latin typeface="Calibri"/>
              <a:cs typeface="Calibri"/>
            </a:endParaRPr>
          </a:p>
        </p:txBody>
      </p:sp>
      <p:sp>
        <p:nvSpPr>
          <p:cNvPr id="29" name="Rectangle 28"/>
          <p:cNvSpPr/>
          <p:nvPr/>
        </p:nvSpPr>
        <p:spPr>
          <a:xfrm>
            <a:off x="9463639"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30" name="Group 29"/>
          <p:cNvGrpSpPr/>
          <p:nvPr/>
        </p:nvGrpSpPr>
        <p:grpSpPr>
          <a:xfrm>
            <a:off x="9654793" y="1471891"/>
            <a:ext cx="1367659" cy="2020752"/>
            <a:chOff x="9448420" y="2179863"/>
            <a:chExt cx="1367659" cy="2020752"/>
          </a:xfrm>
        </p:grpSpPr>
        <p:pic>
          <p:nvPicPr>
            <p:cNvPr id="31" name="Picture 30"/>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32" name="Rectangle 31"/>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33" name="Table 32"/>
          <p:cNvGraphicFramePr>
            <a:graphicFrameLocks noGrp="1"/>
          </p:cNvGraphicFramePr>
          <p:nvPr>
            <p:extLst>
              <p:ext uri="{D42A27DB-BD31-4B8C-83A1-F6EECF244321}">
                <p14:modId xmlns:p14="http://schemas.microsoft.com/office/powerpoint/2010/main" xmlns="" val="3485594734"/>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34" name="Rectangle 33"/>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7" name="Rectangle 36"/>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9" name="Rectangle 38"/>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0" name="Rectangle 39"/>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1" name="Rectangle 40"/>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2" name="Rectangle 41"/>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Rectangle 46"/>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8" name="Rectangle 47"/>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9" name="TextBox 48"/>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50" name="Rectangle 49"/>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51" name="Rectangle 50"/>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52" name="Rectangle 51"/>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56" name="Rectangle 55"/>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57" name="Rectangle 56"/>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59" name="Rectangle 58"/>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60" name="Rectangle 59"/>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61" name="Rectangle 60"/>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65" name="Rectangle 64"/>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68" name="Rectangle 67"/>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0" name="Rectangle 69"/>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1" name="Rectangle 70"/>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5" name="Rectangle 74"/>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7" name="Rectangle 76"/>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8" name="Rectangle 77"/>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79" name="Oval 78"/>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TextBox 80"/>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82" name="Oval 81"/>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Oval 83"/>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5" name="Oval 84"/>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Oval 85"/>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Oval 86"/>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Oval 87"/>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Oval 88"/>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Oval 89"/>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Oval 90"/>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Oval 91"/>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Oval 92"/>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Oval 93"/>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Oval 94"/>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Oval 96"/>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Oval 97"/>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Oval 100"/>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Oval 101"/>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Oval 102"/>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Oval 103"/>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Oval 106"/>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Oval 107"/>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Oval 108"/>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0" name="Oval 109"/>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1" name="Oval 110"/>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2" name="Oval 111"/>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3" name="Oval 112"/>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4" name="Oval 113"/>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5" name="Oval 114"/>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6" name="Oval 115"/>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7" name="Right Arrow 116"/>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8" name="Right Arrow 117"/>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19" name="Right Arrow 118"/>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0" name="Right Arrow 119"/>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1" name="TextBox 120"/>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122" name="Right Arrow 121"/>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3" name="Right Arrow 122"/>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24" name="Right Arrow 123"/>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5" name="Right Arrow 124"/>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6" name="Right Arrow 125"/>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7" name="Right Arrow 126"/>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8" name="Right Arrow 127"/>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29" name="Right Arrow 128"/>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0" name="Right Arrow 129"/>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1" name="Right Arrow 130"/>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2" name="Right Arrow 131"/>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3" name="Right Arrow 132"/>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4" name="Right Arrow 133"/>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5" name="Right Arrow 134"/>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6" name="Right Arrow 135"/>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7" name="Right Arrow 136"/>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38" name="Right Arrow 137"/>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39" name="Right Arrow 138"/>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0" name="Right Arrow 139"/>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1" name="Right Arrow 140"/>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2" name="Right Arrow 141"/>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3" name="Right Arrow 142"/>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4" name="Right Arrow 143"/>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5" name="Right Arrow 144"/>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6" name="Right Arrow 145"/>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7" name="Right Arrow 146"/>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48" name="Rectangle 147"/>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5" name="TextBox 4"/>
          <p:cNvSpPr txBox="1"/>
          <p:nvPr/>
        </p:nvSpPr>
        <p:spPr>
          <a:xfrm>
            <a:off x="412044" y="6065158"/>
            <a:ext cx="8139289" cy="461665"/>
          </a:xfrm>
          <a:prstGeom prst="rect">
            <a:avLst/>
          </a:prstGeom>
          <a:noFill/>
        </p:spPr>
        <p:txBody>
          <a:bodyPr wrap="square" rtlCol="0">
            <a:spAutoFit/>
          </a:bodyPr>
          <a:lstStyle/>
          <a:p>
            <a:r>
              <a:rPr lang="en-US" sz="800" i="1" dirty="0" smtClean="0">
                <a:solidFill>
                  <a:schemeClr val="tx1">
                    <a:lumMod val="65000"/>
                    <a:lumOff val="35000"/>
                  </a:schemeClr>
                </a:solidFill>
                <a:latin typeface="Arial"/>
                <a:cs typeface="Arial"/>
              </a:rPr>
              <a:t>Sources: “</a:t>
            </a:r>
            <a:r>
              <a:rPr lang="en-US" sz="800" i="1" dirty="0">
                <a:solidFill>
                  <a:schemeClr val="tx1">
                    <a:lumMod val="65000"/>
                    <a:lumOff val="35000"/>
                  </a:schemeClr>
                </a:solidFill>
                <a:latin typeface="Arial"/>
                <a:cs typeface="Arial"/>
              </a:rPr>
              <a:t>Evaluation of Washington State Department of Corrections (WADOC) Swift and Certain (SAC) Policy Process, Outcome and Cost-Benefit </a:t>
            </a:r>
            <a:r>
              <a:rPr lang="en-US" sz="800" i="1" dirty="0" smtClean="0">
                <a:solidFill>
                  <a:schemeClr val="tx1">
                    <a:lumMod val="65000"/>
                    <a:lumOff val="35000"/>
                  </a:schemeClr>
                </a:solidFill>
                <a:latin typeface="Arial"/>
                <a:cs typeface="Arial"/>
              </a:rPr>
              <a:t>Evaluation”, Washington State University, “</a:t>
            </a:r>
            <a:r>
              <a:rPr lang="en-US" sz="800" i="1" dirty="0">
                <a:solidFill>
                  <a:schemeClr val="tx1">
                    <a:lumMod val="65000"/>
                    <a:lumOff val="35000"/>
                  </a:schemeClr>
                </a:solidFill>
                <a:latin typeface="Arial"/>
                <a:cs typeface="Arial"/>
              </a:rPr>
              <a:t>Reducing Incarceration for Technical Violations in Louisiana: Evaluation of Revocation Cap Shows Cost Savings, Less </a:t>
            </a:r>
            <a:r>
              <a:rPr lang="en-US" sz="800" i="1" dirty="0" smtClean="0">
                <a:solidFill>
                  <a:schemeClr val="tx1">
                    <a:lumMod val="65000"/>
                    <a:lumOff val="35000"/>
                  </a:schemeClr>
                </a:solidFill>
                <a:latin typeface="Arial"/>
                <a:cs typeface="Arial"/>
              </a:rPr>
              <a:t>Crime”, Pew Charitable Trusts; “Justice Reinvestment in North Carolina: Three Years Later”, Council of State Governments Justice Center.  </a:t>
            </a:r>
            <a:endParaRPr lang="en-US" sz="800" i="1" dirty="0">
              <a:solidFill>
                <a:schemeClr val="tx1">
                  <a:lumMod val="65000"/>
                  <a:lumOff val="35000"/>
                </a:schemeClr>
              </a:solidFill>
              <a:latin typeface="Arial"/>
              <a:cs typeface="Arial"/>
            </a:endParaRPr>
          </a:p>
        </p:txBody>
      </p:sp>
      <p:sp>
        <p:nvSpPr>
          <p:cNvPr id="161" name="Rectangle 160"/>
          <p:cNvSpPr/>
          <p:nvPr/>
        </p:nvSpPr>
        <p:spPr>
          <a:xfrm>
            <a:off x="457764" y="1166629"/>
            <a:ext cx="2585156" cy="4763764"/>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58" name="Rectangle 157"/>
          <p:cNvSpPr/>
          <p:nvPr/>
        </p:nvSpPr>
        <p:spPr>
          <a:xfrm>
            <a:off x="3277883" y="1166629"/>
            <a:ext cx="2585156" cy="4763763"/>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56" name="Rectangle 155"/>
          <p:cNvSpPr/>
          <p:nvPr/>
        </p:nvSpPr>
        <p:spPr>
          <a:xfrm>
            <a:off x="6088098" y="1166629"/>
            <a:ext cx="2585156" cy="4763763"/>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57" name="Rectangle 156"/>
          <p:cNvSpPr/>
          <p:nvPr/>
        </p:nvSpPr>
        <p:spPr>
          <a:xfrm>
            <a:off x="457764" y="1166630"/>
            <a:ext cx="2585156" cy="342624"/>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FFFFFF"/>
                </a:solidFill>
              </a:rPr>
              <a:t>Louisiana</a:t>
            </a:r>
            <a:endParaRPr lang="en-US" sz="1400" b="1" dirty="0">
              <a:solidFill>
                <a:srgbClr val="FFFFFF"/>
              </a:solidFill>
            </a:endParaRPr>
          </a:p>
        </p:txBody>
      </p:sp>
      <p:sp>
        <p:nvSpPr>
          <p:cNvPr id="159" name="Rectangle 158"/>
          <p:cNvSpPr/>
          <p:nvPr/>
        </p:nvSpPr>
        <p:spPr>
          <a:xfrm>
            <a:off x="3277883" y="1166630"/>
            <a:ext cx="2585156" cy="342624"/>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FFFFFF"/>
                </a:solidFill>
              </a:rPr>
              <a:t>Washington</a:t>
            </a:r>
            <a:endParaRPr lang="en-US" sz="1400" b="1" dirty="0">
              <a:solidFill>
                <a:srgbClr val="FFFFFF"/>
              </a:solidFill>
            </a:endParaRPr>
          </a:p>
        </p:txBody>
      </p:sp>
      <p:sp>
        <p:nvSpPr>
          <p:cNvPr id="154" name="Rectangle 153"/>
          <p:cNvSpPr/>
          <p:nvPr/>
        </p:nvSpPr>
        <p:spPr>
          <a:xfrm>
            <a:off x="6088098" y="1166630"/>
            <a:ext cx="2585156" cy="342624"/>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FFFFFF"/>
                </a:solidFill>
              </a:rPr>
              <a:t>North Carolina</a:t>
            </a:r>
            <a:endParaRPr lang="en-US" sz="1400" b="1" dirty="0">
              <a:solidFill>
                <a:srgbClr val="FFFFFF"/>
              </a:solidFill>
            </a:endParaRPr>
          </a:p>
        </p:txBody>
      </p:sp>
      <p:sp>
        <p:nvSpPr>
          <p:cNvPr id="164" name="North_Carolina"/>
          <p:cNvSpPr>
            <a:spLocks noChangeAspect="1"/>
          </p:cNvSpPr>
          <p:nvPr/>
        </p:nvSpPr>
        <p:spPr bwMode="auto">
          <a:xfrm>
            <a:off x="6449915" y="1718309"/>
            <a:ext cx="1861522" cy="681278"/>
          </a:xfrm>
          <a:custGeom>
            <a:avLst/>
            <a:gdLst/>
            <a:ahLst/>
            <a:cxnLst>
              <a:cxn ang="0">
                <a:pos x="15179" y="6338"/>
              </a:cxn>
              <a:cxn ang="0">
                <a:pos x="15511" y="6540"/>
              </a:cxn>
              <a:cxn ang="0">
                <a:pos x="15902" y="5866"/>
              </a:cxn>
              <a:cxn ang="0">
                <a:pos x="16233" y="4989"/>
              </a:cxn>
              <a:cxn ang="0">
                <a:pos x="16354" y="3641"/>
              </a:cxn>
              <a:cxn ang="0">
                <a:pos x="15812" y="3439"/>
              </a:cxn>
              <a:cxn ang="0">
                <a:pos x="15631" y="4585"/>
              </a:cxn>
              <a:cxn ang="0">
                <a:pos x="15601" y="3641"/>
              </a:cxn>
              <a:cxn ang="0">
                <a:pos x="15119" y="3506"/>
              </a:cxn>
              <a:cxn ang="0">
                <a:pos x="14426" y="3911"/>
              </a:cxn>
              <a:cxn ang="0">
                <a:pos x="14155" y="2427"/>
              </a:cxn>
              <a:cxn ang="0">
                <a:pos x="14246" y="1888"/>
              </a:cxn>
              <a:cxn ang="0">
                <a:pos x="14487" y="3169"/>
              </a:cxn>
              <a:cxn ang="0">
                <a:pos x="14999" y="2562"/>
              </a:cxn>
              <a:cxn ang="0">
                <a:pos x="15149" y="2292"/>
              </a:cxn>
              <a:cxn ang="0">
                <a:pos x="15480" y="2158"/>
              </a:cxn>
              <a:cxn ang="0">
                <a:pos x="15360" y="1551"/>
              </a:cxn>
              <a:cxn ang="0">
                <a:pos x="15571" y="1281"/>
              </a:cxn>
              <a:cxn ang="0">
                <a:pos x="16023" y="2158"/>
              </a:cxn>
              <a:cxn ang="0">
                <a:pos x="15601" y="607"/>
              </a:cxn>
              <a:cxn ang="0">
                <a:pos x="15300" y="337"/>
              </a:cxn>
              <a:cxn ang="0">
                <a:pos x="12077" y="1483"/>
              </a:cxn>
              <a:cxn ang="0">
                <a:pos x="7650" y="3236"/>
              </a:cxn>
              <a:cxn ang="0">
                <a:pos x="4578" y="4922"/>
              </a:cxn>
              <a:cxn ang="0">
                <a:pos x="4126" y="6742"/>
              </a:cxn>
              <a:cxn ang="0">
                <a:pos x="3433" y="7282"/>
              </a:cxn>
              <a:cxn ang="0">
                <a:pos x="2952" y="7484"/>
              </a:cxn>
              <a:cxn ang="0">
                <a:pos x="2500" y="8833"/>
              </a:cxn>
              <a:cxn ang="0">
                <a:pos x="1747" y="10046"/>
              </a:cxn>
              <a:cxn ang="0">
                <a:pos x="904" y="10923"/>
              </a:cxn>
              <a:cxn ang="0">
                <a:pos x="392" y="12676"/>
              </a:cxn>
              <a:cxn ang="0">
                <a:pos x="1476" y="13822"/>
              </a:cxn>
              <a:cxn ang="0">
                <a:pos x="3162" y="12608"/>
              </a:cxn>
              <a:cxn ang="0">
                <a:pos x="3885" y="12001"/>
              </a:cxn>
              <a:cxn ang="0">
                <a:pos x="6355" y="11732"/>
              </a:cxn>
              <a:cxn ang="0">
                <a:pos x="9698" y="13080"/>
              </a:cxn>
              <a:cxn ang="0">
                <a:pos x="12318" y="15912"/>
              </a:cxn>
              <a:cxn ang="0">
                <a:pos x="12890" y="14698"/>
              </a:cxn>
              <a:cxn ang="0">
                <a:pos x="13131" y="13485"/>
              </a:cxn>
              <a:cxn ang="0">
                <a:pos x="13673" y="11732"/>
              </a:cxn>
              <a:cxn ang="0">
                <a:pos x="13583" y="10720"/>
              </a:cxn>
              <a:cxn ang="0">
                <a:pos x="14005" y="11462"/>
              </a:cxn>
              <a:cxn ang="0">
                <a:pos x="14095" y="10451"/>
              </a:cxn>
              <a:cxn ang="0">
                <a:pos x="14968" y="10181"/>
              </a:cxn>
              <a:cxn ang="0">
                <a:pos x="15149" y="9776"/>
              </a:cxn>
              <a:cxn ang="0">
                <a:pos x="15480" y="9304"/>
              </a:cxn>
              <a:cxn ang="0">
                <a:pos x="15511" y="8428"/>
              </a:cxn>
              <a:cxn ang="0">
                <a:pos x="15420" y="8563"/>
              </a:cxn>
              <a:cxn ang="0">
                <a:pos x="15119" y="8698"/>
              </a:cxn>
              <a:cxn ang="0">
                <a:pos x="14999" y="9170"/>
              </a:cxn>
              <a:cxn ang="0">
                <a:pos x="14577" y="9304"/>
              </a:cxn>
              <a:cxn ang="0">
                <a:pos x="14125" y="8361"/>
              </a:cxn>
              <a:cxn ang="0">
                <a:pos x="14818" y="8698"/>
              </a:cxn>
              <a:cxn ang="0">
                <a:pos x="14968" y="7889"/>
              </a:cxn>
              <a:cxn ang="0">
                <a:pos x="15119" y="7147"/>
              </a:cxn>
              <a:cxn ang="0">
                <a:pos x="14758" y="6945"/>
              </a:cxn>
              <a:cxn ang="0">
                <a:pos x="14366" y="6742"/>
              </a:cxn>
              <a:cxn ang="0">
                <a:pos x="14306" y="6473"/>
              </a:cxn>
              <a:cxn ang="0">
                <a:pos x="14788" y="6675"/>
              </a:cxn>
              <a:cxn ang="0">
                <a:pos x="14878" y="5866"/>
              </a:cxn>
            </a:cxnLst>
            <a:rect l="0" t="0" r="r" b="b"/>
            <a:pathLst>
              <a:path w="16384" h="16384">
                <a:moveTo>
                  <a:pt x="14968" y="5596"/>
                </a:moveTo>
                <a:lnTo>
                  <a:pt x="14999" y="5596"/>
                </a:lnTo>
                <a:lnTo>
                  <a:pt x="15059" y="5664"/>
                </a:lnTo>
                <a:lnTo>
                  <a:pt x="15029" y="5798"/>
                </a:lnTo>
                <a:lnTo>
                  <a:pt x="15059" y="5866"/>
                </a:lnTo>
                <a:lnTo>
                  <a:pt x="14908" y="6001"/>
                </a:lnTo>
                <a:lnTo>
                  <a:pt x="14908" y="6068"/>
                </a:lnTo>
                <a:lnTo>
                  <a:pt x="14938" y="6203"/>
                </a:lnTo>
                <a:lnTo>
                  <a:pt x="14999" y="6608"/>
                </a:lnTo>
                <a:lnTo>
                  <a:pt x="15089" y="6540"/>
                </a:lnTo>
                <a:lnTo>
                  <a:pt x="15119" y="6405"/>
                </a:lnTo>
                <a:lnTo>
                  <a:pt x="15179" y="6338"/>
                </a:lnTo>
                <a:lnTo>
                  <a:pt x="15179" y="6203"/>
                </a:lnTo>
                <a:lnTo>
                  <a:pt x="15209" y="6203"/>
                </a:lnTo>
                <a:lnTo>
                  <a:pt x="15270" y="6203"/>
                </a:lnTo>
                <a:lnTo>
                  <a:pt x="15240" y="6473"/>
                </a:lnTo>
                <a:lnTo>
                  <a:pt x="15300" y="6608"/>
                </a:lnTo>
                <a:lnTo>
                  <a:pt x="15330" y="6608"/>
                </a:lnTo>
                <a:lnTo>
                  <a:pt x="15360" y="6608"/>
                </a:lnTo>
                <a:lnTo>
                  <a:pt x="15330" y="6405"/>
                </a:lnTo>
                <a:lnTo>
                  <a:pt x="15360" y="6338"/>
                </a:lnTo>
                <a:lnTo>
                  <a:pt x="15390" y="6338"/>
                </a:lnTo>
                <a:lnTo>
                  <a:pt x="15450" y="6540"/>
                </a:lnTo>
                <a:lnTo>
                  <a:pt x="15511" y="6540"/>
                </a:lnTo>
                <a:lnTo>
                  <a:pt x="15511" y="6405"/>
                </a:lnTo>
                <a:lnTo>
                  <a:pt x="15571" y="6405"/>
                </a:lnTo>
                <a:lnTo>
                  <a:pt x="15631" y="6540"/>
                </a:lnTo>
                <a:lnTo>
                  <a:pt x="15752" y="6540"/>
                </a:lnTo>
                <a:lnTo>
                  <a:pt x="15782" y="6405"/>
                </a:lnTo>
                <a:lnTo>
                  <a:pt x="15812" y="6338"/>
                </a:lnTo>
                <a:lnTo>
                  <a:pt x="15872" y="6270"/>
                </a:lnTo>
                <a:lnTo>
                  <a:pt x="15872" y="6203"/>
                </a:lnTo>
                <a:lnTo>
                  <a:pt x="15872" y="6068"/>
                </a:lnTo>
                <a:lnTo>
                  <a:pt x="15842" y="5866"/>
                </a:lnTo>
                <a:lnTo>
                  <a:pt x="15872" y="5798"/>
                </a:lnTo>
                <a:lnTo>
                  <a:pt x="15902" y="5866"/>
                </a:lnTo>
                <a:lnTo>
                  <a:pt x="15962" y="5933"/>
                </a:lnTo>
                <a:lnTo>
                  <a:pt x="15992" y="5933"/>
                </a:lnTo>
                <a:lnTo>
                  <a:pt x="15992" y="5731"/>
                </a:lnTo>
                <a:lnTo>
                  <a:pt x="16023" y="5596"/>
                </a:lnTo>
                <a:lnTo>
                  <a:pt x="16023" y="5394"/>
                </a:lnTo>
                <a:lnTo>
                  <a:pt x="16023" y="5326"/>
                </a:lnTo>
                <a:lnTo>
                  <a:pt x="16113" y="5259"/>
                </a:lnTo>
                <a:lnTo>
                  <a:pt x="16113" y="5057"/>
                </a:lnTo>
                <a:lnTo>
                  <a:pt x="16113" y="4855"/>
                </a:lnTo>
                <a:lnTo>
                  <a:pt x="16143" y="4855"/>
                </a:lnTo>
                <a:lnTo>
                  <a:pt x="16203" y="4922"/>
                </a:lnTo>
                <a:lnTo>
                  <a:pt x="16233" y="4989"/>
                </a:lnTo>
                <a:lnTo>
                  <a:pt x="16294" y="4922"/>
                </a:lnTo>
                <a:lnTo>
                  <a:pt x="16384" y="4720"/>
                </a:lnTo>
                <a:lnTo>
                  <a:pt x="16384" y="4652"/>
                </a:lnTo>
                <a:lnTo>
                  <a:pt x="16384" y="4517"/>
                </a:lnTo>
                <a:lnTo>
                  <a:pt x="16294" y="4315"/>
                </a:lnTo>
                <a:lnTo>
                  <a:pt x="16294" y="4248"/>
                </a:lnTo>
                <a:lnTo>
                  <a:pt x="16324" y="4248"/>
                </a:lnTo>
                <a:lnTo>
                  <a:pt x="16384" y="4248"/>
                </a:lnTo>
                <a:lnTo>
                  <a:pt x="16384" y="4180"/>
                </a:lnTo>
                <a:lnTo>
                  <a:pt x="16354" y="3978"/>
                </a:lnTo>
                <a:lnTo>
                  <a:pt x="16354" y="3776"/>
                </a:lnTo>
                <a:lnTo>
                  <a:pt x="16354" y="3641"/>
                </a:lnTo>
                <a:lnTo>
                  <a:pt x="16324" y="3573"/>
                </a:lnTo>
                <a:lnTo>
                  <a:pt x="16294" y="3439"/>
                </a:lnTo>
                <a:lnTo>
                  <a:pt x="16203" y="3304"/>
                </a:lnTo>
                <a:lnTo>
                  <a:pt x="16173" y="3101"/>
                </a:lnTo>
                <a:lnTo>
                  <a:pt x="15992" y="2899"/>
                </a:lnTo>
                <a:lnTo>
                  <a:pt x="15992" y="3034"/>
                </a:lnTo>
                <a:lnTo>
                  <a:pt x="15962" y="3101"/>
                </a:lnTo>
                <a:lnTo>
                  <a:pt x="15932" y="3101"/>
                </a:lnTo>
                <a:lnTo>
                  <a:pt x="15962" y="3304"/>
                </a:lnTo>
                <a:lnTo>
                  <a:pt x="15872" y="3304"/>
                </a:lnTo>
                <a:lnTo>
                  <a:pt x="15842" y="3371"/>
                </a:lnTo>
                <a:lnTo>
                  <a:pt x="15812" y="3439"/>
                </a:lnTo>
                <a:lnTo>
                  <a:pt x="15782" y="3573"/>
                </a:lnTo>
                <a:lnTo>
                  <a:pt x="15842" y="3843"/>
                </a:lnTo>
                <a:lnTo>
                  <a:pt x="15812" y="3978"/>
                </a:lnTo>
                <a:lnTo>
                  <a:pt x="15842" y="4248"/>
                </a:lnTo>
                <a:lnTo>
                  <a:pt x="15812" y="4383"/>
                </a:lnTo>
                <a:lnTo>
                  <a:pt x="15812" y="4652"/>
                </a:lnTo>
                <a:lnTo>
                  <a:pt x="15812" y="4720"/>
                </a:lnTo>
                <a:lnTo>
                  <a:pt x="15721" y="4720"/>
                </a:lnTo>
                <a:lnTo>
                  <a:pt x="15631" y="4720"/>
                </a:lnTo>
                <a:lnTo>
                  <a:pt x="15601" y="4652"/>
                </a:lnTo>
                <a:lnTo>
                  <a:pt x="15571" y="4585"/>
                </a:lnTo>
                <a:lnTo>
                  <a:pt x="15631" y="4585"/>
                </a:lnTo>
                <a:lnTo>
                  <a:pt x="15752" y="4652"/>
                </a:lnTo>
                <a:lnTo>
                  <a:pt x="15752" y="4517"/>
                </a:lnTo>
                <a:lnTo>
                  <a:pt x="15721" y="4383"/>
                </a:lnTo>
                <a:lnTo>
                  <a:pt x="15721" y="4248"/>
                </a:lnTo>
                <a:lnTo>
                  <a:pt x="15691" y="4248"/>
                </a:lnTo>
                <a:lnTo>
                  <a:pt x="15631" y="4180"/>
                </a:lnTo>
                <a:lnTo>
                  <a:pt x="15631" y="4113"/>
                </a:lnTo>
                <a:lnTo>
                  <a:pt x="15691" y="4045"/>
                </a:lnTo>
                <a:lnTo>
                  <a:pt x="15691" y="3978"/>
                </a:lnTo>
                <a:lnTo>
                  <a:pt x="15661" y="3708"/>
                </a:lnTo>
                <a:lnTo>
                  <a:pt x="15631" y="3641"/>
                </a:lnTo>
                <a:lnTo>
                  <a:pt x="15601" y="3641"/>
                </a:lnTo>
                <a:lnTo>
                  <a:pt x="15631" y="3573"/>
                </a:lnTo>
                <a:lnTo>
                  <a:pt x="15691" y="3506"/>
                </a:lnTo>
                <a:lnTo>
                  <a:pt x="15691" y="3236"/>
                </a:lnTo>
                <a:lnTo>
                  <a:pt x="15631" y="3236"/>
                </a:lnTo>
                <a:lnTo>
                  <a:pt x="15661" y="3101"/>
                </a:lnTo>
                <a:lnTo>
                  <a:pt x="15631" y="3034"/>
                </a:lnTo>
                <a:lnTo>
                  <a:pt x="15571" y="3034"/>
                </a:lnTo>
                <a:lnTo>
                  <a:pt x="15420" y="3101"/>
                </a:lnTo>
                <a:lnTo>
                  <a:pt x="15270" y="3236"/>
                </a:lnTo>
                <a:lnTo>
                  <a:pt x="15149" y="3371"/>
                </a:lnTo>
                <a:lnTo>
                  <a:pt x="15149" y="3439"/>
                </a:lnTo>
                <a:lnTo>
                  <a:pt x="15119" y="3506"/>
                </a:lnTo>
                <a:lnTo>
                  <a:pt x="15059" y="3573"/>
                </a:lnTo>
                <a:lnTo>
                  <a:pt x="15029" y="3573"/>
                </a:lnTo>
                <a:lnTo>
                  <a:pt x="14999" y="3573"/>
                </a:lnTo>
                <a:lnTo>
                  <a:pt x="14999" y="3506"/>
                </a:lnTo>
                <a:lnTo>
                  <a:pt x="14968" y="3371"/>
                </a:lnTo>
                <a:lnTo>
                  <a:pt x="14938" y="3371"/>
                </a:lnTo>
                <a:lnTo>
                  <a:pt x="14908" y="3371"/>
                </a:lnTo>
                <a:lnTo>
                  <a:pt x="14848" y="3439"/>
                </a:lnTo>
                <a:lnTo>
                  <a:pt x="14818" y="3573"/>
                </a:lnTo>
                <a:lnTo>
                  <a:pt x="14758" y="3641"/>
                </a:lnTo>
                <a:lnTo>
                  <a:pt x="14667" y="3641"/>
                </a:lnTo>
                <a:lnTo>
                  <a:pt x="14426" y="3911"/>
                </a:lnTo>
                <a:lnTo>
                  <a:pt x="14336" y="3978"/>
                </a:lnTo>
                <a:lnTo>
                  <a:pt x="14336" y="3911"/>
                </a:lnTo>
                <a:lnTo>
                  <a:pt x="14336" y="3843"/>
                </a:lnTo>
                <a:lnTo>
                  <a:pt x="14336" y="3641"/>
                </a:lnTo>
                <a:lnTo>
                  <a:pt x="14396" y="3573"/>
                </a:lnTo>
                <a:lnTo>
                  <a:pt x="14396" y="3506"/>
                </a:lnTo>
                <a:lnTo>
                  <a:pt x="14366" y="3439"/>
                </a:lnTo>
                <a:lnTo>
                  <a:pt x="14336" y="3304"/>
                </a:lnTo>
                <a:lnTo>
                  <a:pt x="14246" y="3034"/>
                </a:lnTo>
                <a:lnTo>
                  <a:pt x="14185" y="2697"/>
                </a:lnTo>
                <a:lnTo>
                  <a:pt x="14155" y="2495"/>
                </a:lnTo>
                <a:lnTo>
                  <a:pt x="14155" y="2427"/>
                </a:lnTo>
                <a:lnTo>
                  <a:pt x="14185" y="2360"/>
                </a:lnTo>
                <a:lnTo>
                  <a:pt x="14216" y="2292"/>
                </a:lnTo>
                <a:lnTo>
                  <a:pt x="14216" y="2225"/>
                </a:lnTo>
                <a:lnTo>
                  <a:pt x="14216" y="2090"/>
                </a:lnTo>
                <a:lnTo>
                  <a:pt x="14216" y="2023"/>
                </a:lnTo>
                <a:lnTo>
                  <a:pt x="14155" y="1955"/>
                </a:lnTo>
                <a:lnTo>
                  <a:pt x="14125" y="1888"/>
                </a:lnTo>
                <a:lnTo>
                  <a:pt x="14095" y="1753"/>
                </a:lnTo>
                <a:lnTo>
                  <a:pt x="14125" y="1686"/>
                </a:lnTo>
                <a:lnTo>
                  <a:pt x="14155" y="1686"/>
                </a:lnTo>
                <a:lnTo>
                  <a:pt x="14216" y="1820"/>
                </a:lnTo>
                <a:lnTo>
                  <a:pt x="14246" y="1888"/>
                </a:lnTo>
                <a:lnTo>
                  <a:pt x="14306" y="1888"/>
                </a:lnTo>
                <a:lnTo>
                  <a:pt x="14306" y="2023"/>
                </a:lnTo>
                <a:lnTo>
                  <a:pt x="14306" y="2158"/>
                </a:lnTo>
                <a:lnTo>
                  <a:pt x="14246" y="2360"/>
                </a:lnTo>
                <a:lnTo>
                  <a:pt x="14246" y="2562"/>
                </a:lnTo>
                <a:lnTo>
                  <a:pt x="14276" y="2764"/>
                </a:lnTo>
                <a:lnTo>
                  <a:pt x="14336" y="2899"/>
                </a:lnTo>
                <a:lnTo>
                  <a:pt x="14336" y="3034"/>
                </a:lnTo>
                <a:lnTo>
                  <a:pt x="14366" y="3169"/>
                </a:lnTo>
                <a:lnTo>
                  <a:pt x="14426" y="3236"/>
                </a:lnTo>
                <a:lnTo>
                  <a:pt x="14456" y="3236"/>
                </a:lnTo>
                <a:lnTo>
                  <a:pt x="14487" y="3169"/>
                </a:lnTo>
                <a:lnTo>
                  <a:pt x="14577" y="3236"/>
                </a:lnTo>
                <a:lnTo>
                  <a:pt x="14697" y="3304"/>
                </a:lnTo>
                <a:lnTo>
                  <a:pt x="14758" y="3236"/>
                </a:lnTo>
                <a:lnTo>
                  <a:pt x="14818" y="3101"/>
                </a:lnTo>
                <a:lnTo>
                  <a:pt x="14848" y="2967"/>
                </a:lnTo>
                <a:lnTo>
                  <a:pt x="14818" y="2899"/>
                </a:lnTo>
                <a:lnTo>
                  <a:pt x="14788" y="2832"/>
                </a:lnTo>
                <a:lnTo>
                  <a:pt x="14818" y="2764"/>
                </a:lnTo>
                <a:lnTo>
                  <a:pt x="14938" y="2764"/>
                </a:lnTo>
                <a:lnTo>
                  <a:pt x="14968" y="2697"/>
                </a:lnTo>
                <a:lnTo>
                  <a:pt x="14999" y="2697"/>
                </a:lnTo>
                <a:lnTo>
                  <a:pt x="14999" y="2562"/>
                </a:lnTo>
                <a:lnTo>
                  <a:pt x="14938" y="2562"/>
                </a:lnTo>
                <a:lnTo>
                  <a:pt x="14848" y="2495"/>
                </a:lnTo>
                <a:lnTo>
                  <a:pt x="14848" y="2360"/>
                </a:lnTo>
                <a:lnTo>
                  <a:pt x="14878" y="2360"/>
                </a:lnTo>
                <a:lnTo>
                  <a:pt x="14908" y="2360"/>
                </a:lnTo>
                <a:lnTo>
                  <a:pt x="14999" y="2427"/>
                </a:lnTo>
                <a:lnTo>
                  <a:pt x="15149" y="2562"/>
                </a:lnTo>
                <a:lnTo>
                  <a:pt x="15209" y="2562"/>
                </a:lnTo>
                <a:lnTo>
                  <a:pt x="15209" y="2495"/>
                </a:lnTo>
                <a:lnTo>
                  <a:pt x="15209" y="2427"/>
                </a:lnTo>
                <a:lnTo>
                  <a:pt x="15179" y="2427"/>
                </a:lnTo>
                <a:lnTo>
                  <a:pt x="15149" y="2292"/>
                </a:lnTo>
                <a:lnTo>
                  <a:pt x="15149" y="2225"/>
                </a:lnTo>
                <a:lnTo>
                  <a:pt x="15089" y="2158"/>
                </a:lnTo>
                <a:lnTo>
                  <a:pt x="15059" y="2090"/>
                </a:lnTo>
                <a:lnTo>
                  <a:pt x="15089" y="2090"/>
                </a:lnTo>
                <a:lnTo>
                  <a:pt x="15149" y="2090"/>
                </a:lnTo>
                <a:lnTo>
                  <a:pt x="15209" y="2225"/>
                </a:lnTo>
                <a:lnTo>
                  <a:pt x="15300" y="2360"/>
                </a:lnTo>
                <a:lnTo>
                  <a:pt x="15330" y="2360"/>
                </a:lnTo>
                <a:lnTo>
                  <a:pt x="15330" y="2292"/>
                </a:lnTo>
                <a:lnTo>
                  <a:pt x="15360" y="2225"/>
                </a:lnTo>
                <a:lnTo>
                  <a:pt x="15450" y="2225"/>
                </a:lnTo>
                <a:lnTo>
                  <a:pt x="15480" y="2158"/>
                </a:lnTo>
                <a:lnTo>
                  <a:pt x="15511" y="2090"/>
                </a:lnTo>
                <a:lnTo>
                  <a:pt x="15480" y="2023"/>
                </a:lnTo>
                <a:lnTo>
                  <a:pt x="15420" y="1955"/>
                </a:lnTo>
                <a:lnTo>
                  <a:pt x="15330" y="1888"/>
                </a:lnTo>
                <a:lnTo>
                  <a:pt x="15330" y="1686"/>
                </a:lnTo>
                <a:lnTo>
                  <a:pt x="15300" y="1686"/>
                </a:lnTo>
                <a:lnTo>
                  <a:pt x="15240" y="1618"/>
                </a:lnTo>
                <a:lnTo>
                  <a:pt x="15209" y="1551"/>
                </a:lnTo>
                <a:lnTo>
                  <a:pt x="15209" y="1483"/>
                </a:lnTo>
                <a:lnTo>
                  <a:pt x="15240" y="1416"/>
                </a:lnTo>
                <a:lnTo>
                  <a:pt x="15300" y="1416"/>
                </a:lnTo>
                <a:lnTo>
                  <a:pt x="15360" y="1551"/>
                </a:lnTo>
                <a:lnTo>
                  <a:pt x="15390" y="1686"/>
                </a:lnTo>
                <a:lnTo>
                  <a:pt x="15450" y="1686"/>
                </a:lnTo>
                <a:lnTo>
                  <a:pt x="15631" y="1888"/>
                </a:lnTo>
                <a:lnTo>
                  <a:pt x="15721" y="1955"/>
                </a:lnTo>
                <a:lnTo>
                  <a:pt x="15721" y="1888"/>
                </a:lnTo>
                <a:lnTo>
                  <a:pt x="15721" y="1820"/>
                </a:lnTo>
                <a:lnTo>
                  <a:pt x="15661" y="1820"/>
                </a:lnTo>
                <a:lnTo>
                  <a:pt x="15631" y="1753"/>
                </a:lnTo>
                <a:lnTo>
                  <a:pt x="15631" y="1618"/>
                </a:lnTo>
                <a:lnTo>
                  <a:pt x="15631" y="1551"/>
                </a:lnTo>
                <a:lnTo>
                  <a:pt x="15601" y="1416"/>
                </a:lnTo>
                <a:lnTo>
                  <a:pt x="15571" y="1281"/>
                </a:lnTo>
                <a:lnTo>
                  <a:pt x="15601" y="1281"/>
                </a:lnTo>
                <a:lnTo>
                  <a:pt x="15631" y="1281"/>
                </a:lnTo>
                <a:lnTo>
                  <a:pt x="15691" y="1551"/>
                </a:lnTo>
                <a:lnTo>
                  <a:pt x="15752" y="1618"/>
                </a:lnTo>
                <a:lnTo>
                  <a:pt x="15782" y="1753"/>
                </a:lnTo>
                <a:lnTo>
                  <a:pt x="15812" y="1820"/>
                </a:lnTo>
                <a:lnTo>
                  <a:pt x="15842" y="1888"/>
                </a:lnTo>
                <a:lnTo>
                  <a:pt x="15902" y="2090"/>
                </a:lnTo>
                <a:lnTo>
                  <a:pt x="15932" y="2225"/>
                </a:lnTo>
                <a:lnTo>
                  <a:pt x="16023" y="2292"/>
                </a:lnTo>
                <a:lnTo>
                  <a:pt x="16023" y="2225"/>
                </a:lnTo>
                <a:lnTo>
                  <a:pt x="16023" y="2158"/>
                </a:lnTo>
                <a:lnTo>
                  <a:pt x="15992" y="2090"/>
                </a:lnTo>
                <a:lnTo>
                  <a:pt x="15962" y="2023"/>
                </a:lnTo>
                <a:lnTo>
                  <a:pt x="15932" y="1888"/>
                </a:lnTo>
                <a:lnTo>
                  <a:pt x="15902" y="1753"/>
                </a:lnTo>
                <a:lnTo>
                  <a:pt x="15902" y="1618"/>
                </a:lnTo>
                <a:lnTo>
                  <a:pt x="15872" y="1551"/>
                </a:lnTo>
                <a:lnTo>
                  <a:pt x="15782" y="1348"/>
                </a:lnTo>
                <a:lnTo>
                  <a:pt x="15752" y="1079"/>
                </a:lnTo>
                <a:lnTo>
                  <a:pt x="15691" y="809"/>
                </a:lnTo>
                <a:lnTo>
                  <a:pt x="15661" y="674"/>
                </a:lnTo>
                <a:lnTo>
                  <a:pt x="15631" y="607"/>
                </a:lnTo>
                <a:lnTo>
                  <a:pt x="15601" y="607"/>
                </a:lnTo>
                <a:lnTo>
                  <a:pt x="15601" y="674"/>
                </a:lnTo>
                <a:lnTo>
                  <a:pt x="15571" y="809"/>
                </a:lnTo>
                <a:lnTo>
                  <a:pt x="15541" y="742"/>
                </a:lnTo>
                <a:lnTo>
                  <a:pt x="15511" y="607"/>
                </a:lnTo>
                <a:lnTo>
                  <a:pt x="15541" y="539"/>
                </a:lnTo>
                <a:lnTo>
                  <a:pt x="15511" y="472"/>
                </a:lnTo>
                <a:lnTo>
                  <a:pt x="15450" y="472"/>
                </a:lnTo>
                <a:lnTo>
                  <a:pt x="15420" y="405"/>
                </a:lnTo>
                <a:lnTo>
                  <a:pt x="15390" y="337"/>
                </a:lnTo>
                <a:lnTo>
                  <a:pt x="15360" y="337"/>
                </a:lnTo>
                <a:lnTo>
                  <a:pt x="15330" y="337"/>
                </a:lnTo>
                <a:lnTo>
                  <a:pt x="15300" y="337"/>
                </a:lnTo>
                <a:lnTo>
                  <a:pt x="15270" y="270"/>
                </a:lnTo>
                <a:lnTo>
                  <a:pt x="15300" y="135"/>
                </a:lnTo>
                <a:lnTo>
                  <a:pt x="15360" y="135"/>
                </a:lnTo>
                <a:lnTo>
                  <a:pt x="15330" y="0"/>
                </a:lnTo>
                <a:lnTo>
                  <a:pt x="15209" y="67"/>
                </a:lnTo>
                <a:lnTo>
                  <a:pt x="14788" y="270"/>
                </a:lnTo>
                <a:lnTo>
                  <a:pt x="14487" y="405"/>
                </a:lnTo>
                <a:lnTo>
                  <a:pt x="14426" y="472"/>
                </a:lnTo>
                <a:lnTo>
                  <a:pt x="13673" y="809"/>
                </a:lnTo>
                <a:lnTo>
                  <a:pt x="13222" y="1011"/>
                </a:lnTo>
                <a:lnTo>
                  <a:pt x="12890" y="1146"/>
                </a:lnTo>
                <a:lnTo>
                  <a:pt x="12077" y="1483"/>
                </a:lnTo>
                <a:lnTo>
                  <a:pt x="11836" y="1618"/>
                </a:lnTo>
                <a:lnTo>
                  <a:pt x="11565" y="1753"/>
                </a:lnTo>
                <a:lnTo>
                  <a:pt x="11053" y="1955"/>
                </a:lnTo>
                <a:lnTo>
                  <a:pt x="10812" y="2090"/>
                </a:lnTo>
                <a:lnTo>
                  <a:pt x="10270" y="2292"/>
                </a:lnTo>
                <a:lnTo>
                  <a:pt x="10120" y="2360"/>
                </a:lnTo>
                <a:lnTo>
                  <a:pt x="9487" y="2562"/>
                </a:lnTo>
                <a:lnTo>
                  <a:pt x="9336" y="2630"/>
                </a:lnTo>
                <a:lnTo>
                  <a:pt x="8794" y="2832"/>
                </a:lnTo>
                <a:lnTo>
                  <a:pt x="8373" y="2967"/>
                </a:lnTo>
                <a:lnTo>
                  <a:pt x="7770" y="3236"/>
                </a:lnTo>
                <a:lnTo>
                  <a:pt x="7650" y="3236"/>
                </a:lnTo>
                <a:lnTo>
                  <a:pt x="6957" y="3439"/>
                </a:lnTo>
                <a:lnTo>
                  <a:pt x="6686" y="3573"/>
                </a:lnTo>
                <a:lnTo>
                  <a:pt x="6234" y="3708"/>
                </a:lnTo>
                <a:lnTo>
                  <a:pt x="6144" y="3708"/>
                </a:lnTo>
                <a:lnTo>
                  <a:pt x="5210" y="3978"/>
                </a:lnTo>
                <a:lnTo>
                  <a:pt x="4668" y="4045"/>
                </a:lnTo>
                <a:lnTo>
                  <a:pt x="4608" y="4113"/>
                </a:lnTo>
                <a:lnTo>
                  <a:pt x="4578" y="4315"/>
                </a:lnTo>
                <a:lnTo>
                  <a:pt x="4578" y="4450"/>
                </a:lnTo>
                <a:lnTo>
                  <a:pt x="4608" y="4585"/>
                </a:lnTo>
                <a:lnTo>
                  <a:pt x="4608" y="4720"/>
                </a:lnTo>
                <a:lnTo>
                  <a:pt x="4578" y="4922"/>
                </a:lnTo>
                <a:lnTo>
                  <a:pt x="4548" y="5124"/>
                </a:lnTo>
                <a:lnTo>
                  <a:pt x="4578" y="5259"/>
                </a:lnTo>
                <a:lnTo>
                  <a:pt x="4608" y="5326"/>
                </a:lnTo>
                <a:lnTo>
                  <a:pt x="4638" y="5461"/>
                </a:lnTo>
                <a:lnTo>
                  <a:pt x="4548" y="5461"/>
                </a:lnTo>
                <a:lnTo>
                  <a:pt x="4457" y="5461"/>
                </a:lnTo>
                <a:lnTo>
                  <a:pt x="4397" y="5461"/>
                </a:lnTo>
                <a:lnTo>
                  <a:pt x="4337" y="5664"/>
                </a:lnTo>
                <a:lnTo>
                  <a:pt x="4247" y="6001"/>
                </a:lnTo>
                <a:lnTo>
                  <a:pt x="4247" y="6068"/>
                </a:lnTo>
                <a:lnTo>
                  <a:pt x="4186" y="6338"/>
                </a:lnTo>
                <a:lnTo>
                  <a:pt x="4126" y="6742"/>
                </a:lnTo>
                <a:lnTo>
                  <a:pt x="4066" y="6877"/>
                </a:lnTo>
                <a:lnTo>
                  <a:pt x="4006" y="6945"/>
                </a:lnTo>
                <a:lnTo>
                  <a:pt x="3945" y="6945"/>
                </a:lnTo>
                <a:lnTo>
                  <a:pt x="3915" y="6945"/>
                </a:lnTo>
                <a:lnTo>
                  <a:pt x="3885" y="6877"/>
                </a:lnTo>
                <a:lnTo>
                  <a:pt x="3795" y="6810"/>
                </a:lnTo>
                <a:lnTo>
                  <a:pt x="3735" y="6877"/>
                </a:lnTo>
                <a:lnTo>
                  <a:pt x="3674" y="6945"/>
                </a:lnTo>
                <a:lnTo>
                  <a:pt x="3614" y="6945"/>
                </a:lnTo>
                <a:lnTo>
                  <a:pt x="3554" y="7012"/>
                </a:lnTo>
                <a:lnTo>
                  <a:pt x="3494" y="7080"/>
                </a:lnTo>
                <a:lnTo>
                  <a:pt x="3433" y="7282"/>
                </a:lnTo>
                <a:lnTo>
                  <a:pt x="3403" y="7349"/>
                </a:lnTo>
                <a:lnTo>
                  <a:pt x="3403" y="7484"/>
                </a:lnTo>
                <a:lnTo>
                  <a:pt x="3343" y="7686"/>
                </a:lnTo>
                <a:lnTo>
                  <a:pt x="3283" y="7821"/>
                </a:lnTo>
                <a:lnTo>
                  <a:pt x="3253" y="7956"/>
                </a:lnTo>
                <a:lnTo>
                  <a:pt x="3162" y="7956"/>
                </a:lnTo>
                <a:lnTo>
                  <a:pt x="3102" y="8023"/>
                </a:lnTo>
                <a:lnTo>
                  <a:pt x="3042" y="8023"/>
                </a:lnTo>
                <a:lnTo>
                  <a:pt x="3012" y="7956"/>
                </a:lnTo>
                <a:lnTo>
                  <a:pt x="3012" y="7821"/>
                </a:lnTo>
                <a:lnTo>
                  <a:pt x="3012" y="7619"/>
                </a:lnTo>
                <a:lnTo>
                  <a:pt x="2952" y="7484"/>
                </a:lnTo>
                <a:lnTo>
                  <a:pt x="2921" y="7484"/>
                </a:lnTo>
                <a:lnTo>
                  <a:pt x="2741" y="7889"/>
                </a:lnTo>
                <a:lnTo>
                  <a:pt x="2711" y="8023"/>
                </a:lnTo>
                <a:lnTo>
                  <a:pt x="2711" y="8158"/>
                </a:lnTo>
                <a:lnTo>
                  <a:pt x="2680" y="8293"/>
                </a:lnTo>
                <a:lnTo>
                  <a:pt x="2620" y="8361"/>
                </a:lnTo>
                <a:lnTo>
                  <a:pt x="2530" y="8293"/>
                </a:lnTo>
                <a:lnTo>
                  <a:pt x="2500" y="8361"/>
                </a:lnTo>
                <a:lnTo>
                  <a:pt x="2470" y="8428"/>
                </a:lnTo>
                <a:lnTo>
                  <a:pt x="2500" y="8630"/>
                </a:lnTo>
                <a:lnTo>
                  <a:pt x="2530" y="8698"/>
                </a:lnTo>
                <a:lnTo>
                  <a:pt x="2500" y="8833"/>
                </a:lnTo>
                <a:lnTo>
                  <a:pt x="2440" y="9035"/>
                </a:lnTo>
                <a:lnTo>
                  <a:pt x="2409" y="9102"/>
                </a:lnTo>
                <a:lnTo>
                  <a:pt x="2349" y="9237"/>
                </a:lnTo>
                <a:lnTo>
                  <a:pt x="2319" y="9237"/>
                </a:lnTo>
                <a:lnTo>
                  <a:pt x="2229" y="9237"/>
                </a:lnTo>
                <a:lnTo>
                  <a:pt x="2138" y="9372"/>
                </a:lnTo>
                <a:lnTo>
                  <a:pt x="2048" y="9507"/>
                </a:lnTo>
                <a:lnTo>
                  <a:pt x="1928" y="9709"/>
                </a:lnTo>
                <a:lnTo>
                  <a:pt x="1867" y="9844"/>
                </a:lnTo>
                <a:lnTo>
                  <a:pt x="1837" y="9979"/>
                </a:lnTo>
                <a:lnTo>
                  <a:pt x="1807" y="10046"/>
                </a:lnTo>
                <a:lnTo>
                  <a:pt x="1747" y="10046"/>
                </a:lnTo>
                <a:lnTo>
                  <a:pt x="1717" y="10114"/>
                </a:lnTo>
                <a:lnTo>
                  <a:pt x="1656" y="10181"/>
                </a:lnTo>
                <a:lnTo>
                  <a:pt x="1626" y="10316"/>
                </a:lnTo>
                <a:lnTo>
                  <a:pt x="1566" y="10383"/>
                </a:lnTo>
                <a:lnTo>
                  <a:pt x="1536" y="10451"/>
                </a:lnTo>
                <a:lnTo>
                  <a:pt x="1476" y="10653"/>
                </a:lnTo>
                <a:lnTo>
                  <a:pt x="1416" y="10720"/>
                </a:lnTo>
                <a:lnTo>
                  <a:pt x="1265" y="10720"/>
                </a:lnTo>
                <a:lnTo>
                  <a:pt x="1144" y="10720"/>
                </a:lnTo>
                <a:lnTo>
                  <a:pt x="1084" y="10788"/>
                </a:lnTo>
                <a:lnTo>
                  <a:pt x="994" y="10855"/>
                </a:lnTo>
                <a:lnTo>
                  <a:pt x="904" y="10923"/>
                </a:lnTo>
                <a:lnTo>
                  <a:pt x="813" y="11058"/>
                </a:lnTo>
                <a:lnTo>
                  <a:pt x="693" y="11327"/>
                </a:lnTo>
                <a:lnTo>
                  <a:pt x="602" y="11529"/>
                </a:lnTo>
                <a:lnTo>
                  <a:pt x="542" y="11664"/>
                </a:lnTo>
                <a:lnTo>
                  <a:pt x="512" y="11867"/>
                </a:lnTo>
                <a:lnTo>
                  <a:pt x="512" y="12001"/>
                </a:lnTo>
                <a:lnTo>
                  <a:pt x="512" y="12136"/>
                </a:lnTo>
                <a:lnTo>
                  <a:pt x="482" y="12271"/>
                </a:lnTo>
                <a:lnTo>
                  <a:pt x="512" y="12339"/>
                </a:lnTo>
                <a:lnTo>
                  <a:pt x="512" y="12473"/>
                </a:lnTo>
                <a:lnTo>
                  <a:pt x="452" y="12541"/>
                </a:lnTo>
                <a:lnTo>
                  <a:pt x="392" y="12676"/>
                </a:lnTo>
                <a:lnTo>
                  <a:pt x="331" y="12743"/>
                </a:lnTo>
                <a:lnTo>
                  <a:pt x="241" y="12811"/>
                </a:lnTo>
                <a:lnTo>
                  <a:pt x="181" y="12811"/>
                </a:lnTo>
                <a:lnTo>
                  <a:pt x="151" y="12743"/>
                </a:lnTo>
                <a:lnTo>
                  <a:pt x="90" y="12676"/>
                </a:lnTo>
                <a:lnTo>
                  <a:pt x="30" y="12878"/>
                </a:lnTo>
                <a:lnTo>
                  <a:pt x="0" y="13013"/>
                </a:lnTo>
                <a:lnTo>
                  <a:pt x="30" y="14226"/>
                </a:lnTo>
                <a:lnTo>
                  <a:pt x="361" y="14226"/>
                </a:lnTo>
                <a:lnTo>
                  <a:pt x="632" y="14092"/>
                </a:lnTo>
                <a:lnTo>
                  <a:pt x="753" y="14092"/>
                </a:lnTo>
                <a:lnTo>
                  <a:pt x="1476" y="13822"/>
                </a:lnTo>
                <a:lnTo>
                  <a:pt x="1596" y="13822"/>
                </a:lnTo>
                <a:lnTo>
                  <a:pt x="2349" y="13552"/>
                </a:lnTo>
                <a:lnTo>
                  <a:pt x="2379" y="13552"/>
                </a:lnTo>
                <a:lnTo>
                  <a:pt x="2590" y="13350"/>
                </a:lnTo>
                <a:lnTo>
                  <a:pt x="2620" y="13283"/>
                </a:lnTo>
                <a:lnTo>
                  <a:pt x="2831" y="13013"/>
                </a:lnTo>
                <a:lnTo>
                  <a:pt x="2952" y="12878"/>
                </a:lnTo>
                <a:lnTo>
                  <a:pt x="2982" y="12878"/>
                </a:lnTo>
                <a:lnTo>
                  <a:pt x="3042" y="12945"/>
                </a:lnTo>
                <a:lnTo>
                  <a:pt x="3072" y="12878"/>
                </a:lnTo>
                <a:lnTo>
                  <a:pt x="3162" y="12743"/>
                </a:lnTo>
                <a:lnTo>
                  <a:pt x="3162" y="12608"/>
                </a:lnTo>
                <a:lnTo>
                  <a:pt x="3162" y="12541"/>
                </a:lnTo>
                <a:lnTo>
                  <a:pt x="3192" y="12541"/>
                </a:lnTo>
                <a:lnTo>
                  <a:pt x="3253" y="12541"/>
                </a:lnTo>
                <a:lnTo>
                  <a:pt x="3343" y="12406"/>
                </a:lnTo>
                <a:lnTo>
                  <a:pt x="3524" y="12204"/>
                </a:lnTo>
                <a:lnTo>
                  <a:pt x="3554" y="12136"/>
                </a:lnTo>
                <a:lnTo>
                  <a:pt x="3614" y="12136"/>
                </a:lnTo>
                <a:lnTo>
                  <a:pt x="3674" y="12001"/>
                </a:lnTo>
                <a:lnTo>
                  <a:pt x="3704" y="11934"/>
                </a:lnTo>
                <a:lnTo>
                  <a:pt x="3735" y="12001"/>
                </a:lnTo>
                <a:lnTo>
                  <a:pt x="3795" y="12001"/>
                </a:lnTo>
                <a:lnTo>
                  <a:pt x="3885" y="12001"/>
                </a:lnTo>
                <a:lnTo>
                  <a:pt x="3945" y="11934"/>
                </a:lnTo>
                <a:lnTo>
                  <a:pt x="4066" y="11867"/>
                </a:lnTo>
                <a:lnTo>
                  <a:pt x="4518" y="11732"/>
                </a:lnTo>
                <a:lnTo>
                  <a:pt x="4728" y="11732"/>
                </a:lnTo>
                <a:lnTo>
                  <a:pt x="4939" y="11664"/>
                </a:lnTo>
                <a:lnTo>
                  <a:pt x="5722" y="11462"/>
                </a:lnTo>
                <a:lnTo>
                  <a:pt x="5813" y="11462"/>
                </a:lnTo>
                <a:lnTo>
                  <a:pt x="6385" y="11327"/>
                </a:lnTo>
                <a:lnTo>
                  <a:pt x="6385" y="11462"/>
                </a:lnTo>
                <a:lnTo>
                  <a:pt x="6385" y="11597"/>
                </a:lnTo>
                <a:lnTo>
                  <a:pt x="6355" y="11664"/>
                </a:lnTo>
                <a:lnTo>
                  <a:pt x="6355" y="11732"/>
                </a:lnTo>
                <a:lnTo>
                  <a:pt x="6415" y="11867"/>
                </a:lnTo>
                <a:lnTo>
                  <a:pt x="6566" y="11529"/>
                </a:lnTo>
                <a:lnTo>
                  <a:pt x="6656" y="11664"/>
                </a:lnTo>
                <a:lnTo>
                  <a:pt x="6776" y="11934"/>
                </a:lnTo>
                <a:lnTo>
                  <a:pt x="6957" y="12406"/>
                </a:lnTo>
                <a:lnTo>
                  <a:pt x="6987" y="13013"/>
                </a:lnTo>
                <a:lnTo>
                  <a:pt x="7469" y="12878"/>
                </a:lnTo>
                <a:lnTo>
                  <a:pt x="7891" y="12676"/>
                </a:lnTo>
                <a:lnTo>
                  <a:pt x="8704" y="12406"/>
                </a:lnTo>
                <a:lnTo>
                  <a:pt x="9126" y="12271"/>
                </a:lnTo>
                <a:lnTo>
                  <a:pt x="9156" y="12271"/>
                </a:lnTo>
                <a:lnTo>
                  <a:pt x="9698" y="13080"/>
                </a:lnTo>
                <a:lnTo>
                  <a:pt x="10571" y="14496"/>
                </a:lnTo>
                <a:lnTo>
                  <a:pt x="11565" y="15979"/>
                </a:lnTo>
                <a:lnTo>
                  <a:pt x="11746" y="16317"/>
                </a:lnTo>
                <a:lnTo>
                  <a:pt x="11836" y="16384"/>
                </a:lnTo>
                <a:lnTo>
                  <a:pt x="11927" y="16317"/>
                </a:lnTo>
                <a:lnTo>
                  <a:pt x="11987" y="16114"/>
                </a:lnTo>
                <a:lnTo>
                  <a:pt x="12047" y="16047"/>
                </a:lnTo>
                <a:lnTo>
                  <a:pt x="12077" y="15912"/>
                </a:lnTo>
                <a:lnTo>
                  <a:pt x="12137" y="15912"/>
                </a:lnTo>
                <a:lnTo>
                  <a:pt x="12137" y="15979"/>
                </a:lnTo>
                <a:lnTo>
                  <a:pt x="12198" y="15979"/>
                </a:lnTo>
                <a:lnTo>
                  <a:pt x="12318" y="15912"/>
                </a:lnTo>
                <a:lnTo>
                  <a:pt x="12408" y="15777"/>
                </a:lnTo>
                <a:lnTo>
                  <a:pt x="12469" y="15845"/>
                </a:lnTo>
                <a:lnTo>
                  <a:pt x="12559" y="15845"/>
                </a:lnTo>
                <a:lnTo>
                  <a:pt x="12649" y="15777"/>
                </a:lnTo>
                <a:lnTo>
                  <a:pt x="12740" y="15777"/>
                </a:lnTo>
                <a:lnTo>
                  <a:pt x="12770" y="15710"/>
                </a:lnTo>
                <a:lnTo>
                  <a:pt x="12770" y="15642"/>
                </a:lnTo>
                <a:lnTo>
                  <a:pt x="12830" y="15507"/>
                </a:lnTo>
                <a:lnTo>
                  <a:pt x="12860" y="15305"/>
                </a:lnTo>
                <a:lnTo>
                  <a:pt x="12860" y="15036"/>
                </a:lnTo>
                <a:lnTo>
                  <a:pt x="12860" y="14698"/>
                </a:lnTo>
                <a:lnTo>
                  <a:pt x="12890" y="14698"/>
                </a:lnTo>
                <a:lnTo>
                  <a:pt x="12920" y="14833"/>
                </a:lnTo>
                <a:lnTo>
                  <a:pt x="12920" y="15170"/>
                </a:lnTo>
                <a:lnTo>
                  <a:pt x="12951" y="15305"/>
                </a:lnTo>
                <a:lnTo>
                  <a:pt x="12981" y="15305"/>
                </a:lnTo>
                <a:lnTo>
                  <a:pt x="13011" y="15238"/>
                </a:lnTo>
                <a:lnTo>
                  <a:pt x="12981" y="15103"/>
                </a:lnTo>
                <a:lnTo>
                  <a:pt x="13011" y="14901"/>
                </a:lnTo>
                <a:lnTo>
                  <a:pt x="12981" y="14631"/>
                </a:lnTo>
                <a:lnTo>
                  <a:pt x="13011" y="14361"/>
                </a:lnTo>
                <a:lnTo>
                  <a:pt x="13041" y="14024"/>
                </a:lnTo>
                <a:lnTo>
                  <a:pt x="13101" y="13620"/>
                </a:lnTo>
                <a:lnTo>
                  <a:pt x="13131" y="13485"/>
                </a:lnTo>
                <a:lnTo>
                  <a:pt x="13161" y="13417"/>
                </a:lnTo>
                <a:lnTo>
                  <a:pt x="13222" y="13215"/>
                </a:lnTo>
                <a:lnTo>
                  <a:pt x="13372" y="12743"/>
                </a:lnTo>
                <a:lnTo>
                  <a:pt x="13463" y="12541"/>
                </a:lnTo>
                <a:lnTo>
                  <a:pt x="13493" y="12406"/>
                </a:lnTo>
                <a:lnTo>
                  <a:pt x="13553" y="12271"/>
                </a:lnTo>
                <a:lnTo>
                  <a:pt x="13704" y="12069"/>
                </a:lnTo>
                <a:lnTo>
                  <a:pt x="13794" y="11934"/>
                </a:lnTo>
                <a:lnTo>
                  <a:pt x="13824" y="11799"/>
                </a:lnTo>
                <a:lnTo>
                  <a:pt x="13794" y="11732"/>
                </a:lnTo>
                <a:lnTo>
                  <a:pt x="13764" y="11732"/>
                </a:lnTo>
                <a:lnTo>
                  <a:pt x="13673" y="11732"/>
                </a:lnTo>
                <a:lnTo>
                  <a:pt x="13643" y="11597"/>
                </a:lnTo>
                <a:lnTo>
                  <a:pt x="13613" y="11529"/>
                </a:lnTo>
                <a:lnTo>
                  <a:pt x="13613" y="11462"/>
                </a:lnTo>
                <a:lnTo>
                  <a:pt x="13704" y="11395"/>
                </a:lnTo>
                <a:lnTo>
                  <a:pt x="13704" y="11260"/>
                </a:lnTo>
                <a:lnTo>
                  <a:pt x="13704" y="11192"/>
                </a:lnTo>
                <a:lnTo>
                  <a:pt x="13643" y="11125"/>
                </a:lnTo>
                <a:lnTo>
                  <a:pt x="13613" y="11125"/>
                </a:lnTo>
                <a:lnTo>
                  <a:pt x="13583" y="11058"/>
                </a:lnTo>
                <a:lnTo>
                  <a:pt x="13553" y="10788"/>
                </a:lnTo>
                <a:lnTo>
                  <a:pt x="13553" y="10720"/>
                </a:lnTo>
                <a:lnTo>
                  <a:pt x="13583" y="10720"/>
                </a:lnTo>
                <a:lnTo>
                  <a:pt x="13613" y="10855"/>
                </a:lnTo>
                <a:lnTo>
                  <a:pt x="13643" y="10923"/>
                </a:lnTo>
                <a:lnTo>
                  <a:pt x="13734" y="10990"/>
                </a:lnTo>
                <a:lnTo>
                  <a:pt x="13734" y="11125"/>
                </a:lnTo>
                <a:lnTo>
                  <a:pt x="13794" y="11260"/>
                </a:lnTo>
                <a:lnTo>
                  <a:pt x="13734" y="11395"/>
                </a:lnTo>
                <a:lnTo>
                  <a:pt x="13734" y="11462"/>
                </a:lnTo>
                <a:lnTo>
                  <a:pt x="13764" y="11529"/>
                </a:lnTo>
                <a:lnTo>
                  <a:pt x="13854" y="11664"/>
                </a:lnTo>
                <a:lnTo>
                  <a:pt x="13884" y="11664"/>
                </a:lnTo>
                <a:lnTo>
                  <a:pt x="13914" y="11597"/>
                </a:lnTo>
                <a:lnTo>
                  <a:pt x="14005" y="11462"/>
                </a:lnTo>
                <a:lnTo>
                  <a:pt x="14065" y="11395"/>
                </a:lnTo>
                <a:lnTo>
                  <a:pt x="14035" y="11260"/>
                </a:lnTo>
                <a:lnTo>
                  <a:pt x="14065" y="11192"/>
                </a:lnTo>
                <a:lnTo>
                  <a:pt x="14125" y="11125"/>
                </a:lnTo>
                <a:lnTo>
                  <a:pt x="14155" y="11125"/>
                </a:lnTo>
                <a:lnTo>
                  <a:pt x="14155" y="11058"/>
                </a:lnTo>
                <a:lnTo>
                  <a:pt x="14155" y="10990"/>
                </a:lnTo>
                <a:lnTo>
                  <a:pt x="14155" y="10855"/>
                </a:lnTo>
                <a:lnTo>
                  <a:pt x="14155" y="10720"/>
                </a:lnTo>
                <a:lnTo>
                  <a:pt x="14155" y="10653"/>
                </a:lnTo>
                <a:lnTo>
                  <a:pt x="14125" y="10518"/>
                </a:lnTo>
                <a:lnTo>
                  <a:pt x="14095" y="10451"/>
                </a:lnTo>
                <a:lnTo>
                  <a:pt x="14095" y="10383"/>
                </a:lnTo>
                <a:lnTo>
                  <a:pt x="14125" y="10383"/>
                </a:lnTo>
                <a:lnTo>
                  <a:pt x="14155" y="10383"/>
                </a:lnTo>
                <a:lnTo>
                  <a:pt x="14185" y="10586"/>
                </a:lnTo>
                <a:lnTo>
                  <a:pt x="14246" y="10653"/>
                </a:lnTo>
                <a:lnTo>
                  <a:pt x="14246" y="10788"/>
                </a:lnTo>
                <a:lnTo>
                  <a:pt x="14276" y="10788"/>
                </a:lnTo>
                <a:lnTo>
                  <a:pt x="14336" y="10720"/>
                </a:lnTo>
                <a:lnTo>
                  <a:pt x="14607" y="10383"/>
                </a:lnTo>
                <a:lnTo>
                  <a:pt x="14728" y="10316"/>
                </a:lnTo>
                <a:lnTo>
                  <a:pt x="14968" y="10248"/>
                </a:lnTo>
                <a:lnTo>
                  <a:pt x="14968" y="10181"/>
                </a:lnTo>
                <a:lnTo>
                  <a:pt x="14968" y="10114"/>
                </a:lnTo>
                <a:lnTo>
                  <a:pt x="14938" y="10114"/>
                </a:lnTo>
                <a:lnTo>
                  <a:pt x="14878" y="10114"/>
                </a:lnTo>
                <a:lnTo>
                  <a:pt x="14908" y="9911"/>
                </a:lnTo>
                <a:lnTo>
                  <a:pt x="14999" y="9776"/>
                </a:lnTo>
                <a:lnTo>
                  <a:pt x="14999" y="9844"/>
                </a:lnTo>
                <a:lnTo>
                  <a:pt x="15029" y="10046"/>
                </a:lnTo>
                <a:lnTo>
                  <a:pt x="15089" y="10181"/>
                </a:lnTo>
                <a:lnTo>
                  <a:pt x="15119" y="10114"/>
                </a:lnTo>
                <a:lnTo>
                  <a:pt x="15119" y="10046"/>
                </a:lnTo>
                <a:lnTo>
                  <a:pt x="15119" y="9844"/>
                </a:lnTo>
                <a:lnTo>
                  <a:pt x="15149" y="9776"/>
                </a:lnTo>
                <a:lnTo>
                  <a:pt x="15209" y="9844"/>
                </a:lnTo>
                <a:lnTo>
                  <a:pt x="15209" y="9911"/>
                </a:lnTo>
                <a:lnTo>
                  <a:pt x="15209" y="10046"/>
                </a:lnTo>
                <a:lnTo>
                  <a:pt x="15270" y="10114"/>
                </a:lnTo>
                <a:lnTo>
                  <a:pt x="15330" y="10046"/>
                </a:lnTo>
                <a:lnTo>
                  <a:pt x="15360" y="9979"/>
                </a:lnTo>
                <a:lnTo>
                  <a:pt x="15360" y="9776"/>
                </a:lnTo>
                <a:lnTo>
                  <a:pt x="15420" y="9642"/>
                </a:lnTo>
                <a:lnTo>
                  <a:pt x="15420" y="9574"/>
                </a:lnTo>
                <a:lnTo>
                  <a:pt x="15420" y="9507"/>
                </a:lnTo>
                <a:lnTo>
                  <a:pt x="15480" y="9372"/>
                </a:lnTo>
                <a:lnTo>
                  <a:pt x="15480" y="9304"/>
                </a:lnTo>
                <a:lnTo>
                  <a:pt x="15480" y="9170"/>
                </a:lnTo>
                <a:lnTo>
                  <a:pt x="15541" y="9170"/>
                </a:lnTo>
                <a:lnTo>
                  <a:pt x="15601" y="9035"/>
                </a:lnTo>
                <a:lnTo>
                  <a:pt x="15631" y="8967"/>
                </a:lnTo>
                <a:lnTo>
                  <a:pt x="15601" y="8900"/>
                </a:lnTo>
                <a:lnTo>
                  <a:pt x="15601" y="8833"/>
                </a:lnTo>
                <a:lnTo>
                  <a:pt x="15631" y="8765"/>
                </a:lnTo>
                <a:lnTo>
                  <a:pt x="15661" y="8698"/>
                </a:lnTo>
                <a:lnTo>
                  <a:pt x="15631" y="8563"/>
                </a:lnTo>
                <a:lnTo>
                  <a:pt x="15601" y="8428"/>
                </a:lnTo>
                <a:lnTo>
                  <a:pt x="15571" y="8361"/>
                </a:lnTo>
                <a:lnTo>
                  <a:pt x="15511" y="8428"/>
                </a:lnTo>
                <a:lnTo>
                  <a:pt x="15541" y="8563"/>
                </a:lnTo>
                <a:lnTo>
                  <a:pt x="15511" y="8698"/>
                </a:lnTo>
                <a:lnTo>
                  <a:pt x="15511" y="8833"/>
                </a:lnTo>
                <a:lnTo>
                  <a:pt x="15480" y="8833"/>
                </a:lnTo>
                <a:lnTo>
                  <a:pt x="15450" y="8833"/>
                </a:lnTo>
                <a:lnTo>
                  <a:pt x="15450" y="8765"/>
                </a:lnTo>
                <a:lnTo>
                  <a:pt x="15420" y="8833"/>
                </a:lnTo>
                <a:lnTo>
                  <a:pt x="15360" y="8900"/>
                </a:lnTo>
                <a:lnTo>
                  <a:pt x="15360" y="8833"/>
                </a:lnTo>
                <a:lnTo>
                  <a:pt x="15360" y="8765"/>
                </a:lnTo>
                <a:lnTo>
                  <a:pt x="15390" y="8630"/>
                </a:lnTo>
                <a:lnTo>
                  <a:pt x="15420" y="8563"/>
                </a:lnTo>
                <a:lnTo>
                  <a:pt x="15360" y="8495"/>
                </a:lnTo>
                <a:lnTo>
                  <a:pt x="15360" y="8361"/>
                </a:lnTo>
                <a:lnTo>
                  <a:pt x="15360" y="8226"/>
                </a:lnTo>
                <a:lnTo>
                  <a:pt x="15300" y="8226"/>
                </a:lnTo>
                <a:lnTo>
                  <a:pt x="15270" y="8293"/>
                </a:lnTo>
                <a:lnTo>
                  <a:pt x="15300" y="8361"/>
                </a:lnTo>
                <a:lnTo>
                  <a:pt x="15270" y="8495"/>
                </a:lnTo>
                <a:lnTo>
                  <a:pt x="15270" y="8563"/>
                </a:lnTo>
                <a:lnTo>
                  <a:pt x="15270" y="8698"/>
                </a:lnTo>
                <a:lnTo>
                  <a:pt x="15209" y="8698"/>
                </a:lnTo>
                <a:lnTo>
                  <a:pt x="15149" y="8630"/>
                </a:lnTo>
                <a:lnTo>
                  <a:pt x="15119" y="8698"/>
                </a:lnTo>
                <a:lnTo>
                  <a:pt x="15119" y="8833"/>
                </a:lnTo>
                <a:lnTo>
                  <a:pt x="15179" y="8967"/>
                </a:lnTo>
                <a:lnTo>
                  <a:pt x="15179" y="9035"/>
                </a:lnTo>
                <a:lnTo>
                  <a:pt x="15179" y="9102"/>
                </a:lnTo>
                <a:lnTo>
                  <a:pt x="15119" y="9035"/>
                </a:lnTo>
                <a:lnTo>
                  <a:pt x="15089" y="8967"/>
                </a:lnTo>
                <a:lnTo>
                  <a:pt x="15029" y="8833"/>
                </a:lnTo>
                <a:lnTo>
                  <a:pt x="14968" y="8833"/>
                </a:lnTo>
                <a:lnTo>
                  <a:pt x="14968" y="8900"/>
                </a:lnTo>
                <a:lnTo>
                  <a:pt x="14968" y="8967"/>
                </a:lnTo>
                <a:lnTo>
                  <a:pt x="15029" y="9102"/>
                </a:lnTo>
                <a:lnTo>
                  <a:pt x="14999" y="9170"/>
                </a:lnTo>
                <a:lnTo>
                  <a:pt x="14938" y="9237"/>
                </a:lnTo>
                <a:lnTo>
                  <a:pt x="14938" y="9102"/>
                </a:lnTo>
                <a:lnTo>
                  <a:pt x="14938" y="9035"/>
                </a:lnTo>
                <a:lnTo>
                  <a:pt x="14908" y="8967"/>
                </a:lnTo>
                <a:lnTo>
                  <a:pt x="14848" y="9035"/>
                </a:lnTo>
                <a:lnTo>
                  <a:pt x="14818" y="9170"/>
                </a:lnTo>
                <a:lnTo>
                  <a:pt x="14818" y="9304"/>
                </a:lnTo>
                <a:lnTo>
                  <a:pt x="14758" y="9304"/>
                </a:lnTo>
                <a:lnTo>
                  <a:pt x="14728" y="9304"/>
                </a:lnTo>
                <a:lnTo>
                  <a:pt x="14667" y="9237"/>
                </a:lnTo>
                <a:lnTo>
                  <a:pt x="14637" y="9304"/>
                </a:lnTo>
                <a:lnTo>
                  <a:pt x="14577" y="9304"/>
                </a:lnTo>
                <a:lnTo>
                  <a:pt x="14487" y="9170"/>
                </a:lnTo>
                <a:lnTo>
                  <a:pt x="14426" y="9170"/>
                </a:lnTo>
                <a:lnTo>
                  <a:pt x="14366" y="9102"/>
                </a:lnTo>
                <a:lnTo>
                  <a:pt x="14306" y="8967"/>
                </a:lnTo>
                <a:lnTo>
                  <a:pt x="14155" y="8698"/>
                </a:lnTo>
                <a:lnTo>
                  <a:pt x="14065" y="8630"/>
                </a:lnTo>
                <a:lnTo>
                  <a:pt x="14065" y="8563"/>
                </a:lnTo>
                <a:lnTo>
                  <a:pt x="14065" y="8495"/>
                </a:lnTo>
                <a:lnTo>
                  <a:pt x="14065" y="8361"/>
                </a:lnTo>
                <a:lnTo>
                  <a:pt x="14065" y="8293"/>
                </a:lnTo>
                <a:lnTo>
                  <a:pt x="14095" y="8293"/>
                </a:lnTo>
                <a:lnTo>
                  <a:pt x="14125" y="8361"/>
                </a:lnTo>
                <a:lnTo>
                  <a:pt x="14246" y="8563"/>
                </a:lnTo>
                <a:lnTo>
                  <a:pt x="14276" y="8630"/>
                </a:lnTo>
                <a:lnTo>
                  <a:pt x="14336" y="8630"/>
                </a:lnTo>
                <a:lnTo>
                  <a:pt x="14366" y="8630"/>
                </a:lnTo>
                <a:lnTo>
                  <a:pt x="14426" y="8765"/>
                </a:lnTo>
                <a:lnTo>
                  <a:pt x="14487" y="8833"/>
                </a:lnTo>
                <a:lnTo>
                  <a:pt x="14517" y="8833"/>
                </a:lnTo>
                <a:lnTo>
                  <a:pt x="14637" y="8967"/>
                </a:lnTo>
                <a:lnTo>
                  <a:pt x="14697" y="8967"/>
                </a:lnTo>
                <a:lnTo>
                  <a:pt x="14728" y="8833"/>
                </a:lnTo>
                <a:lnTo>
                  <a:pt x="14818" y="8765"/>
                </a:lnTo>
                <a:lnTo>
                  <a:pt x="14818" y="8698"/>
                </a:lnTo>
                <a:lnTo>
                  <a:pt x="14878" y="8563"/>
                </a:lnTo>
                <a:lnTo>
                  <a:pt x="14908" y="8563"/>
                </a:lnTo>
                <a:lnTo>
                  <a:pt x="14938" y="8495"/>
                </a:lnTo>
                <a:lnTo>
                  <a:pt x="14968" y="8226"/>
                </a:lnTo>
                <a:lnTo>
                  <a:pt x="14999" y="8158"/>
                </a:lnTo>
                <a:lnTo>
                  <a:pt x="15059" y="8091"/>
                </a:lnTo>
                <a:lnTo>
                  <a:pt x="15059" y="8023"/>
                </a:lnTo>
                <a:lnTo>
                  <a:pt x="15119" y="7889"/>
                </a:lnTo>
                <a:lnTo>
                  <a:pt x="15089" y="7821"/>
                </a:lnTo>
                <a:lnTo>
                  <a:pt x="15059" y="7754"/>
                </a:lnTo>
                <a:lnTo>
                  <a:pt x="15029" y="7821"/>
                </a:lnTo>
                <a:lnTo>
                  <a:pt x="14968" y="7889"/>
                </a:lnTo>
                <a:lnTo>
                  <a:pt x="14878" y="7889"/>
                </a:lnTo>
                <a:lnTo>
                  <a:pt x="14848" y="7821"/>
                </a:lnTo>
                <a:lnTo>
                  <a:pt x="14878" y="7754"/>
                </a:lnTo>
                <a:lnTo>
                  <a:pt x="14938" y="7686"/>
                </a:lnTo>
                <a:lnTo>
                  <a:pt x="14968" y="7551"/>
                </a:lnTo>
                <a:lnTo>
                  <a:pt x="15059" y="7619"/>
                </a:lnTo>
                <a:lnTo>
                  <a:pt x="15089" y="7551"/>
                </a:lnTo>
                <a:lnTo>
                  <a:pt x="15089" y="7484"/>
                </a:lnTo>
                <a:lnTo>
                  <a:pt x="14999" y="7417"/>
                </a:lnTo>
                <a:lnTo>
                  <a:pt x="15059" y="7349"/>
                </a:lnTo>
                <a:lnTo>
                  <a:pt x="15119" y="7349"/>
                </a:lnTo>
                <a:lnTo>
                  <a:pt x="15119" y="7147"/>
                </a:lnTo>
                <a:lnTo>
                  <a:pt x="15119" y="7012"/>
                </a:lnTo>
                <a:lnTo>
                  <a:pt x="15089" y="6945"/>
                </a:lnTo>
                <a:lnTo>
                  <a:pt x="15059" y="6945"/>
                </a:lnTo>
                <a:lnTo>
                  <a:pt x="14999" y="7012"/>
                </a:lnTo>
                <a:lnTo>
                  <a:pt x="14938" y="6945"/>
                </a:lnTo>
                <a:lnTo>
                  <a:pt x="14908" y="6945"/>
                </a:lnTo>
                <a:lnTo>
                  <a:pt x="14848" y="7012"/>
                </a:lnTo>
                <a:lnTo>
                  <a:pt x="14848" y="7147"/>
                </a:lnTo>
                <a:lnTo>
                  <a:pt x="14818" y="7147"/>
                </a:lnTo>
                <a:lnTo>
                  <a:pt x="14788" y="7147"/>
                </a:lnTo>
                <a:lnTo>
                  <a:pt x="14788" y="7012"/>
                </a:lnTo>
                <a:lnTo>
                  <a:pt x="14758" y="6945"/>
                </a:lnTo>
                <a:lnTo>
                  <a:pt x="14697" y="6945"/>
                </a:lnTo>
                <a:lnTo>
                  <a:pt x="14577" y="7080"/>
                </a:lnTo>
                <a:lnTo>
                  <a:pt x="14547" y="7080"/>
                </a:lnTo>
                <a:lnTo>
                  <a:pt x="14547" y="7012"/>
                </a:lnTo>
                <a:lnTo>
                  <a:pt x="14577" y="6945"/>
                </a:lnTo>
                <a:lnTo>
                  <a:pt x="14577" y="6810"/>
                </a:lnTo>
                <a:lnTo>
                  <a:pt x="14547" y="6810"/>
                </a:lnTo>
                <a:lnTo>
                  <a:pt x="14487" y="6877"/>
                </a:lnTo>
                <a:lnTo>
                  <a:pt x="14426" y="6945"/>
                </a:lnTo>
                <a:lnTo>
                  <a:pt x="14426" y="6877"/>
                </a:lnTo>
                <a:lnTo>
                  <a:pt x="14426" y="6742"/>
                </a:lnTo>
                <a:lnTo>
                  <a:pt x="14366" y="6742"/>
                </a:lnTo>
                <a:lnTo>
                  <a:pt x="14306" y="6742"/>
                </a:lnTo>
                <a:lnTo>
                  <a:pt x="14276" y="6742"/>
                </a:lnTo>
                <a:lnTo>
                  <a:pt x="14246" y="6742"/>
                </a:lnTo>
                <a:lnTo>
                  <a:pt x="14185" y="6675"/>
                </a:lnTo>
                <a:lnTo>
                  <a:pt x="14125" y="6742"/>
                </a:lnTo>
                <a:lnTo>
                  <a:pt x="14095" y="6675"/>
                </a:lnTo>
                <a:lnTo>
                  <a:pt x="14065" y="6608"/>
                </a:lnTo>
                <a:lnTo>
                  <a:pt x="14005" y="6540"/>
                </a:lnTo>
                <a:lnTo>
                  <a:pt x="13975" y="6473"/>
                </a:lnTo>
                <a:lnTo>
                  <a:pt x="14005" y="6405"/>
                </a:lnTo>
                <a:lnTo>
                  <a:pt x="14035" y="6405"/>
                </a:lnTo>
                <a:lnTo>
                  <a:pt x="14306" y="6473"/>
                </a:lnTo>
                <a:lnTo>
                  <a:pt x="14336" y="6473"/>
                </a:lnTo>
                <a:lnTo>
                  <a:pt x="14366" y="6473"/>
                </a:lnTo>
                <a:lnTo>
                  <a:pt x="14366" y="6338"/>
                </a:lnTo>
                <a:lnTo>
                  <a:pt x="14396" y="6270"/>
                </a:lnTo>
                <a:lnTo>
                  <a:pt x="14426" y="6338"/>
                </a:lnTo>
                <a:lnTo>
                  <a:pt x="14426" y="6473"/>
                </a:lnTo>
                <a:lnTo>
                  <a:pt x="14456" y="6540"/>
                </a:lnTo>
                <a:lnTo>
                  <a:pt x="14547" y="6540"/>
                </a:lnTo>
                <a:lnTo>
                  <a:pt x="14637" y="6540"/>
                </a:lnTo>
                <a:lnTo>
                  <a:pt x="14667" y="6473"/>
                </a:lnTo>
                <a:lnTo>
                  <a:pt x="14697" y="6540"/>
                </a:lnTo>
                <a:lnTo>
                  <a:pt x="14788" y="6675"/>
                </a:lnTo>
                <a:lnTo>
                  <a:pt x="14818" y="6608"/>
                </a:lnTo>
                <a:lnTo>
                  <a:pt x="14848" y="6540"/>
                </a:lnTo>
                <a:lnTo>
                  <a:pt x="14848" y="6405"/>
                </a:lnTo>
                <a:lnTo>
                  <a:pt x="14788" y="6270"/>
                </a:lnTo>
                <a:lnTo>
                  <a:pt x="14788" y="6136"/>
                </a:lnTo>
                <a:lnTo>
                  <a:pt x="14728" y="6068"/>
                </a:lnTo>
                <a:lnTo>
                  <a:pt x="14667" y="6001"/>
                </a:lnTo>
                <a:lnTo>
                  <a:pt x="14637" y="5933"/>
                </a:lnTo>
                <a:lnTo>
                  <a:pt x="14667" y="5866"/>
                </a:lnTo>
                <a:lnTo>
                  <a:pt x="14697" y="5798"/>
                </a:lnTo>
                <a:lnTo>
                  <a:pt x="14818" y="5933"/>
                </a:lnTo>
                <a:lnTo>
                  <a:pt x="14878" y="5866"/>
                </a:lnTo>
                <a:lnTo>
                  <a:pt x="14938" y="5866"/>
                </a:lnTo>
                <a:lnTo>
                  <a:pt x="14968" y="5798"/>
                </a:lnTo>
                <a:lnTo>
                  <a:pt x="14968" y="5664"/>
                </a:lnTo>
                <a:lnTo>
                  <a:pt x="14968" y="5596"/>
                </a:lnTo>
                <a:close/>
              </a:path>
            </a:pathLst>
          </a:custGeom>
          <a:solidFill>
            <a:schemeClr val="bg2">
              <a:lumMod val="50000"/>
            </a:schemeClr>
          </a:solidFill>
          <a:ln w="9525">
            <a:solidFill>
              <a:schemeClr val="bg2">
                <a:lumMod val="50000"/>
              </a:schemeClr>
            </a:solidFill>
            <a:prstDash val="solid"/>
            <a:round/>
            <a:headEnd/>
            <a:tailEnd/>
          </a:ln>
        </p:spPr>
      </p:sp>
      <p:sp>
        <p:nvSpPr>
          <p:cNvPr id="173" name="Louisiana"/>
          <p:cNvSpPr>
            <a:spLocks/>
          </p:cNvSpPr>
          <p:nvPr/>
        </p:nvSpPr>
        <p:spPr bwMode="auto">
          <a:xfrm>
            <a:off x="1286793" y="1664654"/>
            <a:ext cx="927099" cy="788589"/>
          </a:xfrm>
          <a:custGeom>
            <a:avLst/>
            <a:gdLst/>
            <a:ahLst/>
            <a:cxnLst>
              <a:cxn ang="0">
                <a:pos x="8009" y="7224"/>
              </a:cxn>
              <a:cxn ang="0">
                <a:pos x="8284" y="6072"/>
              </a:cxn>
              <a:cxn ang="0">
                <a:pos x="8375" y="5339"/>
              </a:cxn>
              <a:cxn ang="0">
                <a:pos x="8878" y="4816"/>
              </a:cxn>
              <a:cxn ang="0">
                <a:pos x="9107" y="3821"/>
              </a:cxn>
              <a:cxn ang="0">
                <a:pos x="9199" y="3612"/>
              </a:cxn>
              <a:cxn ang="0">
                <a:pos x="9702" y="2827"/>
              </a:cxn>
              <a:cxn ang="0">
                <a:pos x="9153" y="1937"/>
              </a:cxn>
              <a:cxn ang="0">
                <a:pos x="9107" y="1518"/>
              </a:cxn>
              <a:cxn ang="0">
                <a:pos x="8924" y="838"/>
              </a:cxn>
              <a:cxn ang="0">
                <a:pos x="8741" y="52"/>
              </a:cxn>
              <a:cxn ang="0">
                <a:pos x="1602" y="209"/>
              </a:cxn>
              <a:cxn ang="0">
                <a:pos x="641" y="5077"/>
              </a:cxn>
              <a:cxn ang="0">
                <a:pos x="778" y="6020"/>
              </a:cxn>
              <a:cxn ang="0">
                <a:pos x="1144" y="6700"/>
              </a:cxn>
              <a:cxn ang="0">
                <a:pos x="1510" y="7747"/>
              </a:cxn>
              <a:cxn ang="0">
                <a:pos x="1693" y="8794"/>
              </a:cxn>
              <a:cxn ang="0">
                <a:pos x="1236" y="10103"/>
              </a:cxn>
              <a:cxn ang="0">
                <a:pos x="1098" y="11464"/>
              </a:cxn>
              <a:cxn ang="0">
                <a:pos x="1007" y="12929"/>
              </a:cxn>
              <a:cxn ang="0">
                <a:pos x="1144" y="13819"/>
              </a:cxn>
              <a:cxn ang="0">
                <a:pos x="3066" y="13610"/>
              </a:cxn>
              <a:cxn ang="0">
                <a:pos x="5538" y="14500"/>
              </a:cxn>
              <a:cxn ang="0">
                <a:pos x="6361" y="14133"/>
              </a:cxn>
              <a:cxn ang="0">
                <a:pos x="6316" y="13714"/>
              </a:cxn>
              <a:cxn ang="0">
                <a:pos x="7231" y="13296"/>
              </a:cxn>
              <a:cxn ang="0">
                <a:pos x="7963" y="13505"/>
              </a:cxn>
              <a:cxn ang="0">
                <a:pos x="8055" y="14028"/>
              </a:cxn>
              <a:cxn ang="0">
                <a:pos x="8604" y="14500"/>
              </a:cxn>
              <a:cxn ang="0">
                <a:pos x="9382" y="15023"/>
              </a:cxn>
              <a:cxn ang="0">
                <a:pos x="10206" y="15808"/>
              </a:cxn>
              <a:cxn ang="0">
                <a:pos x="11441" y="15494"/>
              </a:cxn>
              <a:cxn ang="0">
                <a:pos x="11899" y="15651"/>
              </a:cxn>
              <a:cxn ang="0">
                <a:pos x="12723" y="15965"/>
              </a:cxn>
              <a:cxn ang="0">
                <a:pos x="13043" y="14761"/>
              </a:cxn>
              <a:cxn ang="0">
                <a:pos x="13684" y="14500"/>
              </a:cxn>
              <a:cxn ang="0">
                <a:pos x="14691" y="15285"/>
              </a:cxn>
              <a:cxn ang="0">
                <a:pos x="15423" y="15913"/>
              </a:cxn>
              <a:cxn ang="0">
                <a:pos x="15743" y="15861"/>
              </a:cxn>
              <a:cxn ang="0">
                <a:pos x="16292" y="15756"/>
              </a:cxn>
              <a:cxn ang="0">
                <a:pos x="15835" y="15128"/>
              </a:cxn>
              <a:cxn ang="0">
                <a:pos x="15194" y="14657"/>
              </a:cxn>
              <a:cxn ang="0">
                <a:pos x="14462" y="14081"/>
              </a:cxn>
              <a:cxn ang="0">
                <a:pos x="14965" y="13348"/>
              </a:cxn>
              <a:cxn ang="0">
                <a:pos x="15743" y="12406"/>
              </a:cxn>
              <a:cxn ang="0">
                <a:pos x="15514" y="11568"/>
              </a:cxn>
              <a:cxn ang="0">
                <a:pos x="14645" y="11935"/>
              </a:cxn>
              <a:cxn ang="0">
                <a:pos x="13821" y="12406"/>
              </a:cxn>
              <a:cxn ang="0">
                <a:pos x="13958" y="11830"/>
              </a:cxn>
              <a:cxn ang="0">
                <a:pos x="13867" y="11621"/>
              </a:cxn>
              <a:cxn ang="0">
                <a:pos x="13409" y="11516"/>
              </a:cxn>
              <a:cxn ang="0">
                <a:pos x="12219" y="12039"/>
              </a:cxn>
              <a:cxn ang="0">
                <a:pos x="11899" y="11202"/>
              </a:cxn>
              <a:cxn ang="0">
                <a:pos x="12723" y="10731"/>
              </a:cxn>
              <a:cxn ang="0">
                <a:pos x="13501" y="11202"/>
              </a:cxn>
              <a:cxn ang="0">
                <a:pos x="14187" y="10940"/>
              </a:cxn>
              <a:cxn ang="0">
                <a:pos x="13455" y="9317"/>
              </a:cxn>
              <a:cxn ang="0">
                <a:pos x="11121" y="8218"/>
              </a:cxn>
            </a:cxnLst>
            <a:rect l="0" t="0" r="r" b="b"/>
            <a:pathLst>
              <a:path w="16384" h="16384">
                <a:moveTo>
                  <a:pt x="7917" y="8113"/>
                </a:moveTo>
                <a:lnTo>
                  <a:pt x="7872" y="8009"/>
                </a:lnTo>
                <a:lnTo>
                  <a:pt x="7780" y="7852"/>
                </a:lnTo>
                <a:lnTo>
                  <a:pt x="7780" y="7799"/>
                </a:lnTo>
                <a:lnTo>
                  <a:pt x="7780" y="7642"/>
                </a:lnTo>
                <a:lnTo>
                  <a:pt x="7780" y="7538"/>
                </a:lnTo>
                <a:lnTo>
                  <a:pt x="7734" y="7381"/>
                </a:lnTo>
                <a:lnTo>
                  <a:pt x="7689" y="7328"/>
                </a:lnTo>
                <a:lnTo>
                  <a:pt x="7780" y="7276"/>
                </a:lnTo>
                <a:lnTo>
                  <a:pt x="7917" y="7276"/>
                </a:lnTo>
                <a:lnTo>
                  <a:pt x="8009" y="7224"/>
                </a:lnTo>
                <a:lnTo>
                  <a:pt x="8009" y="7014"/>
                </a:lnTo>
                <a:lnTo>
                  <a:pt x="7917" y="6857"/>
                </a:lnTo>
                <a:lnTo>
                  <a:pt x="7917" y="6753"/>
                </a:lnTo>
                <a:lnTo>
                  <a:pt x="7917" y="6648"/>
                </a:lnTo>
                <a:lnTo>
                  <a:pt x="8055" y="6700"/>
                </a:lnTo>
                <a:lnTo>
                  <a:pt x="8192" y="6700"/>
                </a:lnTo>
                <a:lnTo>
                  <a:pt x="8192" y="6595"/>
                </a:lnTo>
                <a:lnTo>
                  <a:pt x="8100" y="6491"/>
                </a:lnTo>
                <a:lnTo>
                  <a:pt x="8055" y="6386"/>
                </a:lnTo>
                <a:lnTo>
                  <a:pt x="8055" y="6124"/>
                </a:lnTo>
                <a:lnTo>
                  <a:pt x="8284" y="6072"/>
                </a:lnTo>
                <a:lnTo>
                  <a:pt x="8329" y="5967"/>
                </a:lnTo>
                <a:lnTo>
                  <a:pt x="8329" y="5915"/>
                </a:lnTo>
                <a:lnTo>
                  <a:pt x="8284" y="5863"/>
                </a:lnTo>
                <a:lnTo>
                  <a:pt x="8100" y="5863"/>
                </a:lnTo>
                <a:lnTo>
                  <a:pt x="8055" y="5810"/>
                </a:lnTo>
                <a:lnTo>
                  <a:pt x="8100" y="5758"/>
                </a:lnTo>
                <a:lnTo>
                  <a:pt x="8146" y="5706"/>
                </a:lnTo>
                <a:lnTo>
                  <a:pt x="8329" y="5706"/>
                </a:lnTo>
                <a:lnTo>
                  <a:pt x="8375" y="5601"/>
                </a:lnTo>
                <a:lnTo>
                  <a:pt x="8329" y="5444"/>
                </a:lnTo>
                <a:lnTo>
                  <a:pt x="8375" y="5339"/>
                </a:lnTo>
                <a:lnTo>
                  <a:pt x="8467" y="5235"/>
                </a:lnTo>
                <a:lnTo>
                  <a:pt x="8604" y="5235"/>
                </a:lnTo>
                <a:lnTo>
                  <a:pt x="8741" y="5182"/>
                </a:lnTo>
                <a:lnTo>
                  <a:pt x="8695" y="5130"/>
                </a:lnTo>
                <a:lnTo>
                  <a:pt x="8558" y="5077"/>
                </a:lnTo>
                <a:lnTo>
                  <a:pt x="8467" y="5025"/>
                </a:lnTo>
                <a:lnTo>
                  <a:pt x="8467" y="4868"/>
                </a:lnTo>
                <a:lnTo>
                  <a:pt x="8512" y="4816"/>
                </a:lnTo>
                <a:lnTo>
                  <a:pt x="8604" y="4763"/>
                </a:lnTo>
                <a:lnTo>
                  <a:pt x="8695" y="4816"/>
                </a:lnTo>
                <a:lnTo>
                  <a:pt x="8878" y="4816"/>
                </a:lnTo>
                <a:lnTo>
                  <a:pt x="8833" y="4711"/>
                </a:lnTo>
                <a:lnTo>
                  <a:pt x="8833" y="4659"/>
                </a:lnTo>
                <a:lnTo>
                  <a:pt x="8833" y="4606"/>
                </a:lnTo>
                <a:lnTo>
                  <a:pt x="8924" y="4502"/>
                </a:lnTo>
                <a:lnTo>
                  <a:pt x="8970" y="4397"/>
                </a:lnTo>
                <a:lnTo>
                  <a:pt x="9062" y="4188"/>
                </a:lnTo>
                <a:lnTo>
                  <a:pt x="9199" y="4135"/>
                </a:lnTo>
                <a:lnTo>
                  <a:pt x="9245" y="4031"/>
                </a:lnTo>
                <a:lnTo>
                  <a:pt x="9199" y="3978"/>
                </a:lnTo>
                <a:lnTo>
                  <a:pt x="9107" y="3874"/>
                </a:lnTo>
                <a:lnTo>
                  <a:pt x="9107" y="3821"/>
                </a:lnTo>
                <a:lnTo>
                  <a:pt x="9199" y="3821"/>
                </a:lnTo>
                <a:lnTo>
                  <a:pt x="9336" y="3821"/>
                </a:lnTo>
                <a:lnTo>
                  <a:pt x="9382" y="3769"/>
                </a:lnTo>
                <a:lnTo>
                  <a:pt x="9473" y="3664"/>
                </a:lnTo>
                <a:lnTo>
                  <a:pt x="9519" y="3612"/>
                </a:lnTo>
                <a:lnTo>
                  <a:pt x="9611" y="3507"/>
                </a:lnTo>
                <a:lnTo>
                  <a:pt x="9611" y="3402"/>
                </a:lnTo>
                <a:lnTo>
                  <a:pt x="9565" y="3350"/>
                </a:lnTo>
                <a:lnTo>
                  <a:pt x="9473" y="3298"/>
                </a:lnTo>
                <a:lnTo>
                  <a:pt x="9428" y="3455"/>
                </a:lnTo>
                <a:lnTo>
                  <a:pt x="9199" y="3612"/>
                </a:lnTo>
                <a:lnTo>
                  <a:pt x="9153" y="3559"/>
                </a:lnTo>
                <a:lnTo>
                  <a:pt x="8970" y="3559"/>
                </a:lnTo>
                <a:lnTo>
                  <a:pt x="8970" y="3455"/>
                </a:lnTo>
                <a:lnTo>
                  <a:pt x="8970" y="3298"/>
                </a:lnTo>
                <a:lnTo>
                  <a:pt x="9062" y="3245"/>
                </a:lnTo>
                <a:lnTo>
                  <a:pt x="9153" y="3245"/>
                </a:lnTo>
                <a:lnTo>
                  <a:pt x="9199" y="3245"/>
                </a:lnTo>
                <a:lnTo>
                  <a:pt x="9519" y="3193"/>
                </a:lnTo>
                <a:lnTo>
                  <a:pt x="9611" y="3141"/>
                </a:lnTo>
                <a:lnTo>
                  <a:pt x="9656" y="2984"/>
                </a:lnTo>
                <a:lnTo>
                  <a:pt x="9702" y="2827"/>
                </a:lnTo>
                <a:lnTo>
                  <a:pt x="9748" y="2722"/>
                </a:lnTo>
                <a:lnTo>
                  <a:pt x="9748" y="2670"/>
                </a:lnTo>
                <a:lnTo>
                  <a:pt x="9565" y="2617"/>
                </a:lnTo>
                <a:lnTo>
                  <a:pt x="9428" y="2513"/>
                </a:lnTo>
                <a:lnTo>
                  <a:pt x="9382" y="2251"/>
                </a:lnTo>
                <a:lnTo>
                  <a:pt x="9336" y="2198"/>
                </a:lnTo>
                <a:lnTo>
                  <a:pt x="9245" y="2198"/>
                </a:lnTo>
                <a:lnTo>
                  <a:pt x="9153" y="2146"/>
                </a:lnTo>
                <a:lnTo>
                  <a:pt x="9107" y="2041"/>
                </a:lnTo>
                <a:lnTo>
                  <a:pt x="9107" y="1937"/>
                </a:lnTo>
                <a:lnTo>
                  <a:pt x="9153" y="1937"/>
                </a:lnTo>
                <a:lnTo>
                  <a:pt x="9382" y="2094"/>
                </a:lnTo>
                <a:lnTo>
                  <a:pt x="9428" y="2041"/>
                </a:lnTo>
                <a:lnTo>
                  <a:pt x="9428" y="1989"/>
                </a:lnTo>
                <a:lnTo>
                  <a:pt x="9336" y="1832"/>
                </a:lnTo>
                <a:lnTo>
                  <a:pt x="9245" y="1780"/>
                </a:lnTo>
                <a:lnTo>
                  <a:pt x="9245" y="1727"/>
                </a:lnTo>
                <a:lnTo>
                  <a:pt x="9336" y="1623"/>
                </a:lnTo>
                <a:lnTo>
                  <a:pt x="9382" y="1518"/>
                </a:lnTo>
                <a:lnTo>
                  <a:pt x="9336" y="1466"/>
                </a:lnTo>
                <a:lnTo>
                  <a:pt x="9245" y="1466"/>
                </a:lnTo>
                <a:lnTo>
                  <a:pt x="9107" y="1518"/>
                </a:lnTo>
                <a:lnTo>
                  <a:pt x="9016" y="1570"/>
                </a:lnTo>
                <a:lnTo>
                  <a:pt x="8970" y="1623"/>
                </a:lnTo>
                <a:lnTo>
                  <a:pt x="8970" y="1361"/>
                </a:lnTo>
                <a:lnTo>
                  <a:pt x="9016" y="1256"/>
                </a:lnTo>
                <a:lnTo>
                  <a:pt x="9107" y="1204"/>
                </a:lnTo>
                <a:lnTo>
                  <a:pt x="9153" y="1152"/>
                </a:lnTo>
                <a:lnTo>
                  <a:pt x="9199" y="1047"/>
                </a:lnTo>
                <a:lnTo>
                  <a:pt x="9153" y="995"/>
                </a:lnTo>
                <a:lnTo>
                  <a:pt x="9062" y="995"/>
                </a:lnTo>
                <a:lnTo>
                  <a:pt x="8970" y="942"/>
                </a:lnTo>
                <a:lnTo>
                  <a:pt x="8924" y="838"/>
                </a:lnTo>
                <a:lnTo>
                  <a:pt x="8924" y="680"/>
                </a:lnTo>
                <a:lnTo>
                  <a:pt x="9062" y="419"/>
                </a:lnTo>
                <a:lnTo>
                  <a:pt x="9107" y="314"/>
                </a:lnTo>
                <a:lnTo>
                  <a:pt x="9107" y="209"/>
                </a:lnTo>
                <a:lnTo>
                  <a:pt x="9016" y="157"/>
                </a:lnTo>
                <a:lnTo>
                  <a:pt x="8970" y="157"/>
                </a:lnTo>
                <a:lnTo>
                  <a:pt x="8924" y="314"/>
                </a:lnTo>
                <a:lnTo>
                  <a:pt x="8833" y="366"/>
                </a:lnTo>
                <a:lnTo>
                  <a:pt x="8741" y="366"/>
                </a:lnTo>
                <a:lnTo>
                  <a:pt x="8695" y="262"/>
                </a:lnTo>
                <a:lnTo>
                  <a:pt x="8741" y="52"/>
                </a:lnTo>
                <a:lnTo>
                  <a:pt x="8741" y="0"/>
                </a:lnTo>
                <a:lnTo>
                  <a:pt x="8467" y="0"/>
                </a:lnTo>
                <a:lnTo>
                  <a:pt x="8009" y="0"/>
                </a:lnTo>
                <a:lnTo>
                  <a:pt x="7917" y="0"/>
                </a:lnTo>
                <a:lnTo>
                  <a:pt x="6087" y="52"/>
                </a:lnTo>
                <a:lnTo>
                  <a:pt x="5995" y="105"/>
                </a:lnTo>
                <a:lnTo>
                  <a:pt x="4027" y="105"/>
                </a:lnTo>
                <a:lnTo>
                  <a:pt x="3249" y="157"/>
                </a:lnTo>
                <a:lnTo>
                  <a:pt x="2471" y="157"/>
                </a:lnTo>
                <a:lnTo>
                  <a:pt x="1693" y="157"/>
                </a:lnTo>
                <a:lnTo>
                  <a:pt x="1602" y="209"/>
                </a:lnTo>
                <a:lnTo>
                  <a:pt x="641" y="209"/>
                </a:lnTo>
                <a:lnTo>
                  <a:pt x="0" y="157"/>
                </a:lnTo>
                <a:lnTo>
                  <a:pt x="0" y="733"/>
                </a:lnTo>
                <a:lnTo>
                  <a:pt x="0" y="1518"/>
                </a:lnTo>
                <a:lnTo>
                  <a:pt x="46" y="2774"/>
                </a:lnTo>
                <a:lnTo>
                  <a:pt x="46" y="3612"/>
                </a:lnTo>
                <a:lnTo>
                  <a:pt x="46" y="4449"/>
                </a:lnTo>
                <a:lnTo>
                  <a:pt x="183" y="4554"/>
                </a:lnTo>
                <a:lnTo>
                  <a:pt x="320" y="4763"/>
                </a:lnTo>
                <a:lnTo>
                  <a:pt x="503" y="4920"/>
                </a:lnTo>
                <a:lnTo>
                  <a:pt x="641" y="5077"/>
                </a:lnTo>
                <a:lnTo>
                  <a:pt x="595" y="5182"/>
                </a:lnTo>
                <a:lnTo>
                  <a:pt x="732" y="5287"/>
                </a:lnTo>
                <a:lnTo>
                  <a:pt x="732" y="5339"/>
                </a:lnTo>
                <a:lnTo>
                  <a:pt x="732" y="5496"/>
                </a:lnTo>
                <a:lnTo>
                  <a:pt x="824" y="5601"/>
                </a:lnTo>
                <a:lnTo>
                  <a:pt x="870" y="5653"/>
                </a:lnTo>
                <a:lnTo>
                  <a:pt x="824" y="5758"/>
                </a:lnTo>
                <a:lnTo>
                  <a:pt x="778" y="5810"/>
                </a:lnTo>
                <a:lnTo>
                  <a:pt x="732" y="5863"/>
                </a:lnTo>
                <a:lnTo>
                  <a:pt x="732" y="5967"/>
                </a:lnTo>
                <a:lnTo>
                  <a:pt x="778" y="6020"/>
                </a:lnTo>
                <a:lnTo>
                  <a:pt x="778" y="6072"/>
                </a:lnTo>
                <a:lnTo>
                  <a:pt x="732" y="6072"/>
                </a:lnTo>
                <a:lnTo>
                  <a:pt x="732" y="6177"/>
                </a:lnTo>
                <a:lnTo>
                  <a:pt x="824" y="6229"/>
                </a:lnTo>
                <a:lnTo>
                  <a:pt x="870" y="6386"/>
                </a:lnTo>
                <a:lnTo>
                  <a:pt x="961" y="6438"/>
                </a:lnTo>
                <a:lnTo>
                  <a:pt x="1053" y="6438"/>
                </a:lnTo>
                <a:lnTo>
                  <a:pt x="1098" y="6491"/>
                </a:lnTo>
                <a:lnTo>
                  <a:pt x="1053" y="6543"/>
                </a:lnTo>
                <a:lnTo>
                  <a:pt x="1007" y="6648"/>
                </a:lnTo>
                <a:lnTo>
                  <a:pt x="1144" y="6700"/>
                </a:lnTo>
                <a:lnTo>
                  <a:pt x="1190" y="6910"/>
                </a:lnTo>
                <a:lnTo>
                  <a:pt x="1327" y="7067"/>
                </a:lnTo>
                <a:lnTo>
                  <a:pt x="1281" y="7119"/>
                </a:lnTo>
                <a:lnTo>
                  <a:pt x="1236" y="7224"/>
                </a:lnTo>
                <a:lnTo>
                  <a:pt x="1190" y="7276"/>
                </a:lnTo>
                <a:lnTo>
                  <a:pt x="1236" y="7381"/>
                </a:lnTo>
                <a:lnTo>
                  <a:pt x="1281" y="7381"/>
                </a:lnTo>
                <a:lnTo>
                  <a:pt x="1373" y="7433"/>
                </a:lnTo>
                <a:lnTo>
                  <a:pt x="1464" y="7538"/>
                </a:lnTo>
                <a:lnTo>
                  <a:pt x="1464" y="7642"/>
                </a:lnTo>
                <a:lnTo>
                  <a:pt x="1510" y="7747"/>
                </a:lnTo>
                <a:lnTo>
                  <a:pt x="1602" y="7799"/>
                </a:lnTo>
                <a:lnTo>
                  <a:pt x="1693" y="7799"/>
                </a:lnTo>
                <a:lnTo>
                  <a:pt x="1693" y="8009"/>
                </a:lnTo>
                <a:lnTo>
                  <a:pt x="1648" y="8218"/>
                </a:lnTo>
                <a:lnTo>
                  <a:pt x="1693" y="8375"/>
                </a:lnTo>
                <a:lnTo>
                  <a:pt x="1739" y="8428"/>
                </a:lnTo>
                <a:lnTo>
                  <a:pt x="1693" y="8532"/>
                </a:lnTo>
                <a:lnTo>
                  <a:pt x="1648" y="8585"/>
                </a:lnTo>
                <a:lnTo>
                  <a:pt x="1602" y="8637"/>
                </a:lnTo>
                <a:lnTo>
                  <a:pt x="1648" y="8742"/>
                </a:lnTo>
                <a:lnTo>
                  <a:pt x="1693" y="8794"/>
                </a:lnTo>
                <a:lnTo>
                  <a:pt x="1693" y="8846"/>
                </a:lnTo>
                <a:lnTo>
                  <a:pt x="1739" y="8899"/>
                </a:lnTo>
                <a:lnTo>
                  <a:pt x="1693" y="9003"/>
                </a:lnTo>
                <a:lnTo>
                  <a:pt x="1648" y="9056"/>
                </a:lnTo>
                <a:lnTo>
                  <a:pt x="1693" y="9160"/>
                </a:lnTo>
                <a:lnTo>
                  <a:pt x="1648" y="9265"/>
                </a:lnTo>
                <a:lnTo>
                  <a:pt x="1602" y="9317"/>
                </a:lnTo>
                <a:lnTo>
                  <a:pt x="1556" y="9422"/>
                </a:lnTo>
                <a:lnTo>
                  <a:pt x="1419" y="9789"/>
                </a:lnTo>
                <a:lnTo>
                  <a:pt x="1373" y="9946"/>
                </a:lnTo>
                <a:lnTo>
                  <a:pt x="1236" y="10103"/>
                </a:lnTo>
                <a:lnTo>
                  <a:pt x="1236" y="10155"/>
                </a:lnTo>
                <a:lnTo>
                  <a:pt x="1236" y="10260"/>
                </a:lnTo>
                <a:lnTo>
                  <a:pt x="1190" y="10312"/>
                </a:lnTo>
                <a:lnTo>
                  <a:pt x="1144" y="10417"/>
                </a:lnTo>
                <a:lnTo>
                  <a:pt x="1144" y="10574"/>
                </a:lnTo>
                <a:lnTo>
                  <a:pt x="1144" y="10731"/>
                </a:lnTo>
                <a:lnTo>
                  <a:pt x="1236" y="10940"/>
                </a:lnTo>
                <a:lnTo>
                  <a:pt x="1144" y="10992"/>
                </a:lnTo>
                <a:lnTo>
                  <a:pt x="1190" y="11097"/>
                </a:lnTo>
                <a:lnTo>
                  <a:pt x="1098" y="11149"/>
                </a:lnTo>
                <a:lnTo>
                  <a:pt x="1098" y="11464"/>
                </a:lnTo>
                <a:lnTo>
                  <a:pt x="1144" y="11516"/>
                </a:lnTo>
                <a:lnTo>
                  <a:pt x="1236" y="11673"/>
                </a:lnTo>
                <a:lnTo>
                  <a:pt x="1373" y="11778"/>
                </a:lnTo>
                <a:lnTo>
                  <a:pt x="1327" y="11882"/>
                </a:lnTo>
                <a:lnTo>
                  <a:pt x="1327" y="11987"/>
                </a:lnTo>
                <a:lnTo>
                  <a:pt x="1281" y="12249"/>
                </a:lnTo>
                <a:lnTo>
                  <a:pt x="1236" y="12458"/>
                </a:lnTo>
                <a:lnTo>
                  <a:pt x="1281" y="12563"/>
                </a:lnTo>
                <a:lnTo>
                  <a:pt x="1190" y="12668"/>
                </a:lnTo>
                <a:lnTo>
                  <a:pt x="1098" y="12772"/>
                </a:lnTo>
                <a:lnTo>
                  <a:pt x="1007" y="12929"/>
                </a:lnTo>
                <a:lnTo>
                  <a:pt x="961" y="12982"/>
                </a:lnTo>
                <a:lnTo>
                  <a:pt x="870" y="13139"/>
                </a:lnTo>
                <a:lnTo>
                  <a:pt x="778" y="13348"/>
                </a:lnTo>
                <a:lnTo>
                  <a:pt x="641" y="13453"/>
                </a:lnTo>
                <a:lnTo>
                  <a:pt x="595" y="13557"/>
                </a:lnTo>
                <a:lnTo>
                  <a:pt x="595" y="13662"/>
                </a:lnTo>
                <a:lnTo>
                  <a:pt x="641" y="13767"/>
                </a:lnTo>
                <a:lnTo>
                  <a:pt x="732" y="13767"/>
                </a:lnTo>
                <a:lnTo>
                  <a:pt x="870" y="13924"/>
                </a:lnTo>
                <a:lnTo>
                  <a:pt x="1007" y="13871"/>
                </a:lnTo>
                <a:lnTo>
                  <a:pt x="1144" y="13819"/>
                </a:lnTo>
                <a:lnTo>
                  <a:pt x="1327" y="13767"/>
                </a:lnTo>
                <a:lnTo>
                  <a:pt x="1464" y="13714"/>
                </a:lnTo>
                <a:lnTo>
                  <a:pt x="1602" y="13714"/>
                </a:lnTo>
                <a:lnTo>
                  <a:pt x="1739" y="13662"/>
                </a:lnTo>
                <a:lnTo>
                  <a:pt x="1968" y="13662"/>
                </a:lnTo>
                <a:lnTo>
                  <a:pt x="2380" y="13662"/>
                </a:lnTo>
                <a:lnTo>
                  <a:pt x="2471" y="13610"/>
                </a:lnTo>
                <a:lnTo>
                  <a:pt x="2609" y="13610"/>
                </a:lnTo>
                <a:lnTo>
                  <a:pt x="2792" y="13610"/>
                </a:lnTo>
                <a:lnTo>
                  <a:pt x="2929" y="13557"/>
                </a:lnTo>
                <a:lnTo>
                  <a:pt x="3066" y="13610"/>
                </a:lnTo>
                <a:lnTo>
                  <a:pt x="3204" y="13662"/>
                </a:lnTo>
                <a:lnTo>
                  <a:pt x="3249" y="13662"/>
                </a:lnTo>
                <a:lnTo>
                  <a:pt x="3341" y="13714"/>
                </a:lnTo>
                <a:lnTo>
                  <a:pt x="3478" y="13767"/>
                </a:lnTo>
                <a:lnTo>
                  <a:pt x="3615" y="13819"/>
                </a:lnTo>
                <a:lnTo>
                  <a:pt x="3890" y="13976"/>
                </a:lnTo>
                <a:lnTo>
                  <a:pt x="4210" y="14133"/>
                </a:lnTo>
                <a:lnTo>
                  <a:pt x="4668" y="14343"/>
                </a:lnTo>
                <a:lnTo>
                  <a:pt x="4805" y="14395"/>
                </a:lnTo>
                <a:lnTo>
                  <a:pt x="5263" y="14447"/>
                </a:lnTo>
                <a:lnTo>
                  <a:pt x="5538" y="14500"/>
                </a:lnTo>
                <a:lnTo>
                  <a:pt x="5721" y="14500"/>
                </a:lnTo>
                <a:lnTo>
                  <a:pt x="5858" y="14500"/>
                </a:lnTo>
                <a:lnTo>
                  <a:pt x="5995" y="14395"/>
                </a:lnTo>
                <a:lnTo>
                  <a:pt x="6087" y="14343"/>
                </a:lnTo>
                <a:lnTo>
                  <a:pt x="6544" y="14290"/>
                </a:lnTo>
                <a:lnTo>
                  <a:pt x="6544" y="14238"/>
                </a:lnTo>
                <a:lnTo>
                  <a:pt x="6636" y="14186"/>
                </a:lnTo>
                <a:lnTo>
                  <a:pt x="6636" y="14133"/>
                </a:lnTo>
                <a:lnTo>
                  <a:pt x="6544" y="14133"/>
                </a:lnTo>
                <a:lnTo>
                  <a:pt x="6453" y="14133"/>
                </a:lnTo>
                <a:lnTo>
                  <a:pt x="6361" y="14133"/>
                </a:lnTo>
                <a:lnTo>
                  <a:pt x="6361" y="14028"/>
                </a:lnTo>
                <a:lnTo>
                  <a:pt x="6361" y="13924"/>
                </a:lnTo>
                <a:lnTo>
                  <a:pt x="6361" y="13871"/>
                </a:lnTo>
                <a:lnTo>
                  <a:pt x="6316" y="13819"/>
                </a:lnTo>
                <a:lnTo>
                  <a:pt x="6224" y="13871"/>
                </a:lnTo>
                <a:lnTo>
                  <a:pt x="6133" y="13819"/>
                </a:lnTo>
                <a:lnTo>
                  <a:pt x="6087" y="13714"/>
                </a:lnTo>
                <a:lnTo>
                  <a:pt x="6133" y="13662"/>
                </a:lnTo>
                <a:lnTo>
                  <a:pt x="6270" y="13557"/>
                </a:lnTo>
                <a:lnTo>
                  <a:pt x="6316" y="13662"/>
                </a:lnTo>
                <a:lnTo>
                  <a:pt x="6316" y="13714"/>
                </a:lnTo>
                <a:lnTo>
                  <a:pt x="6453" y="13610"/>
                </a:lnTo>
                <a:lnTo>
                  <a:pt x="6682" y="13453"/>
                </a:lnTo>
                <a:lnTo>
                  <a:pt x="6773" y="13400"/>
                </a:lnTo>
                <a:lnTo>
                  <a:pt x="6773" y="13296"/>
                </a:lnTo>
                <a:lnTo>
                  <a:pt x="6819" y="13243"/>
                </a:lnTo>
                <a:lnTo>
                  <a:pt x="6865" y="13243"/>
                </a:lnTo>
                <a:lnTo>
                  <a:pt x="6956" y="13296"/>
                </a:lnTo>
                <a:lnTo>
                  <a:pt x="7048" y="13243"/>
                </a:lnTo>
                <a:lnTo>
                  <a:pt x="7139" y="13243"/>
                </a:lnTo>
                <a:lnTo>
                  <a:pt x="7185" y="13243"/>
                </a:lnTo>
                <a:lnTo>
                  <a:pt x="7231" y="13296"/>
                </a:lnTo>
                <a:lnTo>
                  <a:pt x="7231" y="13400"/>
                </a:lnTo>
                <a:lnTo>
                  <a:pt x="7139" y="13453"/>
                </a:lnTo>
                <a:lnTo>
                  <a:pt x="7139" y="13557"/>
                </a:lnTo>
                <a:lnTo>
                  <a:pt x="7139" y="13662"/>
                </a:lnTo>
                <a:lnTo>
                  <a:pt x="7139" y="13714"/>
                </a:lnTo>
                <a:lnTo>
                  <a:pt x="7231" y="13662"/>
                </a:lnTo>
                <a:lnTo>
                  <a:pt x="7322" y="13662"/>
                </a:lnTo>
                <a:lnTo>
                  <a:pt x="7506" y="13557"/>
                </a:lnTo>
                <a:lnTo>
                  <a:pt x="7689" y="13557"/>
                </a:lnTo>
                <a:lnTo>
                  <a:pt x="7872" y="13505"/>
                </a:lnTo>
                <a:lnTo>
                  <a:pt x="7963" y="13505"/>
                </a:lnTo>
                <a:lnTo>
                  <a:pt x="8055" y="13505"/>
                </a:lnTo>
                <a:lnTo>
                  <a:pt x="8055" y="13557"/>
                </a:lnTo>
                <a:lnTo>
                  <a:pt x="8009" y="13610"/>
                </a:lnTo>
                <a:lnTo>
                  <a:pt x="7917" y="13662"/>
                </a:lnTo>
                <a:lnTo>
                  <a:pt x="7917" y="13767"/>
                </a:lnTo>
                <a:lnTo>
                  <a:pt x="7917" y="13819"/>
                </a:lnTo>
                <a:lnTo>
                  <a:pt x="7872" y="13924"/>
                </a:lnTo>
                <a:lnTo>
                  <a:pt x="7872" y="14028"/>
                </a:lnTo>
                <a:lnTo>
                  <a:pt x="7917" y="14081"/>
                </a:lnTo>
                <a:lnTo>
                  <a:pt x="7963" y="14028"/>
                </a:lnTo>
                <a:lnTo>
                  <a:pt x="8055" y="14028"/>
                </a:lnTo>
                <a:lnTo>
                  <a:pt x="8146" y="14028"/>
                </a:lnTo>
                <a:lnTo>
                  <a:pt x="8192" y="14081"/>
                </a:lnTo>
                <a:lnTo>
                  <a:pt x="8238" y="14186"/>
                </a:lnTo>
                <a:lnTo>
                  <a:pt x="8238" y="14290"/>
                </a:lnTo>
                <a:lnTo>
                  <a:pt x="8238" y="14395"/>
                </a:lnTo>
                <a:lnTo>
                  <a:pt x="8238" y="14447"/>
                </a:lnTo>
                <a:lnTo>
                  <a:pt x="8238" y="14500"/>
                </a:lnTo>
                <a:lnTo>
                  <a:pt x="8512" y="14395"/>
                </a:lnTo>
                <a:lnTo>
                  <a:pt x="8558" y="14395"/>
                </a:lnTo>
                <a:lnTo>
                  <a:pt x="8604" y="14447"/>
                </a:lnTo>
                <a:lnTo>
                  <a:pt x="8604" y="14500"/>
                </a:lnTo>
                <a:lnTo>
                  <a:pt x="8695" y="14500"/>
                </a:lnTo>
                <a:lnTo>
                  <a:pt x="8787" y="14500"/>
                </a:lnTo>
                <a:lnTo>
                  <a:pt x="8878" y="14604"/>
                </a:lnTo>
                <a:lnTo>
                  <a:pt x="8970" y="14604"/>
                </a:lnTo>
                <a:lnTo>
                  <a:pt x="9062" y="14604"/>
                </a:lnTo>
                <a:lnTo>
                  <a:pt x="9107" y="14709"/>
                </a:lnTo>
                <a:lnTo>
                  <a:pt x="9107" y="14761"/>
                </a:lnTo>
                <a:lnTo>
                  <a:pt x="9245" y="14814"/>
                </a:lnTo>
                <a:lnTo>
                  <a:pt x="9290" y="14866"/>
                </a:lnTo>
                <a:lnTo>
                  <a:pt x="9336" y="14971"/>
                </a:lnTo>
                <a:lnTo>
                  <a:pt x="9382" y="15023"/>
                </a:lnTo>
                <a:lnTo>
                  <a:pt x="9473" y="15023"/>
                </a:lnTo>
                <a:lnTo>
                  <a:pt x="9519" y="15128"/>
                </a:lnTo>
                <a:lnTo>
                  <a:pt x="9565" y="15180"/>
                </a:lnTo>
                <a:lnTo>
                  <a:pt x="9611" y="15442"/>
                </a:lnTo>
                <a:lnTo>
                  <a:pt x="9656" y="15599"/>
                </a:lnTo>
                <a:lnTo>
                  <a:pt x="9702" y="15704"/>
                </a:lnTo>
                <a:lnTo>
                  <a:pt x="9794" y="15756"/>
                </a:lnTo>
                <a:lnTo>
                  <a:pt x="9885" y="15756"/>
                </a:lnTo>
                <a:lnTo>
                  <a:pt x="9931" y="15756"/>
                </a:lnTo>
                <a:lnTo>
                  <a:pt x="10114" y="15756"/>
                </a:lnTo>
                <a:lnTo>
                  <a:pt x="10206" y="15808"/>
                </a:lnTo>
                <a:lnTo>
                  <a:pt x="10297" y="15861"/>
                </a:lnTo>
                <a:lnTo>
                  <a:pt x="10526" y="16122"/>
                </a:lnTo>
                <a:lnTo>
                  <a:pt x="10663" y="16122"/>
                </a:lnTo>
                <a:lnTo>
                  <a:pt x="10846" y="16018"/>
                </a:lnTo>
                <a:lnTo>
                  <a:pt x="10938" y="16018"/>
                </a:lnTo>
                <a:lnTo>
                  <a:pt x="11075" y="15965"/>
                </a:lnTo>
                <a:lnTo>
                  <a:pt x="11121" y="15808"/>
                </a:lnTo>
                <a:lnTo>
                  <a:pt x="11121" y="15756"/>
                </a:lnTo>
                <a:lnTo>
                  <a:pt x="11258" y="15599"/>
                </a:lnTo>
                <a:lnTo>
                  <a:pt x="11396" y="15546"/>
                </a:lnTo>
                <a:lnTo>
                  <a:pt x="11441" y="15494"/>
                </a:lnTo>
                <a:lnTo>
                  <a:pt x="11441" y="15442"/>
                </a:lnTo>
                <a:lnTo>
                  <a:pt x="11396" y="15389"/>
                </a:lnTo>
                <a:lnTo>
                  <a:pt x="11396" y="15285"/>
                </a:lnTo>
                <a:lnTo>
                  <a:pt x="11350" y="15232"/>
                </a:lnTo>
                <a:lnTo>
                  <a:pt x="11396" y="15180"/>
                </a:lnTo>
                <a:lnTo>
                  <a:pt x="11441" y="15232"/>
                </a:lnTo>
                <a:lnTo>
                  <a:pt x="11487" y="15232"/>
                </a:lnTo>
                <a:lnTo>
                  <a:pt x="11624" y="15285"/>
                </a:lnTo>
                <a:lnTo>
                  <a:pt x="11716" y="15389"/>
                </a:lnTo>
                <a:lnTo>
                  <a:pt x="11762" y="15599"/>
                </a:lnTo>
                <a:lnTo>
                  <a:pt x="11899" y="15651"/>
                </a:lnTo>
                <a:lnTo>
                  <a:pt x="11945" y="15651"/>
                </a:lnTo>
                <a:lnTo>
                  <a:pt x="11991" y="15494"/>
                </a:lnTo>
                <a:lnTo>
                  <a:pt x="12082" y="15285"/>
                </a:lnTo>
                <a:lnTo>
                  <a:pt x="12128" y="15232"/>
                </a:lnTo>
                <a:lnTo>
                  <a:pt x="12219" y="15285"/>
                </a:lnTo>
                <a:lnTo>
                  <a:pt x="12265" y="15546"/>
                </a:lnTo>
                <a:lnTo>
                  <a:pt x="12357" y="15599"/>
                </a:lnTo>
                <a:lnTo>
                  <a:pt x="12402" y="15704"/>
                </a:lnTo>
                <a:lnTo>
                  <a:pt x="12494" y="16070"/>
                </a:lnTo>
                <a:lnTo>
                  <a:pt x="12540" y="16070"/>
                </a:lnTo>
                <a:lnTo>
                  <a:pt x="12723" y="15965"/>
                </a:lnTo>
                <a:lnTo>
                  <a:pt x="12952" y="15756"/>
                </a:lnTo>
                <a:lnTo>
                  <a:pt x="12997" y="15651"/>
                </a:lnTo>
                <a:lnTo>
                  <a:pt x="13180" y="15442"/>
                </a:lnTo>
                <a:lnTo>
                  <a:pt x="13180" y="15389"/>
                </a:lnTo>
                <a:lnTo>
                  <a:pt x="13043" y="15232"/>
                </a:lnTo>
                <a:lnTo>
                  <a:pt x="12997" y="15180"/>
                </a:lnTo>
                <a:lnTo>
                  <a:pt x="12997" y="15075"/>
                </a:lnTo>
                <a:lnTo>
                  <a:pt x="13043" y="15023"/>
                </a:lnTo>
                <a:lnTo>
                  <a:pt x="13135" y="14918"/>
                </a:lnTo>
                <a:lnTo>
                  <a:pt x="13089" y="14866"/>
                </a:lnTo>
                <a:lnTo>
                  <a:pt x="13043" y="14761"/>
                </a:lnTo>
                <a:lnTo>
                  <a:pt x="13043" y="14657"/>
                </a:lnTo>
                <a:lnTo>
                  <a:pt x="13135" y="14604"/>
                </a:lnTo>
                <a:lnTo>
                  <a:pt x="13089" y="14500"/>
                </a:lnTo>
                <a:lnTo>
                  <a:pt x="13043" y="14447"/>
                </a:lnTo>
                <a:lnTo>
                  <a:pt x="13089" y="14343"/>
                </a:lnTo>
                <a:lnTo>
                  <a:pt x="13226" y="14395"/>
                </a:lnTo>
                <a:lnTo>
                  <a:pt x="13318" y="14447"/>
                </a:lnTo>
                <a:lnTo>
                  <a:pt x="13409" y="14395"/>
                </a:lnTo>
                <a:lnTo>
                  <a:pt x="13547" y="14500"/>
                </a:lnTo>
                <a:lnTo>
                  <a:pt x="13638" y="14447"/>
                </a:lnTo>
                <a:lnTo>
                  <a:pt x="13684" y="14500"/>
                </a:lnTo>
                <a:lnTo>
                  <a:pt x="13730" y="14552"/>
                </a:lnTo>
                <a:lnTo>
                  <a:pt x="13730" y="14866"/>
                </a:lnTo>
                <a:lnTo>
                  <a:pt x="13821" y="14971"/>
                </a:lnTo>
                <a:lnTo>
                  <a:pt x="14004" y="15023"/>
                </a:lnTo>
                <a:lnTo>
                  <a:pt x="14233" y="15023"/>
                </a:lnTo>
                <a:lnTo>
                  <a:pt x="14279" y="14971"/>
                </a:lnTo>
                <a:lnTo>
                  <a:pt x="14325" y="14918"/>
                </a:lnTo>
                <a:lnTo>
                  <a:pt x="14370" y="15128"/>
                </a:lnTo>
                <a:lnTo>
                  <a:pt x="14462" y="15180"/>
                </a:lnTo>
                <a:lnTo>
                  <a:pt x="14599" y="15180"/>
                </a:lnTo>
                <a:lnTo>
                  <a:pt x="14691" y="15285"/>
                </a:lnTo>
                <a:lnTo>
                  <a:pt x="14736" y="15285"/>
                </a:lnTo>
                <a:lnTo>
                  <a:pt x="14828" y="15232"/>
                </a:lnTo>
                <a:lnTo>
                  <a:pt x="14874" y="15232"/>
                </a:lnTo>
                <a:lnTo>
                  <a:pt x="14920" y="15285"/>
                </a:lnTo>
                <a:lnTo>
                  <a:pt x="15057" y="15442"/>
                </a:lnTo>
                <a:lnTo>
                  <a:pt x="15057" y="15546"/>
                </a:lnTo>
                <a:lnTo>
                  <a:pt x="15194" y="15599"/>
                </a:lnTo>
                <a:lnTo>
                  <a:pt x="15240" y="15704"/>
                </a:lnTo>
                <a:lnTo>
                  <a:pt x="15331" y="15704"/>
                </a:lnTo>
                <a:lnTo>
                  <a:pt x="15423" y="15808"/>
                </a:lnTo>
                <a:lnTo>
                  <a:pt x="15423" y="15913"/>
                </a:lnTo>
                <a:lnTo>
                  <a:pt x="15377" y="16070"/>
                </a:lnTo>
                <a:lnTo>
                  <a:pt x="15331" y="16122"/>
                </a:lnTo>
                <a:lnTo>
                  <a:pt x="15240" y="16227"/>
                </a:lnTo>
                <a:lnTo>
                  <a:pt x="15240" y="16332"/>
                </a:lnTo>
                <a:lnTo>
                  <a:pt x="15240" y="16384"/>
                </a:lnTo>
                <a:lnTo>
                  <a:pt x="15331" y="16384"/>
                </a:lnTo>
                <a:lnTo>
                  <a:pt x="15423" y="16279"/>
                </a:lnTo>
                <a:lnTo>
                  <a:pt x="15469" y="16175"/>
                </a:lnTo>
                <a:lnTo>
                  <a:pt x="15606" y="15861"/>
                </a:lnTo>
                <a:lnTo>
                  <a:pt x="15698" y="15808"/>
                </a:lnTo>
                <a:lnTo>
                  <a:pt x="15743" y="15861"/>
                </a:lnTo>
                <a:lnTo>
                  <a:pt x="15881" y="16070"/>
                </a:lnTo>
                <a:lnTo>
                  <a:pt x="15926" y="16175"/>
                </a:lnTo>
                <a:lnTo>
                  <a:pt x="16018" y="16175"/>
                </a:lnTo>
                <a:lnTo>
                  <a:pt x="16018" y="16122"/>
                </a:lnTo>
                <a:lnTo>
                  <a:pt x="15972" y="16018"/>
                </a:lnTo>
                <a:lnTo>
                  <a:pt x="15972" y="15913"/>
                </a:lnTo>
                <a:lnTo>
                  <a:pt x="16018" y="15756"/>
                </a:lnTo>
                <a:lnTo>
                  <a:pt x="16064" y="15704"/>
                </a:lnTo>
                <a:lnTo>
                  <a:pt x="16109" y="15704"/>
                </a:lnTo>
                <a:lnTo>
                  <a:pt x="16247" y="15756"/>
                </a:lnTo>
                <a:lnTo>
                  <a:pt x="16292" y="15756"/>
                </a:lnTo>
                <a:lnTo>
                  <a:pt x="16384" y="15651"/>
                </a:lnTo>
                <a:lnTo>
                  <a:pt x="16384" y="15599"/>
                </a:lnTo>
                <a:lnTo>
                  <a:pt x="16247" y="15494"/>
                </a:lnTo>
                <a:lnTo>
                  <a:pt x="16384" y="15389"/>
                </a:lnTo>
                <a:lnTo>
                  <a:pt x="16384" y="15337"/>
                </a:lnTo>
                <a:lnTo>
                  <a:pt x="16338" y="15285"/>
                </a:lnTo>
                <a:lnTo>
                  <a:pt x="16247" y="15285"/>
                </a:lnTo>
                <a:lnTo>
                  <a:pt x="16109" y="15285"/>
                </a:lnTo>
                <a:lnTo>
                  <a:pt x="15972" y="15285"/>
                </a:lnTo>
                <a:lnTo>
                  <a:pt x="15926" y="15128"/>
                </a:lnTo>
                <a:lnTo>
                  <a:pt x="15835" y="15128"/>
                </a:lnTo>
                <a:lnTo>
                  <a:pt x="15789" y="15023"/>
                </a:lnTo>
                <a:lnTo>
                  <a:pt x="15743" y="14971"/>
                </a:lnTo>
                <a:lnTo>
                  <a:pt x="15698" y="14971"/>
                </a:lnTo>
                <a:lnTo>
                  <a:pt x="15652" y="15023"/>
                </a:lnTo>
                <a:lnTo>
                  <a:pt x="15606" y="14971"/>
                </a:lnTo>
                <a:lnTo>
                  <a:pt x="15423" y="15023"/>
                </a:lnTo>
                <a:lnTo>
                  <a:pt x="15377" y="15023"/>
                </a:lnTo>
                <a:lnTo>
                  <a:pt x="15331" y="14971"/>
                </a:lnTo>
                <a:lnTo>
                  <a:pt x="15331" y="14866"/>
                </a:lnTo>
                <a:lnTo>
                  <a:pt x="15331" y="14761"/>
                </a:lnTo>
                <a:lnTo>
                  <a:pt x="15194" y="14657"/>
                </a:lnTo>
                <a:lnTo>
                  <a:pt x="15103" y="14657"/>
                </a:lnTo>
                <a:lnTo>
                  <a:pt x="15057" y="14604"/>
                </a:lnTo>
                <a:lnTo>
                  <a:pt x="14965" y="14604"/>
                </a:lnTo>
                <a:lnTo>
                  <a:pt x="14920" y="14604"/>
                </a:lnTo>
                <a:lnTo>
                  <a:pt x="14736" y="14604"/>
                </a:lnTo>
                <a:lnTo>
                  <a:pt x="14736" y="14552"/>
                </a:lnTo>
                <a:lnTo>
                  <a:pt x="14736" y="14447"/>
                </a:lnTo>
                <a:lnTo>
                  <a:pt x="14645" y="14343"/>
                </a:lnTo>
                <a:lnTo>
                  <a:pt x="14553" y="14238"/>
                </a:lnTo>
                <a:lnTo>
                  <a:pt x="14508" y="14133"/>
                </a:lnTo>
                <a:lnTo>
                  <a:pt x="14462" y="14081"/>
                </a:lnTo>
                <a:lnTo>
                  <a:pt x="14462" y="13924"/>
                </a:lnTo>
                <a:lnTo>
                  <a:pt x="14416" y="13819"/>
                </a:lnTo>
                <a:lnTo>
                  <a:pt x="14416" y="13714"/>
                </a:lnTo>
                <a:lnTo>
                  <a:pt x="14462" y="13662"/>
                </a:lnTo>
                <a:lnTo>
                  <a:pt x="14553" y="13662"/>
                </a:lnTo>
                <a:lnTo>
                  <a:pt x="14599" y="13610"/>
                </a:lnTo>
                <a:lnTo>
                  <a:pt x="14599" y="13505"/>
                </a:lnTo>
                <a:lnTo>
                  <a:pt x="14691" y="13453"/>
                </a:lnTo>
                <a:lnTo>
                  <a:pt x="14828" y="13453"/>
                </a:lnTo>
                <a:lnTo>
                  <a:pt x="14920" y="13453"/>
                </a:lnTo>
                <a:lnTo>
                  <a:pt x="14965" y="13348"/>
                </a:lnTo>
                <a:lnTo>
                  <a:pt x="14920" y="13243"/>
                </a:lnTo>
                <a:lnTo>
                  <a:pt x="14920" y="13139"/>
                </a:lnTo>
                <a:lnTo>
                  <a:pt x="15011" y="12929"/>
                </a:lnTo>
                <a:lnTo>
                  <a:pt x="15103" y="12929"/>
                </a:lnTo>
                <a:lnTo>
                  <a:pt x="15331" y="12877"/>
                </a:lnTo>
                <a:lnTo>
                  <a:pt x="15377" y="12825"/>
                </a:lnTo>
                <a:lnTo>
                  <a:pt x="15377" y="12668"/>
                </a:lnTo>
                <a:lnTo>
                  <a:pt x="15377" y="12615"/>
                </a:lnTo>
                <a:lnTo>
                  <a:pt x="15514" y="12563"/>
                </a:lnTo>
                <a:lnTo>
                  <a:pt x="15652" y="12510"/>
                </a:lnTo>
                <a:lnTo>
                  <a:pt x="15743" y="12406"/>
                </a:lnTo>
                <a:lnTo>
                  <a:pt x="15743" y="12301"/>
                </a:lnTo>
                <a:lnTo>
                  <a:pt x="15606" y="12249"/>
                </a:lnTo>
                <a:lnTo>
                  <a:pt x="15606" y="12144"/>
                </a:lnTo>
                <a:lnTo>
                  <a:pt x="15560" y="12039"/>
                </a:lnTo>
                <a:lnTo>
                  <a:pt x="15560" y="11987"/>
                </a:lnTo>
                <a:lnTo>
                  <a:pt x="15652" y="11830"/>
                </a:lnTo>
                <a:lnTo>
                  <a:pt x="15698" y="11725"/>
                </a:lnTo>
                <a:lnTo>
                  <a:pt x="15652" y="11673"/>
                </a:lnTo>
                <a:lnTo>
                  <a:pt x="15560" y="11673"/>
                </a:lnTo>
                <a:lnTo>
                  <a:pt x="15514" y="11621"/>
                </a:lnTo>
                <a:lnTo>
                  <a:pt x="15514" y="11568"/>
                </a:lnTo>
                <a:lnTo>
                  <a:pt x="15606" y="11411"/>
                </a:lnTo>
                <a:lnTo>
                  <a:pt x="15606" y="11359"/>
                </a:lnTo>
                <a:lnTo>
                  <a:pt x="15560" y="11359"/>
                </a:lnTo>
                <a:lnTo>
                  <a:pt x="15469" y="11411"/>
                </a:lnTo>
                <a:lnTo>
                  <a:pt x="15194" y="11778"/>
                </a:lnTo>
                <a:lnTo>
                  <a:pt x="15103" y="11830"/>
                </a:lnTo>
                <a:lnTo>
                  <a:pt x="14965" y="11830"/>
                </a:lnTo>
                <a:lnTo>
                  <a:pt x="14782" y="11830"/>
                </a:lnTo>
                <a:lnTo>
                  <a:pt x="14691" y="11778"/>
                </a:lnTo>
                <a:lnTo>
                  <a:pt x="14645" y="11830"/>
                </a:lnTo>
                <a:lnTo>
                  <a:pt x="14645" y="11935"/>
                </a:lnTo>
                <a:lnTo>
                  <a:pt x="14553" y="11987"/>
                </a:lnTo>
                <a:lnTo>
                  <a:pt x="14462" y="12092"/>
                </a:lnTo>
                <a:lnTo>
                  <a:pt x="14416" y="12249"/>
                </a:lnTo>
                <a:lnTo>
                  <a:pt x="14416" y="12353"/>
                </a:lnTo>
                <a:lnTo>
                  <a:pt x="14370" y="12563"/>
                </a:lnTo>
                <a:lnTo>
                  <a:pt x="14279" y="12668"/>
                </a:lnTo>
                <a:lnTo>
                  <a:pt x="14233" y="12668"/>
                </a:lnTo>
                <a:lnTo>
                  <a:pt x="14096" y="12668"/>
                </a:lnTo>
                <a:lnTo>
                  <a:pt x="14004" y="12563"/>
                </a:lnTo>
                <a:lnTo>
                  <a:pt x="13913" y="12458"/>
                </a:lnTo>
                <a:lnTo>
                  <a:pt x="13821" y="12406"/>
                </a:lnTo>
                <a:lnTo>
                  <a:pt x="13684" y="12406"/>
                </a:lnTo>
                <a:lnTo>
                  <a:pt x="13638" y="12353"/>
                </a:lnTo>
                <a:lnTo>
                  <a:pt x="13592" y="12249"/>
                </a:lnTo>
                <a:lnTo>
                  <a:pt x="13592" y="12196"/>
                </a:lnTo>
                <a:lnTo>
                  <a:pt x="13638" y="12039"/>
                </a:lnTo>
                <a:lnTo>
                  <a:pt x="13684" y="11987"/>
                </a:lnTo>
                <a:lnTo>
                  <a:pt x="13775" y="11935"/>
                </a:lnTo>
                <a:lnTo>
                  <a:pt x="13913" y="11987"/>
                </a:lnTo>
                <a:lnTo>
                  <a:pt x="14004" y="11987"/>
                </a:lnTo>
                <a:lnTo>
                  <a:pt x="13958" y="11935"/>
                </a:lnTo>
                <a:lnTo>
                  <a:pt x="13958" y="11830"/>
                </a:lnTo>
                <a:lnTo>
                  <a:pt x="14004" y="11778"/>
                </a:lnTo>
                <a:lnTo>
                  <a:pt x="14050" y="11778"/>
                </a:lnTo>
                <a:lnTo>
                  <a:pt x="14096" y="11725"/>
                </a:lnTo>
                <a:lnTo>
                  <a:pt x="14096" y="11621"/>
                </a:lnTo>
                <a:lnTo>
                  <a:pt x="14187" y="11516"/>
                </a:lnTo>
                <a:lnTo>
                  <a:pt x="14096" y="11464"/>
                </a:lnTo>
                <a:lnTo>
                  <a:pt x="14050" y="11516"/>
                </a:lnTo>
                <a:lnTo>
                  <a:pt x="13958" y="11568"/>
                </a:lnTo>
                <a:lnTo>
                  <a:pt x="13913" y="11673"/>
                </a:lnTo>
                <a:lnTo>
                  <a:pt x="13867" y="11673"/>
                </a:lnTo>
                <a:lnTo>
                  <a:pt x="13867" y="11621"/>
                </a:lnTo>
                <a:lnTo>
                  <a:pt x="13913" y="11516"/>
                </a:lnTo>
                <a:lnTo>
                  <a:pt x="13867" y="11464"/>
                </a:lnTo>
                <a:lnTo>
                  <a:pt x="13821" y="11516"/>
                </a:lnTo>
                <a:lnTo>
                  <a:pt x="13775" y="11568"/>
                </a:lnTo>
                <a:lnTo>
                  <a:pt x="13730" y="11673"/>
                </a:lnTo>
                <a:lnTo>
                  <a:pt x="13684" y="11725"/>
                </a:lnTo>
                <a:lnTo>
                  <a:pt x="13638" y="11725"/>
                </a:lnTo>
                <a:lnTo>
                  <a:pt x="13547" y="11673"/>
                </a:lnTo>
                <a:lnTo>
                  <a:pt x="13547" y="11568"/>
                </a:lnTo>
                <a:lnTo>
                  <a:pt x="13501" y="11516"/>
                </a:lnTo>
                <a:lnTo>
                  <a:pt x="13409" y="11516"/>
                </a:lnTo>
                <a:lnTo>
                  <a:pt x="13363" y="11568"/>
                </a:lnTo>
                <a:lnTo>
                  <a:pt x="13318" y="11673"/>
                </a:lnTo>
                <a:lnTo>
                  <a:pt x="13318" y="11778"/>
                </a:lnTo>
                <a:lnTo>
                  <a:pt x="13226" y="11882"/>
                </a:lnTo>
                <a:lnTo>
                  <a:pt x="13135" y="11987"/>
                </a:lnTo>
                <a:lnTo>
                  <a:pt x="12997" y="12039"/>
                </a:lnTo>
                <a:lnTo>
                  <a:pt x="12906" y="12092"/>
                </a:lnTo>
                <a:lnTo>
                  <a:pt x="12814" y="12092"/>
                </a:lnTo>
                <a:lnTo>
                  <a:pt x="12677" y="12092"/>
                </a:lnTo>
                <a:lnTo>
                  <a:pt x="12631" y="12092"/>
                </a:lnTo>
                <a:lnTo>
                  <a:pt x="12219" y="12039"/>
                </a:lnTo>
                <a:lnTo>
                  <a:pt x="12128" y="11987"/>
                </a:lnTo>
                <a:lnTo>
                  <a:pt x="11945" y="11987"/>
                </a:lnTo>
                <a:lnTo>
                  <a:pt x="11807" y="11935"/>
                </a:lnTo>
                <a:lnTo>
                  <a:pt x="11716" y="11830"/>
                </a:lnTo>
                <a:lnTo>
                  <a:pt x="11716" y="11778"/>
                </a:lnTo>
                <a:lnTo>
                  <a:pt x="11670" y="11673"/>
                </a:lnTo>
                <a:lnTo>
                  <a:pt x="11670" y="11568"/>
                </a:lnTo>
                <a:lnTo>
                  <a:pt x="11716" y="11464"/>
                </a:lnTo>
                <a:lnTo>
                  <a:pt x="11762" y="11359"/>
                </a:lnTo>
                <a:lnTo>
                  <a:pt x="11853" y="11254"/>
                </a:lnTo>
                <a:lnTo>
                  <a:pt x="11899" y="11202"/>
                </a:lnTo>
                <a:lnTo>
                  <a:pt x="11899" y="11097"/>
                </a:lnTo>
                <a:lnTo>
                  <a:pt x="11945" y="11045"/>
                </a:lnTo>
                <a:lnTo>
                  <a:pt x="11945" y="10992"/>
                </a:lnTo>
                <a:lnTo>
                  <a:pt x="12036" y="10992"/>
                </a:lnTo>
                <a:lnTo>
                  <a:pt x="12082" y="10940"/>
                </a:lnTo>
                <a:lnTo>
                  <a:pt x="12128" y="10783"/>
                </a:lnTo>
                <a:lnTo>
                  <a:pt x="12219" y="10678"/>
                </a:lnTo>
                <a:lnTo>
                  <a:pt x="12357" y="10626"/>
                </a:lnTo>
                <a:lnTo>
                  <a:pt x="12448" y="10626"/>
                </a:lnTo>
                <a:lnTo>
                  <a:pt x="12631" y="10678"/>
                </a:lnTo>
                <a:lnTo>
                  <a:pt x="12723" y="10731"/>
                </a:lnTo>
                <a:lnTo>
                  <a:pt x="12769" y="10731"/>
                </a:lnTo>
                <a:lnTo>
                  <a:pt x="12860" y="10835"/>
                </a:lnTo>
                <a:lnTo>
                  <a:pt x="12952" y="10888"/>
                </a:lnTo>
                <a:lnTo>
                  <a:pt x="12997" y="10888"/>
                </a:lnTo>
                <a:lnTo>
                  <a:pt x="13043" y="10992"/>
                </a:lnTo>
                <a:lnTo>
                  <a:pt x="13043" y="11097"/>
                </a:lnTo>
                <a:lnTo>
                  <a:pt x="13089" y="11097"/>
                </a:lnTo>
                <a:lnTo>
                  <a:pt x="13226" y="11097"/>
                </a:lnTo>
                <a:lnTo>
                  <a:pt x="13318" y="11097"/>
                </a:lnTo>
                <a:lnTo>
                  <a:pt x="13363" y="11097"/>
                </a:lnTo>
                <a:lnTo>
                  <a:pt x="13501" y="11202"/>
                </a:lnTo>
                <a:lnTo>
                  <a:pt x="13592" y="11202"/>
                </a:lnTo>
                <a:lnTo>
                  <a:pt x="13775" y="11307"/>
                </a:lnTo>
                <a:lnTo>
                  <a:pt x="13958" y="11359"/>
                </a:lnTo>
                <a:lnTo>
                  <a:pt x="14141" y="11359"/>
                </a:lnTo>
                <a:lnTo>
                  <a:pt x="14325" y="11411"/>
                </a:lnTo>
                <a:lnTo>
                  <a:pt x="14462" y="11411"/>
                </a:lnTo>
                <a:lnTo>
                  <a:pt x="14370" y="11307"/>
                </a:lnTo>
                <a:lnTo>
                  <a:pt x="14279" y="11254"/>
                </a:lnTo>
                <a:lnTo>
                  <a:pt x="14279" y="11149"/>
                </a:lnTo>
                <a:lnTo>
                  <a:pt x="14187" y="10992"/>
                </a:lnTo>
                <a:lnTo>
                  <a:pt x="14187" y="10940"/>
                </a:lnTo>
                <a:lnTo>
                  <a:pt x="14187" y="10731"/>
                </a:lnTo>
                <a:lnTo>
                  <a:pt x="14096" y="10626"/>
                </a:lnTo>
                <a:lnTo>
                  <a:pt x="14050" y="10469"/>
                </a:lnTo>
                <a:lnTo>
                  <a:pt x="14004" y="10417"/>
                </a:lnTo>
                <a:lnTo>
                  <a:pt x="13958" y="10312"/>
                </a:lnTo>
                <a:lnTo>
                  <a:pt x="13913" y="10207"/>
                </a:lnTo>
                <a:lnTo>
                  <a:pt x="13684" y="9946"/>
                </a:lnTo>
                <a:lnTo>
                  <a:pt x="13638" y="9893"/>
                </a:lnTo>
                <a:lnTo>
                  <a:pt x="13547" y="9527"/>
                </a:lnTo>
                <a:lnTo>
                  <a:pt x="13455" y="9422"/>
                </a:lnTo>
                <a:lnTo>
                  <a:pt x="13455" y="9317"/>
                </a:lnTo>
                <a:lnTo>
                  <a:pt x="13501" y="9160"/>
                </a:lnTo>
                <a:lnTo>
                  <a:pt x="13501" y="9003"/>
                </a:lnTo>
                <a:lnTo>
                  <a:pt x="13592" y="8794"/>
                </a:lnTo>
                <a:lnTo>
                  <a:pt x="13638" y="8532"/>
                </a:lnTo>
                <a:lnTo>
                  <a:pt x="13730" y="8218"/>
                </a:lnTo>
                <a:lnTo>
                  <a:pt x="13730" y="8113"/>
                </a:lnTo>
                <a:lnTo>
                  <a:pt x="13638" y="8009"/>
                </a:lnTo>
                <a:lnTo>
                  <a:pt x="13363" y="8061"/>
                </a:lnTo>
                <a:lnTo>
                  <a:pt x="11991" y="8166"/>
                </a:lnTo>
                <a:lnTo>
                  <a:pt x="11762" y="8166"/>
                </a:lnTo>
                <a:lnTo>
                  <a:pt x="11121" y="8218"/>
                </a:lnTo>
                <a:lnTo>
                  <a:pt x="11075" y="8218"/>
                </a:lnTo>
                <a:lnTo>
                  <a:pt x="10206" y="8271"/>
                </a:lnTo>
                <a:lnTo>
                  <a:pt x="9519" y="8323"/>
                </a:lnTo>
                <a:lnTo>
                  <a:pt x="9107" y="8323"/>
                </a:lnTo>
                <a:lnTo>
                  <a:pt x="7826" y="8428"/>
                </a:lnTo>
                <a:lnTo>
                  <a:pt x="7734" y="8375"/>
                </a:lnTo>
                <a:lnTo>
                  <a:pt x="7780" y="8323"/>
                </a:lnTo>
                <a:lnTo>
                  <a:pt x="7917" y="8113"/>
                </a:lnTo>
                <a:close/>
              </a:path>
            </a:pathLst>
          </a:custGeom>
          <a:solidFill>
            <a:schemeClr val="bg2">
              <a:lumMod val="50000"/>
            </a:schemeClr>
          </a:solidFill>
          <a:ln w="9525">
            <a:solidFill>
              <a:schemeClr val="bg2">
                <a:lumMod val="50000"/>
              </a:schemeClr>
            </a:solidFill>
            <a:prstDash val="solid"/>
            <a:round/>
            <a:headEnd/>
            <a:tailEnd/>
          </a:ln>
        </p:spPr>
      </p:sp>
      <p:sp>
        <p:nvSpPr>
          <p:cNvPr id="174" name="Washington"/>
          <p:cNvSpPr>
            <a:spLocks/>
          </p:cNvSpPr>
          <p:nvPr/>
        </p:nvSpPr>
        <p:spPr bwMode="auto">
          <a:xfrm>
            <a:off x="3983972" y="1668453"/>
            <a:ext cx="1172978" cy="780990"/>
          </a:xfrm>
          <a:custGeom>
            <a:avLst/>
            <a:gdLst/>
            <a:ahLst/>
            <a:cxnLst>
              <a:cxn ang="0">
                <a:pos x="4086" y="5924"/>
              </a:cxn>
              <a:cxn ang="0">
                <a:pos x="4009" y="5604"/>
              </a:cxn>
              <a:cxn ang="0">
                <a:pos x="4163" y="5123"/>
              </a:cxn>
              <a:cxn ang="0">
                <a:pos x="4510" y="4856"/>
              </a:cxn>
              <a:cxn ang="0">
                <a:pos x="4279" y="4750"/>
              </a:cxn>
              <a:cxn ang="0">
                <a:pos x="3200" y="5710"/>
              </a:cxn>
              <a:cxn ang="0">
                <a:pos x="3354" y="6191"/>
              </a:cxn>
              <a:cxn ang="0">
                <a:pos x="2776" y="6244"/>
              </a:cxn>
              <a:cxn ang="0">
                <a:pos x="3547" y="5177"/>
              </a:cxn>
              <a:cxn ang="0">
                <a:pos x="3894" y="4590"/>
              </a:cxn>
              <a:cxn ang="0">
                <a:pos x="4241" y="4590"/>
              </a:cxn>
              <a:cxn ang="0">
                <a:pos x="4202" y="3789"/>
              </a:cxn>
              <a:cxn ang="0">
                <a:pos x="4048" y="3789"/>
              </a:cxn>
              <a:cxn ang="0">
                <a:pos x="3739" y="3522"/>
              </a:cxn>
              <a:cxn ang="0">
                <a:pos x="3200" y="3042"/>
              </a:cxn>
              <a:cxn ang="0">
                <a:pos x="2159" y="2455"/>
              </a:cxn>
              <a:cxn ang="0">
                <a:pos x="1157" y="1441"/>
              </a:cxn>
              <a:cxn ang="0">
                <a:pos x="617" y="1014"/>
              </a:cxn>
              <a:cxn ang="0">
                <a:pos x="308" y="2829"/>
              </a:cxn>
              <a:cxn ang="0">
                <a:pos x="540" y="4269"/>
              </a:cxn>
              <a:cxn ang="0">
                <a:pos x="578" y="5764"/>
              </a:cxn>
              <a:cxn ang="0">
                <a:pos x="732" y="6724"/>
              </a:cxn>
              <a:cxn ang="0">
                <a:pos x="578" y="7365"/>
              </a:cxn>
              <a:cxn ang="0">
                <a:pos x="386" y="7578"/>
              </a:cxn>
              <a:cxn ang="0">
                <a:pos x="617" y="8112"/>
              </a:cxn>
              <a:cxn ang="0">
                <a:pos x="540" y="8966"/>
              </a:cxn>
              <a:cxn ang="0">
                <a:pos x="308" y="8432"/>
              </a:cxn>
              <a:cxn ang="0">
                <a:pos x="77" y="9713"/>
              </a:cxn>
              <a:cxn ang="0">
                <a:pos x="732" y="10033"/>
              </a:cxn>
              <a:cxn ang="0">
                <a:pos x="1272" y="10727"/>
              </a:cxn>
              <a:cxn ang="0">
                <a:pos x="1388" y="11047"/>
              </a:cxn>
              <a:cxn ang="0">
                <a:pos x="2159" y="12061"/>
              </a:cxn>
              <a:cxn ang="0">
                <a:pos x="2082" y="13075"/>
              </a:cxn>
              <a:cxn ang="0">
                <a:pos x="2737" y="14143"/>
              </a:cxn>
              <a:cxn ang="0">
                <a:pos x="4356" y="14196"/>
              </a:cxn>
              <a:cxn ang="0">
                <a:pos x="5281" y="14730"/>
              </a:cxn>
              <a:cxn ang="0">
                <a:pos x="6631" y="14836"/>
              </a:cxn>
              <a:cxn ang="0">
                <a:pos x="7941" y="15050"/>
              </a:cxn>
              <a:cxn ang="0">
                <a:pos x="9098" y="14996"/>
              </a:cxn>
              <a:cxn ang="0">
                <a:pos x="10177" y="14996"/>
              </a:cxn>
              <a:cxn ang="0">
                <a:pos x="14572" y="16117"/>
              </a:cxn>
              <a:cxn ang="0">
                <a:pos x="14726" y="14143"/>
              </a:cxn>
              <a:cxn ang="0">
                <a:pos x="16384" y="4056"/>
              </a:cxn>
              <a:cxn ang="0">
                <a:pos x="7556" y="961"/>
              </a:cxn>
              <a:cxn ang="0">
                <a:pos x="4934" y="213"/>
              </a:cxn>
              <a:cxn ang="0">
                <a:pos x="4973" y="961"/>
              </a:cxn>
              <a:cxn ang="0">
                <a:pos x="5204" y="1334"/>
              </a:cxn>
              <a:cxn ang="0">
                <a:pos x="5127" y="1975"/>
              </a:cxn>
              <a:cxn ang="0">
                <a:pos x="4780" y="2028"/>
              </a:cxn>
              <a:cxn ang="0">
                <a:pos x="4973" y="2775"/>
              </a:cxn>
              <a:cxn ang="0">
                <a:pos x="5012" y="3949"/>
              </a:cxn>
              <a:cxn ang="0">
                <a:pos x="4819" y="4910"/>
              </a:cxn>
              <a:cxn ang="0">
                <a:pos x="4626" y="5870"/>
              </a:cxn>
              <a:cxn ang="0">
                <a:pos x="4472" y="6938"/>
              </a:cxn>
              <a:cxn ang="0">
                <a:pos x="4009" y="6991"/>
              </a:cxn>
              <a:cxn ang="0">
                <a:pos x="3354" y="7632"/>
              </a:cxn>
              <a:cxn ang="0">
                <a:pos x="3084" y="7525"/>
              </a:cxn>
              <a:cxn ang="0">
                <a:pos x="3045" y="7258"/>
              </a:cxn>
              <a:cxn ang="0">
                <a:pos x="2776" y="6991"/>
              </a:cxn>
              <a:cxn ang="0">
                <a:pos x="3315" y="6671"/>
              </a:cxn>
              <a:cxn ang="0">
                <a:pos x="3431" y="6831"/>
              </a:cxn>
              <a:cxn ang="0">
                <a:pos x="3547" y="6778"/>
              </a:cxn>
              <a:cxn ang="0">
                <a:pos x="3855" y="7098"/>
              </a:cxn>
            </a:cxnLst>
            <a:rect l="0" t="0" r="r" b="b"/>
            <a:pathLst>
              <a:path w="16384" h="16384">
                <a:moveTo>
                  <a:pt x="4048" y="6564"/>
                </a:moveTo>
                <a:lnTo>
                  <a:pt x="4086" y="6511"/>
                </a:lnTo>
                <a:lnTo>
                  <a:pt x="4125" y="6404"/>
                </a:lnTo>
                <a:lnTo>
                  <a:pt x="4202" y="6191"/>
                </a:lnTo>
                <a:lnTo>
                  <a:pt x="4202" y="6084"/>
                </a:lnTo>
                <a:lnTo>
                  <a:pt x="4163" y="5924"/>
                </a:lnTo>
                <a:lnTo>
                  <a:pt x="4086" y="5924"/>
                </a:lnTo>
                <a:lnTo>
                  <a:pt x="3971" y="5977"/>
                </a:lnTo>
                <a:lnTo>
                  <a:pt x="3855" y="5924"/>
                </a:lnTo>
                <a:lnTo>
                  <a:pt x="3894" y="5870"/>
                </a:lnTo>
                <a:lnTo>
                  <a:pt x="3971" y="5817"/>
                </a:lnTo>
                <a:lnTo>
                  <a:pt x="3932" y="5764"/>
                </a:lnTo>
                <a:lnTo>
                  <a:pt x="3932" y="5550"/>
                </a:lnTo>
                <a:lnTo>
                  <a:pt x="4009" y="5604"/>
                </a:lnTo>
                <a:lnTo>
                  <a:pt x="4009" y="5764"/>
                </a:lnTo>
                <a:lnTo>
                  <a:pt x="4086" y="5764"/>
                </a:lnTo>
                <a:lnTo>
                  <a:pt x="4125" y="5604"/>
                </a:lnTo>
                <a:lnTo>
                  <a:pt x="4125" y="5497"/>
                </a:lnTo>
                <a:lnTo>
                  <a:pt x="4125" y="5283"/>
                </a:lnTo>
                <a:lnTo>
                  <a:pt x="4086" y="5177"/>
                </a:lnTo>
                <a:lnTo>
                  <a:pt x="4163" y="5123"/>
                </a:lnTo>
                <a:lnTo>
                  <a:pt x="4202" y="5283"/>
                </a:lnTo>
                <a:lnTo>
                  <a:pt x="4279" y="5283"/>
                </a:lnTo>
                <a:lnTo>
                  <a:pt x="4356" y="5123"/>
                </a:lnTo>
                <a:lnTo>
                  <a:pt x="4395" y="5230"/>
                </a:lnTo>
                <a:lnTo>
                  <a:pt x="4510" y="5177"/>
                </a:lnTo>
                <a:lnTo>
                  <a:pt x="4472" y="4963"/>
                </a:lnTo>
                <a:lnTo>
                  <a:pt x="4510" y="4856"/>
                </a:lnTo>
                <a:lnTo>
                  <a:pt x="4510" y="4643"/>
                </a:lnTo>
                <a:lnTo>
                  <a:pt x="4433" y="4483"/>
                </a:lnTo>
                <a:lnTo>
                  <a:pt x="4356" y="4323"/>
                </a:lnTo>
                <a:lnTo>
                  <a:pt x="4356" y="4483"/>
                </a:lnTo>
                <a:lnTo>
                  <a:pt x="4395" y="4696"/>
                </a:lnTo>
                <a:lnTo>
                  <a:pt x="4356" y="4856"/>
                </a:lnTo>
                <a:lnTo>
                  <a:pt x="4279" y="4750"/>
                </a:lnTo>
                <a:lnTo>
                  <a:pt x="4163" y="4856"/>
                </a:lnTo>
                <a:lnTo>
                  <a:pt x="4009" y="5017"/>
                </a:lnTo>
                <a:lnTo>
                  <a:pt x="3817" y="5337"/>
                </a:lnTo>
                <a:lnTo>
                  <a:pt x="3624" y="5390"/>
                </a:lnTo>
                <a:lnTo>
                  <a:pt x="3470" y="5444"/>
                </a:lnTo>
                <a:lnTo>
                  <a:pt x="3277" y="5604"/>
                </a:lnTo>
                <a:lnTo>
                  <a:pt x="3200" y="5710"/>
                </a:lnTo>
                <a:lnTo>
                  <a:pt x="3123" y="5817"/>
                </a:lnTo>
                <a:lnTo>
                  <a:pt x="3084" y="5870"/>
                </a:lnTo>
                <a:lnTo>
                  <a:pt x="2930" y="6084"/>
                </a:lnTo>
                <a:lnTo>
                  <a:pt x="2930" y="6191"/>
                </a:lnTo>
                <a:lnTo>
                  <a:pt x="3045" y="6244"/>
                </a:lnTo>
                <a:lnTo>
                  <a:pt x="3123" y="6244"/>
                </a:lnTo>
                <a:lnTo>
                  <a:pt x="3354" y="6191"/>
                </a:lnTo>
                <a:lnTo>
                  <a:pt x="3470" y="6244"/>
                </a:lnTo>
                <a:lnTo>
                  <a:pt x="3315" y="6297"/>
                </a:lnTo>
                <a:lnTo>
                  <a:pt x="3238" y="6351"/>
                </a:lnTo>
                <a:lnTo>
                  <a:pt x="3007" y="6404"/>
                </a:lnTo>
                <a:lnTo>
                  <a:pt x="2930" y="6351"/>
                </a:lnTo>
                <a:lnTo>
                  <a:pt x="2814" y="6351"/>
                </a:lnTo>
                <a:lnTo>
                  <a:pt x="2776" y="6244"/>
                </a:lnTo>
                <a:lnTo>
                  <a:pt x="2853" y="6031"/>
                </a:lnTo>
                <a:lnTo>
                  <a:pt x="2968" y="5764"/>
                </a:lnTo>
                <a:lnTo>
                  <a:pt x="3161" y="5497"/>
                </a:lnTo>
                <a:lnTo>
                  <a:pt x="3200" y="5390"/>
                </a:lnTo>
                <a:lnTo>
                  <a:pt x="3277" y="5283"/>
                </a:lnTo>
                <a:lnTo>
                  <a:pt x="3354" y="5283"/>
                </a:lnTo>
                <a:lnTo>
                  <a:pt x="3547" y="5177"/>
                </a:lnTo>
                <a:lnTo>
                  <a:pt x="3624" y="4963"/>
                </a:lnTo>
                <a:lnTo>
                  <a:pt x="3701" y="4963"/>
                </a:lnTo>
                <a:lnTo>
                  <a:pt x="3701" y="4803"/>
                </a:lnTo>
                <a:lnTo>
                  <a:pt x="3739" y="4643"/>
                </a:lnTo>
                <a:lnTo>
                  <a:pt x="3817" y="4803"/>
                </a:lnTo>
                <a:lnTo>
                  <a:pt x="3855" y="4696"/>
                </a:lnTo>
                <a:lnTo>
                  <a:pt x="3894" y="4590"/>
                </a:lnTo>
                <a:lnTo>
                  <a:pt x="3932" y="4750"/>
                </a:lnTo>
                <a:lnTo>
                  <a:pt x="3855" y="4910"/>
                </a:lnTo>
                <a:lnTo>
                  <a:pt x="3971" y="4910"/>
                </a:lnTo>
                <a:lnTo>
                  <a:pt x="4009" y="4750"/>
                </a:lnTo>
                <a:lnTo>
                  <a:pt x="4125" y="4750"/>
                </a:lnTo>
                <a:lnTo>
                  <a:pt x="4163" y="4643"/>
                </a:lnTo>
                <a:lnTo>
                  <a:pt x="4241" y="4590"/>
                </a:lnTo>
                <a:lnTo>
                  <a:pt x="4241" y="4483"/>
                </a:lnTo>
                <a:lnTo>
                  <a:pt x="4241" y="4269"/>
                </a:lnTo>
                <a:lnTo>
                  <a:pt x="4356" y="4056"/>
                </a:lnTo>
                <a:lnTo>
                  <a:pt x="4356" y="3736"/>
                </a:lnTo>
                <a:lnTo>
                  <a:pt x="4318" y="3629"/>
                </a:lnTo>
                <a:lnTo>
                  <a:pt x="4241" y="3896"/>
                </a:lnTo>
                <a:lnTo>
                  <a:pt x="4202" y="3789"/>
                </a:lnTo>
                <a:lnTo>
                  <a:pt x="4086" y="3896"/>
                </a:lnTo>
                <a:lnTo>
                  <a:pt x="4125" y="3629"/>
                </a:lnTo>
                <a:lnTo>
                  <a:pt x="4241" y="3576"/>
                </a:lnTo>
                <a:lnTo>
                  <a:pt x="4202" y="3416"/>
                </a:lnTo>
                <a:lnTo>
                  <a:pt x="4048" y="3416"/>
                </a:lnTo>
                <a:lnTo>
                  <a:pt x="3971" y="3576"/>
                </a:lnTo>
                <a:lnTo>
                  <a:pt x="4048" y="3789"/>
                </a:lnTo>
                <a:lnTo>
                  <a:pt x="3894" y="3949"/>
                </a:lnTo>
                <a:lnTo>
                  <a:pt x="3855" y="3896"/>
                </a:lnTo>
                <a:lnTo>
                  <a:pt x="3932" y="3789"/>
                </a:lnTo>
                <a:lnTo>
                  <a:pt x="3855" y="3682"/>
                </a:lnTo>
                <a:lnTo>
                  <a:pt x="3855" y="3522"/>
                </a:lnTo>
                <a:lnTo>
                  <a:pt x="3739" y="3469"/>
                </a:lnTo>
                <a:lnTo>
                  <a:pt x="3739" y="3522"/>
                </a:lnTo>
                <a:lnTo>
                  <a:pt x="3662" y="3629"/>
                </a:lnTo>
                <a:lnTo>
                  <a:pt x="3624" y="3469"/>
                </a:lnTo>
                <a:lnTo>
                  <a:pt x="3624" y="3362"/>
                </a:lnTo>
                <a:lnTo>
                  <a:pt x="3585" y="3202"/>
                </a:lnTo>
                <a:lnTo>
                  <a:pt x="3470" y="3042"/>
                </a:lnTo>
                <a:lnTo>
                  <a:pt x="3354" y="3149"/>
                </a:lnTo>
                <a:lnTo>
                  <a:pt x="3200" y="3042"/>
                </a:lnTo>
                <a:lnTo>
                  <a:pt x="3084" y="3042"/>
                </a:lnTo>
                <a:lnTo>
                  <a:pt x="2930" y="2935"/>
                </a:lnTo>
                <a:lnTo>
                  <a:pt x="2737" y="2775"/>
                </a:lnTo>
                <a:lnTo>
                  <a:pt x="2660" y="2775"/>
                </a:lnTo>
                <a:lnTo>
                  <a:pt x="2544" y="2668"/>
                </a:lnTo>
                <a:lnTo>
                  <a:pt x="2429" y="2508"/>
                </a:lnTo>
                <a:lnTo>
                  <a:pt x="2159" y="2455"/>
                </a:lnTo>
                <a:lnTo>
                  <a:pt x="1889" y="2295"/>
                </a:lnTo>
                <a:lnTo>
                  <a:pt x="1619" y="2028"/>
                </a:lnTo>
                <a:lnTo>
                  <a:pt x="1619" y="1921"/>
                </a:lnTo>
                <a:lnTo>
                  <a:pt x="1465" y="1761"/>
                </a:lnTo>
                <a:lnTo>
                  <a:pt x="1349" y="1654"/>
                </a:lnTo>
                <a:lnTo>
                  <a:pt x="1272" y="1494"/>
                </a:lnTo>
                <a:lnTo>
                  <a:pt x="1157" y="1441"/>
                </a:lnTo>
                <a:lnTo>
                  <a:pt x="1002" y="1227"/>
                </a:lnTo>
                <a:lnTo>
                  <a:pt x="887" y="1014"/>
                </a:lnTo>
                <a:lnTo>
                  <a:pt x="732" y="854"/>
                </a:lnTo>
                <a:lnTo>
                  <a:pt x="617" y="801"/>
                </a:lnTo>
                <a:lnTo>
                  <a:pt x="540" y="801"/>
                </a:lnTo>
                <a:lnTo>
                  <a:pt x="540" y="907"/>
                </a:lnTo>
                <a:lnTo>
                  <a:pt x="617" y="1014"/>
                </a:lnTo>
                <a:lnTo>
                  <a:pt x="540" y="1227"/>
                </a:lnTo>
                <a:lnTo>
                  <a:pt x="424" y="1441"/>
                </a:lnTo>
                <a:lnTo>
                  <a:pt x="308" y="1654"/>
                </a:lnTo>
                <a:lnTo>
                  <a:pt x="308" y="2028"/>
                </a:lnTo>
                <a:lnTo>
                  <a:pt x="231" y="2402"/>
                </a:lnTo>
                <a:lnTo>
                  <a:pt x="308" y="2615"/>
                </a:lnTo>
                <a:lnTo>
                  <a:pt x="308" y="2829"/>
                </a:lnTo>
                <a:lnTo>
                  <a:pt x="386" y="3042"/>
                </a:lnTo>
                <a:lnTo>
                  <a:pt x="463" y="3149"/>
                </a:lnTo>
                <a:lnTo>
                  <a:pt x="501" y="3202"/>
                </a:lnTo>
                <a:lnTo>
                  <a:pt x="501" y="3416"/>
                </a:lnTo>
                <a:lnTo>
                  <a:pt x="578" y="3522"/>
                </a:lnTo>
                <a:lnTo>
                  <a:pt x="540" y="3789"/>
                </a:lnTo>
                <a:lnTo>
                  <a:pt x="540" y="4269"/>
                </a:lnTo>
                <a:lnTo>
                  <a:pt x="540" y="4483"/>
                </a:lnTo>
                <a:lnTo>
                  <a:pt x="501" y="4590"/>
                </a:lnTo>
                <a:lnTo>
                  <a:pt x="463" y="4696"/>
                </a:lnTo>
                <a:lnTo>
                  <a:pt x="463" y="5070"/>
                </a:lnTo>
                <a:lnTo>
                  <a:pt x="463" y="5390"/>
                </a:lnTo>
                <a:lnTo>
                  <a:pt x="540" y="5550"/>
                </a:lnTo>
                <a:lnTo>
                  <a:pt x="578" y="5764"/>
                </a:lnTo>
                <a:lnTo>
                  <a:pt x="540" y="6031"/>
                </a:lnTo>
                <a:lnTo>
                  <a:pt x="501" y="6511"/>
                </a:lnTo>
                <a:lnTo>
                  <a:pt x="424" y="6884"/>
                </a:lnTo>
                <a:lnTo>
                  <a:pt x="463" y="6991"/>
                </a:lnTo>
                <a:lnTo>
                  <a:pt x="501" y="6991"/>
                </a:lnTo>
                <a:lnTo>
                  <a:pt x="578" y="6724"/>
                </a:lnTo>
                <a:lnTo>
                  <a:pt x="732" y="6724"/>
                </a:lnTo>
                <a:lnTo>
                  <a:pt x="732" y="6884"/>
                </a:lnTo>
                <a:lnTo>
                  <a:pt x="771" y="6991"/>
                </a:lnTo>
                <a:lnTo>
                  <a:pt x="964" y="7045"/>
                </a:lnTo>
                <a:lnTo>
                  <a:pt x="1118" y="7205"/>
                </a:lnTo>
                <a:lnTo>
                  <a:pt x="887" y="7311"/>
                </a:lnTo>
                <a:lnTo>
                  <a:pt x="655" y="7311"/>
                </a:lnTo>
                <a:lnTo>
                  <a:pt x="578" y="7365"/>
                </a:lnTo>
                <a:lnTo>
                  <a:pt x="578" y="7472"/>
                </a:lnTo>
                <a:lnTo>
                  <a:pt x="540" y="7578"/>
                </a:lnTo>
                <a:lnTo>
                  <a:pt x="463" y="7472"/>
                </a:lnTo>
                <a:lnTo>
                  <a:pt x="463" y="7258"/>
                </a:lnTo>
                <a:lnTo>
                  <a:pt x="424" y="7205"/>
                </a:lnTo>
                <a:lnTo>
                  <a:pt x="386" y="7311"/>
                </a:lnTo>
                <a:lnTo>
                  <a:pt x="386" y="7578"/>
                </a:lnTo>
                <a:lnTo>
                  <a:pt x="386" y="7738"/>
                </a:lnTo>
                <a:lnTo>
                  <a:pt x="308" y="7952"/>
                </a:lnTo>
                <a:lnTo>
                  <a:pt x="347" y="8059"/>
                </a:lnTo>
                <a:lnTo>
                  <a:pt x="424" y="8059"/>
                </a:lnTo>
                <a:lnTo>
                  <a:pt x="501" y="8165"/>
                </a:lnTo>
                <a:lnTo>
                  <a:pt x="578" y="8059"/>
                </a:lnTo>
                <a:lnTo>
                  <a:pt x="617" y="8112"/>
                </a:lnTo>
                <a:lnTo>
                  <a:pt x="655" y="8112"/>
                </a:lnTo>
                <a:lnTo>
                  <a:pt x="732" y="8059"/>
                </a:lnTo>
                <a:lnTo>
                  <a:pt x="810" y="8272"/>
                </a:lnTo>
                <a:lnTo>
                  <a:pt x="655" y="8379"/>
                </a:lnTo>
                <a:lnTo>
                  <a:pt x="578" y="8486"/>
                </a:lnTo>
                <a:lnTo>
                  <a:pt x="501" y="8486"/>
                </a:lnTo>
                <a:lnTo>
                  <a:pt x="540" y="8966"/>
                </a:lnTo>
                <a:lnTo>
                  <a:pt x="463" y="9073"/>
                </a:lnTo>
                <a:lnTo>
                  <a:pt x="424" y="9286"/>
                </a:lnTo>
                <a:lnTo>
                  <a:pt x="308" y="9500"/>
                </a:lnTo>
                <a:lnTo>
                  <a:pt x="193" y="9500"/>
                </a:lnTo>
                <a:lnTo>
                  <a:pt x="347" y="8699"/>
                </a:lnTo>
                <a:lnTo>
                  <a:pt x="347" y="8486"/>
                </a:lnTo>
                <a:lnTo>
                  <a:pt x="308" y="8432"/>
                </a:lnTo>
                <a:lnTo>
                  <a:pt x="231" y="8432"/>
                </a:lnTo>
                <a:lnTo>
                  <a:pt x="193" y="8806"/>
                </a:lnTo>
                <a:lnTo>
                  <a:pt x="154" y="9073"/>
                </a:lnTo>
                <a:lnTo>
                  <a:pt x="39" y="9446"/>
                </a:lnTo>
                <a:lnTo>
                  <a:pt x="0" y="9660"/>
                </a:lnTo>
                <a:lnTo>
                  <a:pt x="39" y="9766"/>
                </a:lnTo>
                <a:lnTo>
                  <a:pt x="77" y="9713"/>
                </a:lnTo>
                <a:lnTo>
                  <a:pt x="193" y="9820"/>
                </a:lnTo>
                <a:lnTo>
                  <a:pt x="231" y="9980"/>
                </a:lnTo>
                <a:lnTo>
                  <a:pt x="308" y="10033"/>
                </a:lnTo>
                <a:lnTo>
                  <a:pt x="424" y="10033"/>
                </a:lnTo>
                <a:lnTo>
                  <a:pt x="501" y="10033"/>
                </a:lnTo>
                <a:lnTo>
                  <a:pt x="617" y="10087"/>
                </a:lnTo>
                <a:lnTo>
                  <a:pt x="732" y="10033"/>
                </a:lnTo>
                <a:lnTo>
                  <a:pt x="771" y="10140"/>
                </a:lnTo>
                <a:lnTo>
                  <a:pt x="848" y="10247"/>
                </a:lnTo>
                <a:lnTo>
                  <a:pt x="1002" y="10300"/>
                </a:lnTo>
                <a:lnTo>
                  <a:pt x="1157" y="10353"/>
                </a:lnTo>
                <a:lnTo>
                  <a:pt x="1272" y="10460"/>
                </a:lnTo>
                <a:lnTo>
                  <a:pt x="1311" y="10620"/>
                </a:lnTo>
                <a:lnTo>
                  <a:pt x="1272" y="10727"/>
                </a:lnTo>
                <a:lnTo>
                  <a:pt x="1195" y="10674"/>
                </a:lnTo>
                <a:lnTo>
                  <a:pt x="1157" y="10567"/>
                </a:lnTo>
                <a:lnTo>
                  <a:pt x="1118" y="10727"/>
                </a:lnTo>
                <a:lnTo>
                  <a:pt x="1157" y="10780"/>
                </a:lnTo>
                <a:lnTo>
                  <a:pt x="1195" y="10940"/>
                </a:lnTo>
                <a:lnTo>
                  <a:pt x="1272" y="10994"/>
                </a:lnTo>
                <a:lnTo>
                  <a:pt x="1388" y="11047"/>
                </a:lnTo>
                <a:lnTo>
                  <a:pt x="1465" y="10994"/>
                </a:lnTo>
                <a:lnTo>
                  <a:pt x="1542" y="10994"/>
                </a:lnTo>
                <a:lnTo>
                  <a:pt x="1619" y="10994"/>
                </a:lnTo>
                <a:lnTo>
                  <a:pt x="1735" y="11047"/>
                </a:lnTo>
                <a:lnTo>
                  <a:pt x="1966" y="11367"/>
                </a:lnTo>
                <a:lnTo>
                  <a:pt x="2082" y="11634"/>
                </a:lnTo>
                <a:lnTo>
                  <a:pt x="2159" y="12061"/>
                </a:lnTo>
                <a:lnTo>
                  <a:pt x="2197" y="12275"/>
                </a:lnTo>
                <a:lnTo>
                  <a:pt x="2159" y="12488"/>
                </a:lnTo>
                <a:lnTo>
                  <a:pt x="2159" y="12648"/>
                </a:lnTo>
                <a:lnTo>
                  <a:pt x="2120" y="12755"/>
                </a:lnTo>
                <a:lnTo>
                  <a:pt x="2120" y="12862"/>
                </a:lnTo>
                <a:lnTo>
                  <a:pt x="2120" y="12968"/>
                </a:lnTo>
                <a:lnTo>
                  <a:pt x="2082" y="13075"/>
                </a:lnTo>
                <a:lnTo>
                  <a:pt x="2043" y="13182"/>
                </a:lnTo>
                <a:lnTo>
                  <a:pt x="2043" y="13289"/>
                </a:lnTo>
                <a:lnTo>
                  <a:pt x="2043" y="13502"/>
                </a:lnTo>
                <a:lnTo>
                  <a:pt x="2082" y="13609"/>
                </a:lnTo>
                <a:lnTo>
                  <a:pt x="2236" y="13822"/>
                </a:lnTo>
                <a:lnTo>
                  <a:pt x="2544" y="14036"/>
                </a:lnTo>
                <a:lnTo>
                  <a:pt x="2737" y="14143"/>
                </a:lnTo>
                <a:lnTo>
                  <a:pt x="2853" y="14303"/>
                </a:lnTo>
                <a:lnTo>
                  <a:pt x="3007" y="14303"/>
                </a:lnTo>
                <a:lnTo>
                  <a:pt x="3778" y="14196"/>
                </a:lnTo>
                <a:lnTo>
                  <a:pt x="3855" y="14089"/>
                </a:lnTo>
                <a:lnTo>
                  <a:pt x="4009" y="14036"/>
                </a:lnTo>
                <a:lnTo>
                  <a:pt x="4125" y="14089"/>
                </a:lnTo>
                <a:lnTo>
                  <a:pt x="4356" y="14196"/>
                </a:lnTo>
                <a:lnTo>
                  <a:pt x="4588" y="14196"/>
                </a:lnTo>
                <a:lnTo>
                  <a:pt x="4665" y="14249"/>
                </a:lnTo>
                <a:lnTo>
                  <a:pt x="4857" y="14356"/>
                </a:lnTo>
                <a:lnTo>
                  <a:pt x="4973" y="14409"/>
                </a:lnTo>
                <a:lnTo>
                  <a:pt x="5089" y="14463"/>
                </a:lnTo>
                <a:lnTo>
                  <a:pt x="5166" y="14569"/>
                </a:lnTo>
                <a:lnTo>
                  <a:pt x="5281" y="14730"/>
                </a:lnTo>
                <a:lnTo>
                  <a:pt x="5320" y="14943"/>
                </a:lnTo>
                <a:lnTo>
                  <a:pt x="5436" y="14943"/>
                </a:lnTo>
                <a:lnTo>
                  <a:pt x="5590" y="14836"/>
                </a:lnTo>
                <a:lnTo>
                  <a:pt x="5821" y="14943"/>
                </a:lnTo>
                <a:lnTo>
                  <a:pt x="5937" y="14996"/>
                </a:lnTo>
                <a:lnTo>
                  <a:pt x="6515" y="14836"/>
                </a:lnTo>
                <a:lnTo>
                  <a:pt x="6631" y="14836"/>
                </a:lnTo>
                <a:lnTo>
                  <a:pt x="6708" y="14943"/>
                </a:lnTo>
                <a:lnTo>
                  <a:pt x="6785" y="15050"/>
                </a:lnTo>
                <a:lnTo>
                  <a:pt x="6901" y="15157"/>
                </a:lnTo>
                <a:lnTo>
                  <a:pt x="7440" y="15157"/>
                </a:lnTo>
                <a:lnTo>
                  <a:pt x="7633" y="15050"/>
                </a:lnTo>
                <a:lnTo>
                  <a:pt x="7787" y="15050"/>
                </a:lnTo>
                <a:lnTo>
                  <a:pt x="7941" y="15050"/>
                </a:lnTo>
                <a:lnTo>
                  <a:pt x="8250" y="14996"/>
                </a:lnTo>
                <a:lnTo>
                  <a:pt x="8327" y="15050"/>
                </a:lnTo>
                <a:lnTo>
                  <a:pt x="8635" y="15050"/>
                </a:lnTo>
                <a:lnTo>
                  <a:pt x="8751" y="14996"/>
                </a:lnTo>
                <a:lnTo>
                  <a:pt x="8867" y="14890"/>
                </a:lnTo>
                <a:lnTo>
                  <a:pt x="8982" y="14890"/>
                </a:lnTo>
                <a:lnTo>
                  <a:pt x="9098" y="14996"/>
                </a:lnTo>
                <a:lnTo>
                  <a:pt x="9214" y="15050"/>
                </a:lnTo>
                <a:lnTo>
                  <a:pt x="9329" y="15050"/>
                </a:lnTo>
                <a:lnTo>
                  <a:pt x="9445" y="14996"/>
                </a:lnTo>
                <a:lnTo>
                  <a:pt x="9599" y="15103"/>
                </a:lnTo>
                <a:lnTo>
                  <a:pt x="9753" y="15157"/>
                </a:lnTo>
                <a:lnTo>
                  <a:pt x="10023" y="15103"/>
                </a:lnTo>
                <a:lnTo>
                  <a:pt x="10177" y="14996"/>
                </a:lnTo>
                <a:lnTo>
                  <a:pt x="10254" y="14996"/>
                </a:lnTo>
                <a:lnTo>
                  <a:pt x="12298" y="15637"/>
                </a:lnTo>
                <a:lnTo>
                  <a:pt x="12336" y="15690"/>
                </a:lnTo>
                <a:lnTo>
                  <a:pt x="13107" y="15904"/>
                </a:lnTo>
                <a:lnTo>
                  <a:pt x="13416" y="16010"/>
                </a:lnTo>
                <a:lnTo>
                  <a:pt x="14572" y="16384"/>
                </a:lnTo>
                <a:lnTo>
                  <a:pt x="14572" y="16117"/>
                </a:lnTo>
                <a:lnTo>
                  <a:pt x="14688" y="15690"/>
                </a:lnTo>
                <a:lnTo>
                  <a:pt x="14649" y="15530"/>
                </a:lnTo>
                <a:lnTo>
                  <a:pt x="14649" y="15263"/>
                </a:lnTo>
                <a:lnTo>
                  <a:pt x="14572" y="14943"/>
                </a:lnTo>
                <a:lnTo>
                  <a:pt x="14611" y="14783"/>
                </a:lnTo>
                <a:lnTo>
                  <a:pt x="14649" y="14569"/>
                </a:lnTo>
                <a:lnTo>
                  <a:pt x="14726" y="14143"/>
                </a:lnTo>
                <a:lnTo>
                  <a:pt x="15112" y="11688"/>
                </a:lnTo>
                <a:lnTo>
                  <a:pt x="15189" y="11207"/>
                </a:lnTo>
                <a:lnTo>
                  <a:pt x="15266" y="10727"/>
                </a:lnTo>
                <a:lnTo>
                  <a:pt x="15652" y="8272"/>
                </a:lnTo>
                <a:lnTo>
                  <a:pt x="15729" y="7952"/>
                </a:lnTo>
                <a:lnTo>
                  <a:pt x="16268" y="4696"/>
                </a:lnTo>
                <a:lnTo>
                  <a:pt x="16384" y="4056"/>
                </a:lnTo>
                <a:lnTo>
                  <a:pt x="15574" y="3736"/>
                </a:lnTo>
                <a:lnTo>
                  <a:pt x="13994" y="3309"/>
                </a:lnTo>
                <a:lnTo>
                  <a:pt x="12722" y="2829"/>
                </a:lnTo>
                <a:lnTo>
                  <a:pt x="11719" y="2508"/>
                </a:lnTo>
                <a:lnTo>
                  <a:pt x="10139" y="1921"/>
                </a:lnTo>
                <a:lnTo>
                  <a:pt x="8674" y="1388"/>
                </a:lnTo>
                <a:lnTo>
                  <a:pt x="7556" y="961"/>
                </a:lnTo>
                <a:lnTo>
                  <a:pt x="6207" y="480"/>
                </a:lnTo>
                <a:lnTo>
                  <a:pt x="4973" y="0"/>
                </a:lnTo>
                <a:lnTo>
                  <a:pt x="4973" y="107"/>
                </a:lnTo>
                <a:lnTo>
                  <a:pt x="4896" y="53"/>
                </a:lnTo>
                <a:lnTo>
                  <a:pt x="4857" y="53"/>
                </a:lnTo>
                <a:lnTo>
                  <a:pt x="4857" y="160"/>
                </a:lnTo>
                <a:lnTo>
                  <a:pt x="4934" y="213"/>
                </a:lnTo>
                <a:lnTo>
                  <a:pt x="4934" y="320"/>
                </a:lnTo>
                <a:lnTo>
                  <a:pt x="4857" y="320"/>
                </a:lnTo>
                <a:lnTo>
                  <a:pt x="4819" y="427"/>
                </a:lnTo>
                <a:lnTo>
                  <a:pt x="4896" y="534"/>
                </a:lnTo>
                <a:lnTo>
                  <a:pt x="4934" y="640"/>
                </a:lnTo>
                <a:lnTo>
                  <a:pt x="4896" y="854"/>
                </a:lnTo>
                <a:lnTo>
                  <a:pt x="4973" y="961"/>
                </a:lnTo>
                <a:lnTo>
                  <a:pt x="4934" y="1121"/>
                </a:lnTo>
                <a:lnTo>
                  <a:pt x="5012" y="1174"/>
                </a:lnTo>
                <a:lnTo>
                  <a:pt x="5127" y="1014"/>
                </a:lnTo>
                <a:lnTo>
                  <a:pt x="5204" y="1067"/>
                </a:lnTo>
                <a:lnTo>
                  <a:pt x="5281" y="1174"/>
                </a:lnTo>
                <a:lnTo>
                  <a:pt x="5281" y="1281"/>
                </a:lnTo>
                <a:lnTo>
                  <a:pt x="5204" y="1334"/>
                </a:lnTo>
                <a:lnTo>
                  <a:pt x="5281" y="1441"/>
                </a:lnTo>
                <a:lnTo>
                  <a:pt x="5243" y="1494"/>
                </a:lnTo>
                <a:lnTo>
                  <a:pt x="5204" y="1601"/>
                </a:lnTo>
                <a:lnTo>
                  <a:pt x="5243" y="1708"/>
                </a:lnTo>
                <a:lnTo>
                  <a:pt x="5281" y="1815"/>
                </a:lnTo>
                <a:lnTo>
                  <a:pt x="5243" y="1975"/>
                </a:lnTo>
                <a:lnTo>
                  <a:pt x="5127" y="1975"/>
                </a:lnTo>
                <a:lnTo>
                  <a:pt x="5127" y="2135"/>
                </a:lnTo>
                <a:lnTo>
                  <a:pt x="5050" y="2402"/>
                </a:lnTo>
                <a:lnTo>
                  <a:pt x="5012" y="2402"/>
                </a:lnTo>
                <a:lnTo>
                  <a:pt x="4973" y="2241"/>
                </a:lnTo>
                <a:lnTo>
                  <a:pt x="4857" y="2295"/>
                </a:lnTo>
                <a:lnTo>
                  <a:pt x="4857" y="2135"/>
                </a:lnTo>
                <a:lnTo>
                  <a:pt x="4780" y="2028"/>
                </a:lnTo>
                <a:lnTo>
                  <a:pt x="4703" y="2135"/>
                </a:lnTo>
                <a:lnTo>
                  <a:pt x="4742" y="2295"/>
                </a:lnTo>
                <a:lnTo>
                  <a:pt x="4703" y="2402"/>
                </a:lnTo>
                <a:lnTo>
                  <a:pt x="4780" y="2455"/>
                </a:lnTo>
                <a:lnTo>
                  <a:pt x="4896" y="2455"/>
                </a:lnTo>
                <a:lnTo>
                  <a:pt x="4857" y="2668"/>
                </a:lnTo>
                <a:lnTo>
                  <a:pt x="4973" y="2775"/>
                </a:lnTo>
                <a:lnTo>
                  <a:pt x="5012" y="2882"/>
                </a:lnTo>
                <a:lnTo>
                  <a:pt x="5089" y="3042"/>
                </a:lnTo>
                <a:lnTo>
                  <a:pt x="5127" y="3095"/>
                </a:lnTo>
                <a:lnTo>
                  <a:pt x="5127" y="3255"/>
                </a:lnTo>
                <a:lnTo>
                  <a:pt x="5089" y="3362"/>
                </a:lnTo>
                <a:lnTo>
                  <a:pt x="5050" y="3629"/>
                </a:lnTo>
                <a:lnTo>
                  <a:pt x="5012" y="3949"/>
                </a:lnTo>
                <a:lnTo>
                  <a:pt x="5127" y="4216"/>
                </a:lnTo>
                <a:lnTo>
                  <a:pt x="5281" y="4269"/>
                </a:lnTo>
                <a:lnTo>
                  <a:pt x="5204" y="4376"/>
                </a:lnTo>
                <a:lnTo>
                  <a:pt x="5166" y="4483"/>
                </a:lnTo>
                <a:lnTo>
                  <a:pt x="5012" y="4536"/>
                </a:lnTo>
                <a:lnTo>
                  <a:pt x="4934" y="4696"/>
                </a:lnTo>
                <a:lnTo>
                  <a:pt x="4819" y="4910"/>
                </a:lnTo>
                <a:lnTo>
                  <a:pt x="4703" y="5070"/>
                </a:lnTo>
                <a:lnTo>
                  <a:pt x="4703" y="5230"/>
                </a:lnTo>
                <a:lnTo>
                  <a:pt x="4665" y="5390"/>
                </a:lnTo>
                <a:lnTo>
                  <a:pt x="4626" y="5604"/>
                </a:lnTo>
                <a:lnTo>
                  <a:pt x="4510" y="5657"/>
                </a:lnTo>
                <a:lnTo>
                  <a:pt x="4588" y="5764"/>
                </a:lnTo>
                <a:lnTo>
                  <a:pt x="4626" y="5870"/>
                </a:lnTo>
                <a:lnTo>
                  <a:pt x="4588" y="5977"/>
                </a:lnTo>
                <a:lnTo>
                  <a:pt x="4472" y="5977"/>
                </a:lnTo>
                <a:lnTo>
                  <a:pt x="4472" y="6137"/>
                </a:lnTo>
                <a:lnTo>
                  <a:pt x="4472" y="6404"/>
                </a:lnTo>
                <a:lnTo>
                  <a:pt x="4472" y="6564"/>
                </a:lnTo>
                <a:lnTo>
                  <a:pt x="4472" y="6724"/>
                </a:lnTo>
                <a:lnTo>
                  <a:pt x="4472" y="6938"/>
                </a:lnTo>
                <a:lnTo>
                  <a:pt x="4356" y="6938"/>
                </a:lnTo>
                <a:lnTo>
                  <a:pt x="4202" y="7045"/>
                </a:lnTo>
                <a:lnTo>
                  <a:pt x="4202" y="7151"/>
                </a:lnTo>
                <a:lnTo>
                  <a:pt x="4202" y="7311"/>
                </a:lnTo>
                <a:lnTo>
                  <a:pt x="4086" y="7205"/>
                </a:lnTo>
                <a:lnTo>
                  <a:pt x="4048" y="7045"/>
                </a:lnTo>
                <a:lnTo>
                  <a:pt x="4009" y="6991"/>
                </a:lnTo>
                <a:lnTo>
                  <a:pt x="3971" y="7151"/>
                </a:lnTo>
                <a:lnTo>
                  <a:pt x="3894" y="7205"/>
                </a:lnTo>
                <a:lnTo>
                  <a:pt x="3778" y="7418"/>
                </a:lnTo>
                <a:lnTo>
                  <a:pt x="3662" y="7525"/>
                </a:lnTo>
                <a:lnTo>
                  <a:pt x="3547" y="7685"/>
                </a:lnTo>
                <a:lnTo>
                  <a:pt x="3470" y="7685"/>
                </a:lnTo>
                <a:lnTo>
                  <a:pt x="3354" y="7632"/>
                </a:lnTo>
                <a:lnTo>
                  <a:pt x="3354" y="7525"/>
                </a:lnTo>
                <a:lnTo>
                  <a:pt x="3354" y="7418"/>
                </a:lnTo>
                <a:lnTo>
                  <a:pt x="3277" y="7365"/>
                </a:lnTo>
                <a:lnTo>
                  <a:pt x="3238" y="7525"/>
                </a:lnTo>
                <a:lnTo>
                  <a:pt x="3200" y="7418"/>
                </a:lnTo>
                <a:lnTo>
                  <a:pt x="3123" y="7418"/>
                </a:lnTo>
                <a:lnTo>
                  <a:pt x="3084" y="7525"/>
                </a:lnTo>
                <a:lnTo>
                  <a:pt x="3045" y="7792"/>
                </a:lnTo>
                <a:lnTo>
                  <a:pt x="2968" y="7792"/>
                </a:lnTo>
                <a:lnTo>
                  <a:pt x="3007" y="7472"/>
                </a:lnTo>
                <a:lnTo>
                  <a:pt x="2930" y="7525"/>
                </a:lnTo>
                <a:lnTo>
                  <a:pt x="2853" y="7525"/>
                </a:lnTo>
                <a:lnTo>
                  <a:pt x="2930" y="7418"/>
                </a:lnTo>
                <a:lnTo>
                  <a:pt x="3045" y="7258"/>
                </a:lnTo>
                <a:lnTo>
                  <a:pt x="3007" y="7205"/>
                </a:lnTo>
                <a:lnTo>
                  <a:pt x="2891" y="7258"/>
                </a:lnTo>
                <a:lnTo>
                  <a:pt x="2776" y="7365"/>
                </a:lnTo>
                <a:lnTo>
                  <a:pt x="2814" y="7258"/>
                </a:lnTo>
                <a:lnTo>
                  <a:pt x="2930" y="7151"/>
                </a:lnTo>
                <a:lnTo>
                  <a:pt x="2968" y="7098"/>
                </a:lnTo>
                <a:lnTo>
                  <a:pt x="2776" y="6991"/>
                </a:lnTo>
                <a:lnTo>
                  <a:pt x="2853" y="6831"/>
                </a:lnTo>
                <a:lnTo>
                  <a:pt x="2930" y="6831"/>
                </a:lnTo>
                <a:lnTo>
                  <a:pt x="2891" y="6938"/>
                </a:lnTo>
                <a:lnTo>
                  <a:pt x="3084" y="6991"/>
                </a:lnTo>
                <a:lnTo>
                  <a:pt x="3123" y="6938"/>
                </a:lnTo>
                <a:lnTo>
                  <a:pt x="3161" y="6724"/>
                </a:lnTo>
                <a:lnTo>
                  <a:pt x="3315" y="6671"/>
                </a:lnTo>
                <a:lnTo>
                  <a:pt x="3392" y="6671"/>
                </a:lnTo>
                <a:lnTo>
                  <a:pt x="3431" y="6564"/>
                </a:lnTo>
                <a:lnTo>
                  <a:pt x="3470" y="6404"/>
                </a:lnTo>
                <a:lnTo>
                  <a:pt x="3508" y="6458"/>
                </a:lnTo>
                <a:lnTo>
                  <a:pt x="3508" y="6618"/>
                </a:lnTo>
                <a:lnTo>
                  <a:pt x="3508" y="6671"/>
                </a:lnTo>
                <a:lnTo>
                  <a:pt x="3431" y="6831"/>
                </a:lnTo>
                <a:lnTo>
                  <a:pt x="3354" y="7045"/>
                </a:lnTo>
                <a:lnTo>
                  <a:pt x="3354" y="7258"/>
                </a:lnTo>
                <a:lnTo>
                  <a:pt x="3431" y="7311"/>
                </a:lnTo>
                <a:lnTo>
                  <a:pt x="3470" y="7151"/>
                </a:lnTo>
                <a:lnTo>
                  <a:pt x="3547" y="7098"/>
                </a:lnTo>
                <a:lnTo>
                  <a:pt x="3508" y="6884"/>
                </a:lnTo>
                <a:lnTo>
                  <a:pt x="3547" y="6778"/>
                </a:lnTo>
                <a:lnTo>
                  <a:pt x="3701" y="6618"/>
                </a:lnTo>
                <a:lnTo>
                  <a:pt x="3855" y="6564"/>
                </a:lnTo>
                <a:lnTo>
                  <a:pt x="3855" y="6671"/>
                </a:lnTo>
                <a:lnTo>
                  <a:pt x="3739" y="6778"/>
                </a:lnTo>
                <a:lnTo>
                  <a:pt x="3701" y="6938"/>
                </a:lnTo>
                <a:lnTo>
                  <a:pt x="3778" y="7045"/>
                </a:lnTo>
                <a:lnTo>
                  <a:pt x="3855" y="7098"/>
                </a:lnTo>
                <a:lnTo>
                  <a:pt x="3894" y="7151"/>
                </a:lnTo>
                <a:lnTo>
                  <a:pt x="3894" y="7045"/>
                </a:lnTo>
                <a:lnTo>
                  <a:pt x="3894" y="6831"/>
                </a:lnTo>
                <a:lnTo>
                  <a:pt x="3971" y="6778"/>
                </a:lnTo>
                <a:lnTo>
                  <a:pt x="4009" y="6618"/>
                </a:lnTo>
                <a:lnTo>
                  <a:pt x="4048" y="6564"/>
                </a:lnTo>
                <a:close/>
              </a:path>
            </a:pathLst>
          </a:custGeom>
          <a:solidFill>
            <a:schemeClr val="bg2">
              <a:lumMod val="50000"/>
            </a:schemeClr>
          </a:solidFill>
          <a:ln w="9525">
            <a:solidFill>
              <a:schemeClr val="bg2">
                <a:lumMod val="50000"/>
              </a:schemeClr>
            </a:solidFill>
            <a:prstDash val="solid"/>
            <a:round/>
            <a:headEnd/>
            <a:tailEnd/>
          </a:ln>
        </p:spPr>
      </p:sp>
      <p:sp>
        <p:nvSpPr>
          <p:cNvPr id="8" name="TextBox 7"/>
          <p:cNvSpPr txBox="1"/>
          <p:nvPr/>
        </p:nvSpPr>
        <p:spPr>
          <a:xfrm>
            <a:off x="457764" y="2559194"/>
            <a:ext cx="2585156" cy="2985433"/>
          </a:xfrm>
          <a:prstGeom prst="rect">
            <a:avLst/>
          </a:prstGeom>
          <a:noFill/>
        </p:spPr>
        <p:txBody>
          <a:bodyPr wrap="square" rtlCol="0">
            <a:spAutoFit/>
          </a:bodyPr>
          <a:lstStyle/>
          <a:p>
            <a:pPr marL="171450" lvl="0" indent="-171450">
              <a:spcAft>
                <a:spcPts val="1200"/>
              </a:spcAft>
              <a:buFont typeface="Arial"/>
              <a:buChar char="•"/>
            </a:pPr>
            <a:r>
              <a:rPr lang="en-US" sz="1400" b="1" dirty="0"/>
              <a:t>Reduced </a:t>
            </a:r>
            <a:r>
              <a:rPr lang="en-US" sz="1400" b="1" dirty="0" smtClean="0"/>
              <a:t>length </a:t>
            </a:r>
            <a:r>
              <a:rPr lang="en-US" sz="1400" b="1" dirty="0"/>
              <a:t>of </a:t>
            </a:r>
            <a:r>
              <a:rPr lang="en-US" sz="1400" b="1" dirty="0" smtClean="0"/>
              <a:t>stay for 1</a:t>
            </a:r>
            <a:r>
              <a:rPr lang="en-US" sz="1400" b="1" baseline="30000" dirty="0" smtClean="0"/>
              <a:t>st</a:t>
            </a:r>
            <a:r>
              <a:rPr lang="en-US" sz="1400" b="1" dirty="0" smtClean="0"/>
              <a:t> time </a:t>
            </a:r>
            <a:r>
              <a:rPr lang="en-US" sz="1400" b="1" dirty="0"/>
              <a:t>technical revocations</a:t>
            </a:r>
            <a:r>
              <a:rPr lang="en-US" sz="1400" dirty="0"/>
              <a:t> </a:t>
            </a:r>
            <a:r>
              <a:rPr lang="en-US" sz="1400" b="1" dirty="0" smtClean="0"/>
              <a:t>by </a:t>
            </a:r>
            <a:r>
              <a:rPr lang="en-US" sz="1400" b="1" dirty="0"/>
              <a:t>281 days</a:t>
            </a:r>
            <a:r>
              <a:rPr lang="en-US" sz="1400" dirty="0"/>
              <a:t>, or 9.2 months. </a:t>
            </a:r>
          </a:p>
          <a:p>
            <a:pPr marL="171450" lvl="0" indent="-171450">
              <a:spcAft>
                <a:spcPts val="1200"/>
              </a:spcAft>
              <a:buFont typeface="Arial"/>
              <a:buChar char="•"/>
            </a:pPr>
            <a:r>
              <a:rPr lang="en-US" sz="1400" dirty="0"/>
              <a:t>Maintained public safety, </a:t>
            </a:r>
            <a:r>
              <a:rPr lang="en-US" sz="1400" b="1" dirty="0"/>
              <a:t>with returns to custody for new crimes declining from 8% to 6%</a:t>
            </a:r>
            <a:r>
              <a:rPr lang="en-US" sz="1400" dirty="0"/>
              <a:t>, a 22 percent decrease. </a:t>
            </a:r>
          </a:p>
          <a:p>
            <a:pPr marL="171450" lvl="0" indent="-171450">
              <a:spcAft>
                <a:spcPts val="1200"/>
              </a:spcAft>
              <a:buFont typeface="Arial"/>
              <a:buChar char="•"/>
            </a:pPr>
            <a:r>
              <a:rPr lang="en-US" sz="1400" dirty="0"/>
              <a:t>Resulted in a net savings of approximately </a:t>
            </a:r>
            <a:r>
              <a:rPr lang="en-US" sz="1400" b="1" dirty="0"/>
              <a:t>2,034</a:t>
            </a:r>
            <a:r>
              <a:rPr lang="en-US" sz="1400" dirty="0"/>
              <a:t> jail and prison beds a year.</a:t>
            </a:r>
          </a:p>
        </p:txBody>
      </p:sp>
      <p:sp>
        <p:nvSpPr>
          <p:cNvPr id="11" name="Rectangle 10"/>
          <p:cNvSpPr/>
          <p:nvPr/>
        </p:nvSpPr>
        <p:spPr>
          <a:xfrm>
            <a:off x="3281411" y="2559194"/>
            <a:ext cx="2578100" cy="2831544"/>
          </a:xfrm>
          <a:prstGeom prst="rect">
            <a:avLst/>
          </a:prstGeom>
        </p:spPr>
        <p:txBody>
          <a:bodyPr wrap="square">
            <a:spAutoFit/>
          </a:bodyPr>
          <a:lstStyle/>
          <a:p>
            <a:pPr marL="171450" lvl="0" indent="-171450">
              <a:spcAft>
                <a:spcPts val="1200"/>
              </a:spcAft>
              <a:buFont typeface="Arial"/>
              <a:buChar char="•"/>
            </a:pPr>
            <a:r>
              <a:rPr lang="en-US" sz="1400" dirty="0"/>
              <a:t>SAC reduced the length of </a:t>
            </a:r>
            <a:r>
              <a:rPr lang="en-US" sz="1400" dirty="0" smtClean="0"/>
              <a:t>stay and </a:t>
            </a:r>
            <a:r>
              <a:rPr lang="en-US" sz="1400" dirty="0"/>
              <a:t>encouraged more appropriate and proportionate responses to violations. </a:t>
            </a:r>
          </a:p>
          <a:p>
            <a:pPr marL="171450" lvl="0" indent="-171450">
              <a:spcAft>
                <a:spcPts val="1200"/>
              </a:spcAft>
              <a:buFont typeface="Arial"/>
              <a:buChar char="•"/>
            </a:pPr>
            <a:r>
              <a:rPr lang="en-US" sz="1400" dirty="0"/>
              <a:t>SAC participants were less likely to recidivate – </a:t>
            </a:r>
            <a:r>
              <a:rPr lang="en-US" sz="1400" b="1" dirty="0" smtClean="0"/>
              <a:t>20% less </a:t>
            </a:r>
            <a:r>
              <a:rPr lang="en-US" sz="1400" b="1" dirty="0"/>
              <a:t>likely to receive any </a:t>
            </a:r>
            <a:r>
              <a:rPr lang="en-US" sz="1400" b="1" dirty="0" smtClean="0"/>
              <a:t>felony conviction, </a:t>
            </a:r>
            <a:r>
              <a:rPr lang="en-US" sz="1400" dirty="0" smtClean="0"/>
              <a:t>and </a:t>
            </a:r>
            <a:r>
              <a:rPr lang="en-US" sz="1400" b="1" dirty="0" smtClean="0"/>
              <a:t>30% less </a:t>
            </a:r>
            <a:r>
              <a:rPr lang="en-US" sz="1400" b="1" dirty="0"/>
              <a:t>likely to receive a violent felony conviction</a:t>
            </a:r>
            <a:r>
              <a:rPr lang="en-US" sz="1400" dirty="0" smtClean="0"/>
              <a:t>.</a:t>
            </a:r>
            <a:endParaRPr lang="en-US" sz="1400" dirty="0"/>
          </a:p>
        </p:txBody>
      </p:sp>
      <p:sp>
        <p:nvSpPr>
          <p:cNvPr id="12" name="Rectangle 11"/>
          <p:cNvSpPr/>
          <p:nvPr/>
        </p:nvSpPr>
        <p:spPr>
          <a:xfrm>
            <a:off x="6088098" y="2559194"/>
            <a:ext cx="2575278" cy="3416320"/>
          </a:xfrm>
          <a:prstGeom prst="rect">
            <a:avLst/>
          </a:prstGeom>
        </p:spPr>
        <p:txBody>
          <a:bodyPr wrap="square">
            <a:spAutoFit/>
          </a:bodyPr>
          <a:lstStyle/>
          <a:p>
            <a:pPr marL="285750" indent="-285750">
              <a:spcAft>
                <a:spcPts val="1200"/>
              </a:spcAft>
              <a:buFont typeface="Arial"/>
              <a:buChar char="•"/>
            </a:pPr>
            <a:r>
              <a:rPr lang="en-US" sz="1400" dirty="0"/>
              <a:t>Probation revocations to prison fell by half </a:t>
            </a:r>
          </a:p>
          <a:p>
            <a:pPr marL="285750" indent="-285750">
              <a:spcAft>
                <a:spcPts val="1200"/>
              </a:spcAft>
              <a:buFont typeface="Arial"/>
              <a:buChar char="•"/>
            </a:pPr>
            <a:r>
              <a:rPr lang="en-US" sz="1400" dirty="0"/>
              <a:t>Prison population declined </a:t>
            </a:r>
            <a:r>
              <a:rPr lang="en-US" sz="1400" dirty="0" smtClean="0"/>
              <a:t>8%. </a:t>
            </a:r>
            <a:endParaRPr lang="en-US" sz="1400" dirty="0"/>
          </a:p>
          <a:p>
            <a:pPr marL="285750" indent="-285750">
              <a:spcAft>
                <a:spcPts val="1200"/>
              </a:spcAft>
              <a:buFont typeface="Arial"/>
              <a:buChar char="•"/>
            </a:pPr>
            <a:r>
              <a:rPr lang="en-US" sz="1400" dirty="0" smtClean="0"/>
              <a:t>Recent analysis indicates </a:t>
            </a:r>
            <a:r>
              <a:rPr lang="en-US" sz="1400" b="1" dirty="0" smtClean="0"/>
              <a:t>violators with </a:t>
            </a:r>
            <a:r>
              <a:rPr lang="en-US" sz="1400" b="1" dirty="0"/>
              <a:t>a “quick dip” were less likely to abscond or be revoked to prison</a:t>
            </a:r>
            <a:r>
              <a:rPr lang="en-US" sz="1400" dirty="0"/>
              <a:t> and more likely to be successful on supervision than those that did not receive a quick dip in response to supervision </a:t>
            </a:r>
            <a:r>
              <a:rPr lang="en-US" sz="1400" dirty="0" smtClean="0"/>
              <a:t>violations.</a:t>
            </a:r>
            <a:endParaRPr lang="en-US" sz="1400" dirty="0"/>
          </a:p>
        </p:txBody>
      </p:sp>
    </p:spTree>
    <p:extLst>
      <p:ext uri="{BB962C8B-B14F-4D97-AF65-F5344CB8AC3E}">
        <p14:creationId xmlns:p14="http://schemas.microsoft.com/office/powerpoint/2010/main" xmlns="" val="128797058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5066" y="467406"/>
            <a:ext cx="3601236" cy="938906"/>
          </a:xfrm>
        </p:spPr>
        <p:txBody>
          <a:bodyPr/>
          <a:lstStyle/>
          <a:p>
            <a:r>
              <a:rPr lang="en-US" dirty="0" smtClean="0"/>
              <a:t>Overview</a:t>
            </a:r>
            <a:endParaRPr lang="en-US" dirty="0"/>
          </a:p>
        </p:txBody>
      </p:sp>
      <p:sp>
        <p:nvSpPr>
          <p:cNvPr id="3" name="Text Placeholder 2"/>
          <p:cNvSpPr>
            <a:spLocks noGrp="1"/>
          </p:cNvSpPr>
          <p:nvPr>
            <p:ph type="body" sz="quarter" idx="10"/>
          </p:nvPr>
        </p:nvSpPr>
        <p:spPr>
          <a:xfrm>
            <a:off x="4063070" y="1376289"/>
            <a:ext cx="932688" cy="914400"/>
          </a:xfrm>
          <a:noFill/>
        </p:spPr>
        <p:txBody>
          <a:bodyPr>
            <a:normAutofit/>
          </a:bodyPr>
          <a:lstStyle/>
          <a:p>
            <a:r>
              <a:rPr lang="en-US" dirty="0" smtClean="0"/>
              <a:t>01</a:t>
            </a:r>
            <a:endParaRPr lang="en-US" dirty="0"/>
          </a:p>
        </p:txBody>
      </p:sp>
      <p:sp>
        <p:nvSpPr>
          <p:cNvPr id="4" name="Text Placeholder 3"/>
          <p:cNvSpPr>
            <a:spLocks noGrp="1"/>
          </p:cNvSpPr>
          <p:nvPr>
            <p:ph type="body" sz="quarter" idx="11"/>
          </p:nvPr>
        </p:nvSpPr>
        <p:spPr>
          <a:xfrm>
            <a:off x="4995758" y="1376289"/>
            <a:ext cx="3474720" cy="914400"/>
          </a:xfrm>
          <a:noFill/>
        </p:spPr>
        <p:txBody>
          <a:bodyPr/>
          <a:lstStyle/>
          <a:p>
            <a:r>
              <a:rPr lang="en-US" dirty="0" smtClean="0"/>
              <a:t>Project Update</a:t>
            </a:r>
            <a:endParaRPr lang="en-US" i="1" dirty="0"/>
          </a:p>
        </p:txBody>
      </p:sp>
      <p:sp>
        <p:nvSpPr>
          <p:cNvPr id="5" name="Text Placeholder 4"/>
          <p:cNvSpPr>
            <a:spLocks noGrp="1"/>
          </p:cNvSpPr>
          <p:nvPr>
            <p:ph type="body" sz="quarter" idx="12"/>
          </p:nvPr>
        </p:nvSpPr>
        <p:spPr>
          <a:xfrm>
            <a:off x="4063070" y="2320934"/>
            <a:ext cx="932688" cy="914400"/>
          </a:xfrm>
          <a:noFill/>
        </p:spPr>
        <p:txBody>
          <a:bodyPr/>
          <a:lstStyle/>
          <a:p>
            <a:r>
              <a:rPr lang="en-US" dirty="0" smtClean="0"/>
              <a:t>02</a:t>
            </a:r>
            <a:endParaRPr lang="en-US" dirty="0"/>
          </a:p>
        </p:txBody>
      </p:sp>
      <p:sp>
        <p:nvSpPr>
          <p:cNvPr id="6" name="Text Placeholder 5"/>
          <p:cNvSpPr>
            <a:spLocks noGrp="1"/>
          </p:cNvSpPr>
          <p:nvPr>
            <p:ph type="body" sz="quarter" idx="13"/>
          </p:nvPr>
        </p:nvSpPr>
        <p:spPr>
          <a:xfrm>
            <a:off x="4995758" y="2320934"/>
            <a:ext cx="3474720" cy="914400"/>
          </a:xfrm>
          <a:noFill/>
        </p:spPr>
        <p:txBody>
          <a:bodyPr>
            <a:normAutofit/>
          </a:bodyPr>
          <a:lstStyle/>
          <a:p>
            <a:pPr>
              <a:spcBef>
                <a:spcPts val="0"/>
              </a:spcBef>
            </a:pPr>
            <a:r>
              <a:rPr lang="en-US" dirty="0" smtClean="0"/>
              <a:t>Comparing Probation and Prison</a:t>
            </a:r>
            <a:endParaRPr lang="en-US" dirty="0"/>
          </a:p>
        </p:txBody>
      </p:sp>
      <p:sp>
        <p:nvSpPr>
          <p:cNvPr id="7" name="Text Placeholder 6"/>
          <p:cNvSpPr>
            <a:spLocks noGrp="1"/>
          </p:cNvSpPr>
          <p:nvPr>
            <p:ph type="body" sz="quarter" idx="14"/>
          </p:nvPr>
        </p:nvSpPr>
        <p:spPr>
          <a:xfrm>
            <a:off x="4063070" y="3265579"/>
            <a:ext cx="932688" cy="914400"/>
          </a:xfrm>
          <a:noFill/>
        </p:spPr>
        <p:txBody>
          <a:bodyPr/>
          <a:lstStyle/>
          <a:p>
            <a:r>
              <a:rPr lang="en-US" dirty="0" smtClean="0"/>
              <a:t>03</a:t>
            </a:r>
            <a:endParaRPr lang="en-US" dirty="0"/>
          </a:p>
        </p:txBody>
      </p:sp>
      <p:sp>
        <p:nvSpPr>
          <p:cNvPr id="8" name="Text Placeholder 7"/>
          <p:cNvSpPr>
            <a:spLocks noGrp="1"/>
          </p:cNvSpPr>
          <p:nvPr>
            <p:ph type="body" sz="quarter" idx="15"/>
          </p:nvPr>
        </p:nvSpPr>
        <p:spPr>
          <a:xfrm>
            <a:off x="4995758" y="3265579"/>
            <a:ext cx="3474720" cy="914400"/>
          </a:xfrm>
          <a:noFill/>
        </p:spPr>
        <p:txBody>
          <a:bodyPr/>
          <a:lstStyle/>
          <a:p>
            <a:pPr>
              <a:spcBef>
                <a:spcPts val="0"/>
              </a:spcBef>
            </a:pPr>
            <a:r>
              <a:rPr lang="en-US" dirty="0"/>
              <a:t>Sanctioning of Violators – Cost and Public Safety</a:t>
            </a:r>
            <a:endParaRPr lang="en-US" i="1" dirty="0"/>
          </a:p>
        </p:txBody>
      </p:sp>
      <p:sp>
        <p:nvSpPr>
          <p:cNvPr id="9" name="Text Placeholder 8"/>
          <p:cNvSpPr>
            <a:spLocks noGrp="1"/>
          </p:cNvSpPr>
          <p:nvPr>
            <p:ph type="body" sz="quarter" idx="16"/>
          </p:nvPr>
        </p:nvSpPr>
        <p:spPr>
          <a:xfrm>
            <a:off x="4063070" y="4210224"/>
            <a:ext cx="932688" cy="914400"/>
          </a:xfrm>
          <a:solidFill>
            <a:schemeClr val="tx2">
              <a:lumMod val="20000"/>
              <a:lumOff val="80000"/>
            </a:schemeClr>
          </a:solidFill>
        </p:spPr>
        <p:txBody>
          <a:bodyPr/>
          <a:lstStyle/>
          <a:p>
            <a:r>
              <a:rPr lang="en-US" dirty="0" smtClean="0"/>
              <a:t>04</a:t>
            </a:r>
            <a:endParaRPr lang="en-US" dirty="0"/>
          </a:p>
        </p:txBody>
      </p:sp>
      <p:sp>
        <p:nvSpPr>
          <p:cNvPr id="10" name="Text Placeholder 9"/>
          <p:cNvSpPr>
            <a:spLocks noGrp="1"/>
          </p:cNvSpPr>
          <p:nvPr>
            <p:ph type="body" sz="quarter" idx="17"/>
          </p:nvPr>
        </p:nvSpPr>
        <p:spPr>
          <a:xfrm>
            <a:off x="4995758" y="4210224"/>
            <a:ext cx="3474720" cy="914400"/>
          </a:xfrm>
          <a:solidFill>
            <a:schemeClr val="tx2">
              <a:lumMod val="20000"/>
              <a:lumOff val="80000"/>
            </a:schemeClr>
          </a:solidFill>
        </p:spPr>
        <p:txBody>
          <a:bodyPr/>
          <a:lstStyle/>
          <a:p>
            <a:pPr>
              <a:spcBef>
                <a:spcPts val="0"/>
              </a:spcBef>
            </a:pPr>
            <a:r>
              <a:rPr lang="en-US" dirty="0" smtClean="0"/>
              <a:t>Recidivism Reduction through Strengthening Supervision</a:t>
            </a:r>
            <a:endParaRPr lang="en-US" dirty="0"/>
          </a:p>
        </p:txBody>
      </p:sp>
      <p:sp>
        <p:nvSpPr>
          <p:cNvPr id="17" name="Slide Number Placeholder 3"/>
          <p:cNvSpPr txBox="1">
            <a:spLocks/>
          </p:cNvSpPr>
          <p:nvPr/>
        </p:nvSpPr>
        <p:spPr>
          <a:xfrm>
            <a:off x="5720671" y="6356350"/>
            <a:ext cx="2966130" cy="365125"/>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r>
              <a:rPr lang="en-US" sz="950" dirty="0" smtClean="0">
                <a:solidFill>
                  <a:schemeClr val="tx1">
                    <a:lumMod val="75000"/>
                    <a:lumOff val="25000"/>
                  </a:schemeClr>
                </a:solidFill>
              </a:rPr>
              <a:t>  Council of State Governments Justice Center | </a:t>
            </a:r>
            <a:fld id="{054FADC0-F0D0-6246-B4F3-F9D77D690E2E}" type="slidenum">
              <a:rPr lang="en-US" sz="950" smtClean="0">
                <a:solidFill>
                  <a:schemeClr val="tx1">
                    <a:lumMod val="75000"/>
                    <a:lumOff val="25000"/>
                  </a:schemeClr>
                </a:solidFill>
              </a:rPr>
              <a:pPr algn="r"/>
              <a:t>29</a:t>
            </a:fld>
            <a:endParaRPr lang="en-US" sz="950" dirty="0">
              <a:solidFill>
                <a:schemeClr val="tx1">
                  <a:lumMod val="75000"/>
                  <a:lumOff val="25000"/>
                </a:schemeClr>
              </a:solidFill>
            </a:endParaRPr>
          </a:p>
        </p:txBody>
      </p:sp>
      <p:sp>
        <p:nvSpPr>
          <p:cNvPr id="12" name="Text Placeholder 8"/>
          <p:cNvSpPr txBox="1">
            <a:spLocks/>
          </p:cNvSpPr>
          <p:nvPr/>
        </p:nvSpPr>
        <p:spPr>
          <a:xfrm>
            <a:off x="4065342" y="5154869"/>
            <a:ext cx="932688" cy="914400"/>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05</a:t>
            </a:r>
            <a:endParaRPr lang="en-US" dirty="0"/>
          </a:p>
        </p:txBody>
      </p:sp>
      <p:sp>
        <p:nvSpPr>
          <p:cNvPr id="13" name="Text Placeholder 9"/>
          <p:cNvSpPr txBox="1">
            <a:spLocks/>
          </p:cNvSpPr>
          <p:nvPr/>
        </p:nvSpPr>
        <p:spPr>
          <a:xfrm>
            <a:off x="4998030" y="5154869"/>
            <a:ext cx="3474720" cy="914400"/>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600" kern="1200" baseline="0">
                <a:solidFill>
                  <a:schemeClr val="tx1">
                    <a:lumMod val="65000"/>
                    <a:lumOff val="3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Next Steps</a:t>
            </a:r>
            <a:endParaRPr lang="en-US" dirty="0"/>
          </a:p>
        </p:txBody>
      </p:sp>
    </p:spTree>
    <p:extLst>
      <p:ext uri="{BB962C8B-B14F-4D97-AF65-F5344CB8AC3E}">
        <p14:creationId xmlns:p14="http://schemas.microsoft.com/office/powerpoint/2010/main" xmlns="" val="3102318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smtClean="0">
                <a:solidFill>
                  <a:srgbClr val="4F81BD"/>
                </a:solidFill>
              </a:rPr>
              <a:t>Justice Reinvestment</a:t>
            </a:r>
            <a:r>
              <a:rPr lang="en-US" dirty="0" smtClean="0"/>
              <a:t>?</a:t>
            </a:r>
            <a:endParaRPr lang="en-US" dirty="0"/>
          </a:p>
        </p:txBody>
      </p:sp>
      <p:sp>
        <p:nvSpPr>
          <p:cNvPr id="4" name="Slide Number Placeholder 3"/>
          <p:cNvSpPr>
            <a:spLocks noGrp="1"/>
          </p:cNvSpPr>
          <p:nvPr>
            <p:ph type="sldNum" sz="quarter" idx="12"/>
          </p:nvPr>
        </p:nvSpPr>
        <p:spPr/>
        <p:txBody>
          <a:bodyPr/>
          <a:lstStyle/>
          <a:p>
            <a:r>
              <a:rPr lang="en-US" dirty="0" smtClean="0"/>
              <a:t>  Council of State Governments Justice Center | </a:t>
            </a:r>
            <a:fld id="{054FADC0-F0D0-6246-B4F3-F9D77D690E2E}" type="slidenum">
              <a:rPr lang="en-US" smtClean="0"/>
              <a:pPr/>
              <a:t>3</a:t>
            </a:fld>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917053" y="1332347"/>
            <a:ext cx="1686447" cy="1583143"/>
          </a:xfrm>
          <a:prstGeom prst="rect">
            <a:avLst/>
          </a:prstGeom>
        </p:spPr>
      </p:pic>
      <p:sp>
        <p:nvSpPr>
          <p:cNvPr id="3" name="Content Placeholder 2"/>
          <p:cNvSpPr>
            <a:spLocks noGrp="1"/>
          </p:cNvSpPr>
          <p:nvPr>
            <p:ph idx="1"/>
          </p:nvPr>
        </p:nvSpPr>
        <p:spPr>
          <a:xfrm>
            <a:off x="2770460" y="2915490"/>
            <a:ext cx="5320879" cy="3079751"/>
          </a:xfrm>
        </p:spPr>
        <p:txBody>
          <a:bodyPr>
            <a:normAutofit/>
          </a:bodyPr>
          <a:lstStyle/>
          <a:p>
            <a:r>
              <a:rPr lang="en-US" sz="2000" b="1" dirty="0" smtClean="0">
                <a:solidFill>
                  <a:srgbClr val="948A54"/>
                </a:solidFill>
                <a:ea typeface="Microsoft JhengHei" pitchFamily="34" charset="-120"/>
              </a:rPr>
              <a:t>A data-driven approach to reduce corrections spending and reinvest savings in strategies that can decrease recidivism and increase public safety</a:t>
            </a:r>
          </a:p>
          <a:p>
            <a:endParaRPr lang="en-US" b="1" i="1" dirty="0" smtClean="0">
              <a:solidFill>
                <a:prstClr val="black"/>
              </a:solidFill>
              <a:ea typeface="Microsoft JhengHei" pitchFamily="34" charset="-120"/>
            </a:endParaRPr>
          </a:p>
          <a:p>
            <a:r>
              <a:rPr lang="en-US" sz="1500" dirty="0" smtClean="0">
                <a:solidFill>
                  <a:schemeClr val="tx1">
                    <a:lumMod val="65000"/>
                    <a:lumOff val="35000"/>
                  </a:schemeClr>
                </a:solidFill>
                <a:ea typeface="Microsoft JhengHei" pitchFamily="34" charset="-120"/>
              </a:rPr>
              <a:t>The Justice Reinvestment Initiative is supported by funding from the U.S. Department of Justice’s  </a:t>
            </a:r>
            <a:r>
              <a:rPr lang="en-US" sz="1500" b="1" dirty="0" smtClean="0">
                <a:solidFill>
                  <a:schemeClr val="tx1">
                    <a:lumMod val="65000"/>
                    <a:lumOff val="35000"/>
                  </a:schemeClr>
                </a:solidFill>
                <a:ea typeface="Microsoft JhengHei" pitchFamily="34" charset="-120"/>
              </a:rPr>
              <a:t>Bureau of Justice Assistance (BJA) </a:t>
            </a:r>
            <a:r>
              <a:rPr lang="en-US" sz="1500" dirty="0" smtClean="0">
                <a:solidFill>
                  <a:schemeClr val="tx1">
                    <a:lumMod val="65000"/>
                    <a:lumOff val="35000"/>
                  </a:schemeClr>
                </a:solidFill>
                <a:ea typeface="Microsoft JhengHei" pitchFamily="34" charset="-120"/>
              </a:rPr>
              <a:t>and </a:t>
            </a:r>
            <a:r>
              <a:rPr lang="en-US" sz="1500" b="1" dirty="0" smtClean="0">
                <a:solidFill>
                  <a:schemeClr val="tx1">
                    <a:lumMod val="65000"/>
                    <a:lumOff val="35000"/>
                  </a:schemeClr>
                </a:solidFill>
                <a:ea typeface="Microsoft JhengHei" pitchFamily="34" charset="-120"/>
              </a:rPr>
              <a:t>The Pew Charitable Trusts.</a:t>
            </a:r>
            <a:endParaRPr lang="en-US" sz="1500" dirty="0" smtClean="0">
              <a:solidFill>
                <a:schemeClr val="tx1">
                  <a:lumMod val="65000"/>
                  <a:lumOff val="35000"/>
                </a:schemeClr>
              </a:solidFill>
              <a:ea typeface="Microsoft JhengHei" pitchFamily="34" charset="-120"/>
            </a:endParaRPr>
          </a:p>
        </p:txBody>
      </p:sp>
      <p:pic>
        <p:nvPicPr>
          <p:cNvPr id="8" name="Picture 7" descr="Justice Reinvestment.tiff"/>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70460" y="1541285"/>
            <a:ext cx="3611290" cy="1048439"/>
          </a:xfrm>
          <a:prstGeom prst="rect">
            <a:avLst/>
          </a:prstGeom>
        </p:spPr>
      </p:pic>
    </p:spTree>
    <p:extLst>
      <p:ext uri="{BB962C8B-B14F-4D97-AF65-F5344CB8AC3E}">
        <p14:creationId xmlns:p14="http://schemas.microsoft.com/office/powerpoint/2010/main" xmlns="" val="17483877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Section Preview</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30</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375982310"/>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7" name="TextBox 6"/>
          <p:cNvSpPr txBox="1"/>
          <p:nvPr/>
        </p:nvSpPr>
        <p:spPr>
          <a:xfrm>
            <a:off x="1610436" y="1855742"/>
            <a:ext cx="6086901" cy="400110"/>
          </a:xfrm>
          <a:prstGeom prst="rect">
            <a:avLst/>
          </a:prstGeom>
          <a:solidFill>
            <a:schemeClr val="bg2"/>
          </a:solidFill>
        </p:spPr>
        <p:txBody>
          <a:bodyPr wrap="square" rtlCol="0">
            <a:spAutoFit/>
          </a:bodyPr>
          <a:lstStyle/>
          <a:p>
            <a:r>
              <a:rPr lang="en-US" sz="2000" dirty="0" smtClean="0"/>
              <a:t>High caseloads and lengthy supervision terms</a:t>
            </a:r>
            <a:endParaRPr lang="en-US" sz="2000" dirty="0"/>
          </a:p>
        </p:txBody>
      </p:sp>
      <p:sp>
        <p:nvSpPr>
          <p:cNvPr id="175" name="TextBox 174"/>
          <p:cNvSpPr txBox="1"/>
          <p:nvPr/>
        </p:nvSpPr>
        <p:spPr>
          <a:xfrm>
            <a:off x="1610436" y="3026995"/>
            <a:ext cx="6086901" cy="400110"/>
          </a:xfrm>
          <a:prstGeom prst="rect">
            <a:avLst/>
          </a:prstGeom>
          <a:solidFill>
            <a:schemeClr val="bg2"/>
          </a:solidFill>
        </p:spPr>
        <p:txBody>
          <a:bodyPr wrap="square" rtlCol="0">
            <a:spAutoFit/>
          </a:bodyPr>
          <a:lstStyle/>
          <a:p>
            <a:r>
              <a:rPr lang="en-US" sz="2000" dirty="0" smtClean="0"/>
              <a:t>Field observations</a:t>
            </a:r>
            <a:endParaRPr lang="en-US" sz="2000" dirty="0"/>
          </a:p>
        </p:txBody>
      </p:sp>
      <p:sp>
        <p:nvSpPr>
          <p:cNvPr id="176" name="TextBox 175"/>
          <p:cNvSpPr txBox="1"/>
          <p:nvPr/>
        </p:nvSpPr>
        <p:spPr>
          <a:xfrm>
            <a:off x="1610436" y="4198249"/>
            <a:ext cx="6086901" cy="400110"/>
          </a:xfrm>
          <a:prstGeom prst="rect">
            <a:avLst/>
          </a:prstGeom>
          <a:solidFill>
            <a:schemeClr val="bg2"/>
          </a:solidFill>
        </p:spPr>
        <p:txBody>
          <a:bodyPr wrap="square" rtlCol="0">
            <a:spAutoFit/>
          </a:bodyPr>
          <a:lstStyle/>
          <a:p>
            <a:r>
              <a:rPr lang="en-US" sz="2000" dirty="0" smtClean="0"/>
              <a:t>Turning the corner</a:t>
            </a:r>
            <a:endParaRPr lang="en-US" sz="2000" dirty="0"/>
          </a:p>
        </p:txBody>
      </p:sp>
      <p:sp>
        <p:nvSpPr>
          <p:cNvPr id="8" name="Rounded Rectangle 7"/>
          <p:cNvSpPr/>
          <p:nvPr/>
        </p:nvSpPr>
        <p:spPr>
          <a:xfrm>
            <a:off x="1132764" y="1722671"/>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7" name="Rounded Rectangle 176"/>
          <p:cNvSpPr/>
          <p:nvPr/>
        </p:nvSpPr>
        <p:spPr>
          <a:xfrm>
            <a:off x="1132764" y="4068011"/>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8" name="Rounded Rectangle 177"/>
          <p:cNvSpPr/>
          <p:nvPr/>
        </p:nvSpPr>
        <p:spPr>
          <a:xfrm>
            <a:off x="1132764" y="2895341"/>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xmlns="" val="5535403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Between 2009 and 2015, the combined felony probation and parole supervision populations decreased 4 percent</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31</a:t>
            </a:fld>
            <a:endParaRPr lang="en-US" dirty="0"/>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 val="910040183"/>
              </p:ext>
            </p:extLst>
          </p:nvPr>
        </p:nvGraphicFramePr>
        <p:xfrm>
          <a:off x="155222" y="1274211"/>
          <a:ext cx="6805135" cy="4745674"/>
        </p:xfrm>
        <a:graphic>
          <a:graphicData uri="http://schemas.openxmlformats.org/drawingml/2006/chart">
            <c:chart xmlns:c="http://schemas.openxmlformats.org/drawingml/2006/chart" xmlns:r="http://schemas.openxmlformats.org/officeDocument/2006/relationships" r:id="rId3"/>
          </a:graphicData>
        </a:graphic>
      </p:graphicFrame>
      <p:sp>
        <p:nvSpPr>
          <p:cNvPr id="175" name="TextBox 174"/>
          <p:cNvSpPr txBox="1"/>
          <p:nvPr/>
        </p:nvSpPr>
        <p:spPr>
          <a:xfrm>
            <a:off x="573199" y="1084704"/>
            <a:ext cx="5868537" cy="307777"/>
          </a:xfrm>
          <a:prstGeom prst="rect">
            <a:avLst/>
          </a:prstGeom>
          <a:noFill/>
        </p:spPr>
        <p:txBody>
          <a:bodyPr wrap="square" rtlCol="0">
            <a:spAutoFit/>
          </a:bodyPr>
          <a:lstStyle/>
          <a:p>
            <a:pPr algn="ctr"/>
            <a:r>
              <a:rPr lang="en-US" sz="1400" b="1" dirty="0" smtClean="0">
                <a:solidFill>
                  <a:schemeClr val="bg2">
                    <a:lumMod val="50000"/>
                  </a:schemeClr>
                </a:solidFill>
                <a:latin typeface="Arial"/>
                <a:cs typeface="Arial"/>
              </a:rPr>
              <a:t>Year-End Felony Probation and Parole Populations, FY2009–2015</a:t>
            </a:r>
            <a:endParaRPr lang="en-US" sz="1400" b="1" dirty="0">
              <a:solidFill>
                <a:schemeClr val="bg2">
                  <a:lumMod val="50000"/>
                </a:schemeClr>
              </a:solidFill>
              <a:latin typeface="Arial"/>
              <a:cs typeface="Arial"/>
            </a:endParaRPr>
          </a:p>
        </p:txBody>
      </p:sp>
      <p:sp>
        <p:nvSpPr>
          <p:cNvPr id="3" name="TextBox 2"/>
          <p:cNvSpPr txBox="1"/>
          <p:nvPr/>
        </p:nvSpPr>
        <p:spPr>
          <a:xfrm>
            <a:off x="941692" y="1477851"/>
            <a:ext cx="914400" cy="461665"/>
          </a:xfrm>
          <a:prstGeom prst="rect">
            <a:avLst/>
          </a:prstGeom>
          <a:solidFill>
            <a:schemeClr val="bg2"/>
          </a:solidFill>
        </p:spPr>
        <p:txBody>
          <a:bodyPr wrap="square" rtlCol="0">
            <a:spAutoFit/>
          </a:bodyPr>
          <a:lstStyle/>
          <a:p>
            <a:pPr algn="ctr"/>
            <a:r>
              <a:rPr lang="en-US" sz="1200" dirty="0" smtClean="0"/>
              <a:t>FY09 Total</a:t>
            </a:r>
          </a:p>
          <a:p>
            <a:pPr algn="ctr"/>
            <a:r>
              <a:rPr lang="en-US" sz="1200" dirty="0" smtClean="0"/>
              <a:t>= 53,669</a:t>
            </a:r>
            <a:endParaRPr lang="en-US" sz="1200" dirty="0"/>
          </a:p>
        </p:txBody>
      </p:sp>
      <p:sp>
        <p:nvSpPr>
          <p:cNvPr id="11" name="TextBox 10"/>
          <p:cNvSpPr txBox="1"/>
          <p:nvPr/>
        </p:nvSpPr>
        <p:spPr>
          <a:xfrm>
            <a:off x="5263471" y="1477851"/>
            <a:ext cx="914400" cy="461665"/>
          </a:xfrm>
          <a:prstGeom prst="rect">
            <a:avLst/>
          </a:prstGeom>
          <a:solidFill>
            <a:schemeClr val="bg2"/>
          </a:solidFill>
        </p:spPr>
        <p:txBody>
          <a:bodyPr wrap="square" rtlCol="0">
            <a:spAutoFit/>
          </a:bodyPr>
          <a:lstStyle/>
          <a:p>
            <a:pPr algn="ctr"/>
            <a:r>
              <a:rPr lang="en-US" sz="1200" dirty="0" smtClean="0"/>
              <a:t>FY15 Total</a:t>
            </a:r>
          </a:p>
          <a:p>
            <a:pPr algn="ctr"/>
            <a:r>
              <a:rPr lang="en-US" sz="1200" dirty="0" smtClean="0"/>
              <a:t>= 51,369</a:t>
            </a:r>
            <a:endParaRPr lang="en-US" sz="1200" dirty="0"/>
          </a:p>
        </p:txBody>
      </p:sp>
      <p:sp>
        <p:nvSpPr>
          <p:cNvPr id="6" name="TextBox 5"/>
          <p:cNvSpPr txBox="1"/>
          <p:nvPr/>
        </p:nvSpPr>
        <p:spPr>
          <a:xfrm>
            <a:off x="6564572" y="2921626"/>
            <a:ext cx="2579427" cy="1354217"/>
          </a:xfrm>
          <a:prstGeom prst="rect">
            <a:avLst/>
          </a:prstGeom>
          <a:noFill/>
        </p:spPr>
        <p:txBody>
          <a:bodyPr wrap="square" rtlCol="0">
            <a:spAutoFit/>
          </a:bodyPr>
          <a:lstStyle/>
          <a:p>
            <a:pPr marL="285750" indent="-285750">
              <a:spcAft>
                <a:spcPts val="1200"/>
              </a:spcAft>
              <a:buFont typeface="Wingdings" panose="05000000000000000000" pitchFamily="2" charset="2"/>
              <a:buChar char="q"/>
            </a:pPr>
            <a:r>
              <a:rPr lang="en-US" dirty="0" smtClean="0"/>
              <a:t>Parole population increased 4%</a:t>
            </a:r>
          </a:p>
          <a:p>
            <a:pPr marL="285750" indent="-285750">
              <a:spcAft>
                <a:spcPts val="1200"/>
              </a:spcAft>
              <a:buFont typeface="Wingdings" panose="05000000000000000000" pitchFamily="2" charset="2"/>
              <a:buChar char="q"/>
            </a:pPr>
            <a:r>
              <a:rPr lang="en-US" dirty="0" smtClean="0"/>
              <a:t>Probation population decreased 10%</a:t>
            </a:r>
            <a:endParaRPr lang="en-US" dirty="0"/>
          </a:p>
        </p:txBody>
      </p:sp>
      <p:sp>
        <p:nvSpPr>
          <p:cNvPr id="12"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ACC Snapshot </a:t>
            </a:r>
            <a:r>
              <a:rPr lang="en-US" dirty="0" smtClean="0">
                <a:solidFill>
                  <a:schemeClr val="tx1"/>
                </a:solidFill>
              </a:rPr>
              <a:t>Data</a:t>
            </a:r>
            <a:endParaRPr lang="en-US" dirty="0">
              <a:solidFill>
                <a:schemeClr val="tx1"/>
              </a:solidFill>
            </a:endParaRPr>
          </a:p>
        </p:txBody>
      </p:sp>
    </p:spTree>
    <p:extLst>
      <p:ext uri="{BB962C8B-B14F-4D97-AF65-F5344CB8AC3E}">
        <p14:creationId xmlns:p14="http://schemas.microsoft.com/office/powerpoint/2010/main" xmlns="" val="22732860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Arkansas’s probation and parole officers have in excess of 120 cases per officer requiring some level of supervision</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32</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1973039246"/>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grpSp>
        <p:nvGrpSpPr>
          <p:cNvPr id="328" name="Group 327"/>
          <p:cNvGrpSpPr/>
          <p:nvPr/>
        </p:nvGrpSpPr>
        <p:grpSpPr>
          <a:xfrm>
            <a:off x="137657" y="1764755"/>
            <a:ext cx="4073818" cy="2054974"/>
            <a:chOff x="137657" y="1041411"/>
            <a:chExt cx="4073818" cy="2054974"/>
          </a:xfrm>
        </p:grpSpPr>
        <p:sp>
          <p:nvSpPr>
            <p:cNvPr id="7" name="Oval 6"/>
            <p:cNvSpPr/>
            <p:nvPr/>
          </p:nvSpPr>
          <p:spPr>
            <a:xfrm>
              <a:off x="859813" y="12595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5" name="Oval 174"/>
            <p:cNvSpPr/>
            <p:nvPr/>
          </p:nvSpPr>
          <p:spPr>
            <a:xfrm>
              <a:off x="1012213" y="14119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6" name="Oval 175"/>
            <p:cNvSpPr/>
            <p:nvPr/>
          </p:nvSpPr>
          <p:spPr>
            <a:xfrm>
              <a:off x="1164613" y="15643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7" name="Oval 176"/>
            <p:cNvSpPr/>
            <p:nvPr/>
          </p:nvSpPr>
          <p:spPr>
            <a:xfrm>
              <a:off x="1317013" y="17167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8" name="Oval 177"/>
            <p:cNvSpPr/>
            <p:nvPr/>
          </p:nvSpPr>
          <p:spPr>
            <a:xfrm>
              <a:off x="1469413" y="18691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9" name="Oval 178"/>
            <p:cNvSpPr/>
            <p:nvPr/>
          </p:nvSpPr>
          <p:spPr>
            <a:xfrm>
              <a:off x="1621813" y="20215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0" name="Oval 179"/>
            <p:cNvSpPr/>
            <p:nvPr/>
          </p:nvSpPr>
          <p:spPr>
            <a:xfrm>
              <a:off x="1774213" y="21739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1" name="Oval 180"/>
            <p:cNvSpPr/>
            <p:nvPr/>
          </p:nvSpPr>
          <p:spPr>
            <a:xfrm>
              <a:off x="1926613" y="23263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2" name="Oval 181"/>
            <p:cNvSpPr/>
            <p:nvPr/>
          </p:nvSpPr>
          <p:spPr>
            <a:xfrm>
              <a:off x="2079013" y="24787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3" name="Oval 182"/>
            <p:cNvSpPr/>
            <p:nvPr/>
          </p:nvSpPr>
          <p:spPr>
            <a:xfrm>
              <a:off x="2231413" y="263115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4" name="Oval 183"/>
            <p:cNvSpPr/>
            <p:nvPr/>
          </p:nvSpPr>
          <p:spPr>
            <a:xfrm>
              <a:off x="1105473" y="12416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5" name="Oval 184"/>
            <p:cNvSpPr/>
            <p:nvPr/>
          </p:nvSpPr>
          <p:spPr>
            <a:xfrm>
              <a:off x="1257873" y="13940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6" name="Oval 185"/>
            <p:cNvSpPr/>
            <p:nvPr/>
          </p:nvSpPr>
          <p:spPr>
            <a:xfrm>
              <a:off x="1410273" y="15464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7" name="Oval 186"/>
            <p:cNvSpPr/>
            <p:nvPr/>
          </p:nvSpPr>
          <p:spPr>
            <a:xfrm>
              <a:off x="1562673" y="16988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8" name="Oval 187"/>
            <p:cNvSpPr/>
            <p:nvPr/>
          </p:nvSpPr>
          <p:spPr>
            <a:xfrm>
              <a:off x="1715073" y="18512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9" name="Oval 188"/>
            <p:cNvSpPr/>
            <p:nvPr/>
          </p:nvSpPr>
          <p:spPr>
            <a:xfrm>
              <a:off x="1867473" y="20036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0" name="Oval 189"/>
            <p:cNvSpPr/>
            <p:nvPr/>
          </p:nvSpPr>
          <p:spPr>
            <a:xfrm>
              <a:off x="2019873" y="21560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1" name="Oval 190"/>
            <p:cNvSpPr/>
            <p:nvPr/>
          </p:nvSpPr>
          <p:spPr>
            <a:xfrm>
              <a:off x="2172273" y="23084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2" name="Oval 191"/>
            <p:cNvSpPr/>
            <p:nvPr/>
          </p:nvSpPr>
          <p:spPr>
            <a:xfrm>
              <a:off x="2324673" y="24608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3" name="Oval 192"/>
            <p:cNvSpPr/>
            <p:nvPr/>
          </p:nvSpPr>
          <p:spPr>
            <a:xfrm>
              <a:off x="2477073" y="261329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5" name="Oval 214"/>
            <p:cNvSpPr/>
            <p:nvPr/>
          </p:nvSpPr>
          <p:spPr>
            <a:xfrm>
              <a:off x="1369329" y="11922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6" name="Oval 215"/>
            <p:cNvSpPr/>
            <p:nvPr/>
          </p:nvSpPr>
          <p:spPr>
            <a:xfrm>
              <a:off x="1521729" y="13446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7" name="Oval 216"/>
            <p:cNvSpPr/>
            <p:nvPr/>
          </p:nvSpPr>
          <p:spPr>
            <a:xfrm>
              <a:off x="1674129" y="14970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8" name="Oval 217"/>
            <p:cNvSpPr/>
            <p:nvPr/>
          </p:nvSpPr>
          <p:spPr>
            <a:xfrm>
              <a:off x="1826529" y="16494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9" name="Oval 218"/>
            <p:cNvSpPr/>
            <p:nvPr/>
          </p:nvSpPr>
          <p:spPr>
            <a:xfrm>
              <a:off x="1978929" y="18018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0" name="Oval 219"/>
            <p:cNvSpPr/>
            <p:nvPr/>
          </p:nvSpPr>
          <p:spPr>
            <a:xfrm>
              <a:off x="2131329" y="19542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1" name="Oval 220"/>
            <p:cNvSpPr/>
            <p:nvPr/>
          </p:nvSpPr>
          <p:spPr>
            <a:xfrm>
              <a:off x="2283729" y="21066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2" name="Oval 221"/>
            <p:cNvSpPr/>
            <p:nvPr/>
          </p:nvSpPr>
          <p:spPr>
            <a:xfrm>
              <a:off x="2436129" y="22590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3" name="Oval 222"/>
            <p:cNvSpPr/>
            <p:nvPr/>
          </p:nvSpPr>
          <p:spPr>
            <a:xfrm>
              <a:off x="2588529" y="24114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4" name="Oval 223"/>
            <p:cNvSpPr/>
            <p:nvPr/>
          </p:nvSpPr>
          <p:spPr>
            <a:xfrm>
              <a:off x="2740929" y="256387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5" name="Oval 224"/>
            <p:cNvSpPr/>
            <p:nvPr/>
          </p:nvSpPr>
          <p:spPr>
            <a:xfrm>
              <a:off x="1614989" y="11744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6" name="Oval 225"/>
            <p:cNvSpPr/>
            <p:nvPr/>
          </p:nvSpPr>
          <p:spPr>
            <a:xfrm>
              <a:off x="1767389" y="13268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7" name="Oval 226"/>
            <p:cNvSpPr/>
            <p:nvPr/>
          </p:nvSpPr>
          <p:spPr>
            <a:xfrm>
              <a:off x="1919789" y="14792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8" name="Oval 227"/>
            <p:cNvSpPr/>
            <p:nvPr/>
          </p:nvSpPr>
          <p:spPr>
            <a:xfrm>
              <a:off x="2072189" y="16316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9" name="Oval 228"/>
            <p:cNvSpPr/>
            <p:nvPr/>
          </p:nvSpPr>
          <p:spPr>
            <a:xfrm>
              <a:off x="2224589" y="17840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0" name="Oval 229"/>
            <p:cNvSpPr/>
            <p:nvPr/>
          </p:nvSpPr>
          <p:spPr>
            <a:xfrm>
              <a:off x="2376989" y="19364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1" name="Oval 230"/>
            <p:cNvSpPr/>
            <p:nvPr/>
          </p:nvSpPr>
          <p:spPr>
            <a:xfrm>
              <a:off x="2529389" y="20888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2" name="Oval 231"/>
            <p:cNvSpPr/>
            <p:nvPr/>
          </p:nvSpPr>
          <p:spPr>
            <a:xfrm>
              <a:off x="2681789" y="22412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3" name="Oval 232"/>
            <p:cNvSpPr/>
            <p:nvPr/>
          </p:nvSpPr>
          <p:spPr>
            <a:xfrm>
              <a:off x="2834189" y="23936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4" name="Oval 233"/>
            <p:cNvSpPr/>
            <p:nvPr/>
          </p:nvSpPr>
          <p:spPr>
            <a:xfrm>
              <a:off x="2986589" y="2546023"/>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6" name="Oval 235"/>
            <p:cNvSpPr/>
            <p:nvPr/>
          </p:nvSpPr>
          <p:spPr>
            <a:xfrm>
              <a:off x="383279" y="13352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7" name="Oval 236"/>
            <p:cNvSpPr/>
            <p:nvPr/>
          </p:nvSpPr>
          <p:spPr>
            <a:xfrm>
              <a:off x="535679" y="14876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8" name="Oval 237"/>
            <p:cNvSpPr/>
            <p:nvPr/>
          </p:nvSpPr>
          <p:spPr>
            <a:xfrm>
              <a:off x="688079" y="16400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9" name="Oval 238"/>
            <p:cNvSpPr/>
            <p:nvPr/>
          </p:nvSpPr>
          <p:spPr>
            <a:xfrm>
              <a:off x="840479" y="17924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0" name="Oval 239"/>
            <p:cNvSpPr/>
            <p:nvPr/>
          </p:nvSpPr>
          <p:spPr>
            <a:xfrm>
              <a:off x="992879" y="19448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1" name="Oval 240"/>
            <p:cNvSpPr/>
            <p:nvPr/>
          </p:nvSpPr>
          <p:spPr>
            <a:xfrm>
              <a:off x="1145279" y="20972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2" name="Oval 241"/>
            <p:cNvSpPr/>
            <p:nvPr/>
          </p:nvSpPr>
          <p:spPr>
            <a:xfrm>
              <a:off x="1297679" y="22496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3" name="Oval 242"/>
            <p:cNvSpPr/>
            <p:nvPr/>
          </p:nvSpPr>
          <p:spPr>
            <a:xfrm>
              <a:off x="1450079" y="24020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4" name="Oval 243"/>
            <p:cNvSpPr/>
            <p:nvPr/>
          </p:nvSpPr>
          <p:spPr>
            <a:xfrm>
              <a:off x="1602479" y="25544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5" name="Oval 244"/>
            <p:cNvSpPr/>
            <p:nvPr/>
          </p:nvSpPr>
          <p:spPr>
            <a:xfrm>
              <a:off x="1754879" y="270688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6" name="Oval 245"/>
            <p:cNvSpPr/>
            <p:nvPr/>
          </p:nvSpPr>
          <p:spPr>
            <a:xfrm>
              <a:off x="628939" y="13174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7" name="Oval 246"/>
            <p:cNvSpPr/>
            <p:nvPr/>
          </p:nvSpPr>
          <p:spPr>
            <a:xfrm>
              <a:off x="781339" y="14698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8" name="Oval 247"/>
            <p:cNvSpPr/>
            <p:nvPr/>
          </p:nvSpPr>
          <p:spPr>
            <a:xfrm>
              <a:off x="933739" y="16222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9" name="Oval 248"/>
            <p:cNvSpPr/>
            <p:nvPr/>
          </p:nvSpPr>
          <p:spPr>
            <a:xfrm>
              <a:off x="1086139" y="17746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0" name="Oval 249"/>
            <p:cNvSpPr/>
            <p:nvPr/>
          </p:nvSpPr>
          <p:spPr>
            <a:xfrm>
              <a:off x="1238539" y="19270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1" name="Oval 250"/>
            <p:cNvSpPr/>
            <p:nvPr/>
          </p:nvSpPr>
          <p:spPr>
            <a:xfrm>
              <a:off x="1390939" y="20794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2" name="Oval 251"/>
            <p:cNvSpPr/>
            <p:nvPr/>
          </p:nvSpPr>
          <p:spPr>
            <a:xfrm>
              <a:off x="1543339" y="22318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3" name="Oval 252"/>
            <p:cNvSpPr/>
            <p:nvPr/>
          </p:nvSpPr>
          <p:spPr>
            <a:xfrm>
              <a:off x="1695739" y="23842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4" name="Oval 253"/>
            <p:cNvSpPr/>
            <p:nvPr/>
          </p:nvSpPr>
          <p:spPr>
            <a:xfrm>
              <a:off x="1848139" y="25366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5" name="Oval 254"/>
            <p:cNvSpPr/>
            <p:nvPr/>
          </p:nvSpPr>
          <p:spPr>
            <a:xfrm>
              <a:off x="2000539" y="2689025"/>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7" name="Oval 256"/>
            <p:cNvSpPr/>
            <p:nvPr/>
          </p:nvSpPr>
          <p:spPr>
            <a:xfrm>
              <a:off x="1873159" y="11104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8" name="Oval 257"/>
            <p:cNvSpPr/>
            <p:nvPr/>
          </p:nvSpPr>
          <p:spPr>
            <a:xfrm>
              <a:off x="2025559" y="12628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9" name="Oval 258"/>
            <p:cNvSpPr/>
            <p:nvPr/>
          </p:nvSpPr>
          <p:spPr>
            <a:xfrm>
              <a:off x="2177959" y="14152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0" name="Oval 259"/>
            <p:cNvSpPr/>
            <p:nvPr/>
          </p:nvSpPr>
          <p:spPr>
            <a:xfrm>
              <a:off x="2330359" y="15676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1" name="Oval 260"/>
            <p:cNvSpPr/>
            <p:nvPr/>
          </p:nvSpPr>
          <p:spPr>
            <a:xfrm>
              <a:off x="2482759" y="17200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2" name="Oval 261"/>
            <p:cNvSpPr/>
            <p:nvPr/>
          </p:nvSpPr>
          <p:spPr>
            <a:xfrm>
              <a:off x="2635159" y="18724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3" name="Oval 262"/>
            <p:cNvSpPr/>
            <p:nvPr/>
          </p:nvSpPr>
          <p:spPr>
            <a:xfrm>
              <a:off x="2787559" y="20248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4" name="Oval 263"/>
            <p:cNvSpPr/>
            <p:nvPr/>
          </p:nvSpPr>
          <p:spPr>
            <a:xfrm>
              <a:off x="2939959" y="21772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5" name="Oval 264"/>
            <p:cNvSpPr/>
            <p:nvPr/>
          </p:nvSpPr>
          <p:spPr>
            <a:xfrm>
              <a:off x="3092359" y="23296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6" name="Oval 265"/>
            <p:cNvSpPr/>
            <p:nvPr/>
          </p:nvSpPr>
          <p:spPr>
            <a:xfrm>
              <a:off x="3244759" y="248202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7" name="Oval 266"/>
            <p:cNvSpPr/>
            <p:nvPr/>
          </p:nvSpPr>
          <p:spPr>
            <a:xfrm>
              <a:off x="2118819" y="10925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8" name="Oval 267"/>
            <p:cNvSpPr/>
            <p:nvPr/>
          </p:nvSpPr>
          <p:spPr>
            <a:xfrm>
              <a:off x="2271219" y="12449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9" name="Oval 268"/>
            <p:cNvSpPr/>
            <p:nvPr/>
          </p:nvSpPr>
          <p:spPr>
            <a:xfrm>
              <a:off x="2423619" y="13973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0" name="Oval 269"/>
            <p:cNvSpPr/>
            <p:nvPr/>
          </p:nvSpPr>
          <p:spPr>
            <a:xfrm>
              <a:off x="2576019" y="15497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1" name="Oval 270"/>
            <p:cNvSpPr/>
            <p:nvPr/>
          </p:nvSpPr>
          <p:spPr>
            <a:xfrm>
              <a:off x="2728419" y="17021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2" name="Oval 271"/>
            <p:cNvSpPr/>
            <p:nvPr/>
          </p:nvSpPr>
          <p:spPr>
            <a:xfrm>
              <a:off x="2880819" y="18545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3" name="Oval 272"/>
            <p:cNvSpPr/>
            <p:nvPr/>
          </p:nvSpPr>
          <p:spPr>
            <a:xfrm>
              <a:off x="3033219" y="20069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4" name="Oval 273"/>
            <p:cNvSpPr/>
            <p:nvPr/>
          </p:nvSpPr>
          <p:spPr>
            <a:xfrm>
              <a:off x="3185619" y="21593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5" name="Oval 274"/>
            <p:cNvSpPr/>
            <p:nvPr/>
          </p:nvSpPr>
          <p:spPr>
            <a:xfrm>
              <a:off x="3338019" y="23117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6" name="Oval 275"/>
            <p:cNvSpPr/>
            <p:nvPr/>
          </p:nvSpPr>
          <p:spPr>
            <a:xfrm>
              <a:off x="3490419" y="246416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8" name="Oval 277"/>
            <p:cNvSpPr/>
            <p:nvPr/>
          </p:nvSpPr>
          <p:spPr>
            <a:xfrm>
              <a:off x="2389499" y="10592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9" name="Oval 278"/>
            <p:cNvSpPr/>
            <p:nvPr/>
          </p:nvSpPr>
          <p:spPr>
            <a:xfrm>
              <a:off x="2541899" y="12116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0" name="Oval 279"/>
            <p:cNvSpPr/>
            <p:nvPr/>
          </p:nvSpPr>
          <p:spPr>
            <a:xfrm>
              <a:off x="2694299" y="13640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1" name="Oval 280"/>
            <p:cNvSpPr/>
            <p:nvPr/>
          </p:nvSpPr>
          <p:spPr>
            <a:xfrm>
              <a:off x="2846699" y="15164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2" name="Oval 281"/>
            <p:cNvSpPr/>
            <p:nvPr/>
          </p:nvSpPr>
          <p:spPr>
            <a:xfrm>
              <a:off x="2999099" y="16688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3" name="Oval 282"/>
            <p:cNvSpPr/>
            <p:nvPr/>
          </p:nvSpPr>
          <p:spPr>
            <a:xfrm>
              <a:off x="3151499" y="18212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4" name="Oval 283"/>
            <p:cNvSpPr/>
            <p:nvPr/>
          </p:nvSpPr>
          <p:spPr>
            <a:xfrm>
              <a:off x="3303899" y="19736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5" name="Oval 284"/>
            <p:cNvSpPr/>
            <p:nvPr/>
          </p:nvSpPr>
          <p:spPr>
            <a:xfrm>
              <a:off x="3456299" y="21260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6" name="Oval 285"/>
            <p:cNvSpPr/>
            <p:nvPr/>
          </p:nvSpPr>
          <p:spPr>
            <a:xfrm>
              <a:off x="3608699" y="22784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7" name="Oval 286"/>
            <p:cNvSpPr/>
            <p:nvPr/>
          </p:nvSpPr>
          <p:spPr>
            <a:xfrm>
              <a:off x="3761099" y="2430866"/>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8" name="Oval 287"/>
            <p:cNvSpPr/>
            <p:nvPr/>
          </p:nvSpPr>
          <p:spPr>
            <a:xfrm>
              <a:off x="2635159" y="10414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9" name="Oval 288"/>
            <p:cNvSpPr/>
            <p:nvPr/>
          </p:nvSpPr>
          <p:spPr>
            <a:xfrm>
              <a:off x="2787559" y="11938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0" name="Oval 289"/>
            <p:cNvSpPr/>
            <p:nvPr/>
          </p:nvSpPr>
          <p:spPr>
            <a:xfrm>
              <a:off x="2939959" y="13462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1" name="Oval 290"/>
            <p:cNvSpPr/>
            <p:nvPr/>
          </p:nvSpPr>
          <p:spPr>
            <a:xfrm>
              <a:off x="3092359" y="14986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2" name="Oval 291"/>
            <p:cNvSpPr/>
            <p:nvPr/>
          </p:nvSpPr>
          <p:spPr>
            <a:xfrm>
              <a:off x="3244759" y="16510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3" name="Oval 292"/>
            <p:cNvSpPr/>
            <p:nvPr/>
          </p:nvSpPr>
          <p:spPr>
            <a:xfrm>
              <a:off x="3397159" y="18034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4" name="Oval 293"/>
            <p:cNvSpPr/>
            <p:nvPr/>
          </p:nvSpPr>
          <p:spPr>
            <a:xfrm>
              <a:off x="3549559" y="19558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5" name="Oval 294"/>
            <p:cNvSpPr/>
            <p:nvPr/>
          </p:nvSpPr>
          <p:spPr>
            <a:xfrm>
              <a:off x="3701959" y="21082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6" name="Oval 295"/>
            <p:cNvSpPr/>
            <p:nvPr/>
          </p:nvSpPr>
          <p:spPr>
            <a:xfrm>
              <a:off x="3854359" y="22606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7" name="Oval 296"/>
            <p:cNvSpPr/>
            <p:nvPr/>
          </p:nvSpPr>
          <p:spPr>
            <a:xfrm>
              <a:off x="4006759" y="24130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9" name="Oval 298"/>
            <p:cNvSpPr/>
            <p:nvPr/>
          </p:nvSpPr>
          <p:spPr>
            <a:xfrm>
              <a:off x="1926612" y="288585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0" name="Oval 299"/>
            <p:cNvSpPr/>
            <p:nvPr/>
          </p:nvSpPr>
          <p:spPr>
            <a:xfrm>
              <a:off x="2188195" y="284465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1" name="Oval 300"/>
            <p:cNvSpPr/>
            <p:nvPr/>
          </p:nvSpPr>
          <p:spPr>
            <a:xfrm>
              <a:off x="361669" y="186587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2" name="Oval 301"/>
            <p:cNvSpPr/>
            <p:nvPr/>
          </p:nvSpPr>
          <p:spPr>
            <a:xfrm>
              <a:off x="514069" y="201827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3" name="Oval 302"/>
            <p:cNvSpPr/>
            <p:nvPr/>
          </p:nvSpPr>
          <p:spPr>
            <a:xfrm>
              <a:off x="666469" y="217067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4" name="Oval 303"/>
            <p:cNvSpPr/>
            <p:nvPr/>
          </p:nvSpPr>
          <p:spPr>
            <a:xfrm>
              <a:off x="818869" y="232307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5" name="Oval 304"/>
            <p:cNvSpPr/>
            <p:nvPr/>
          </p:nvSpPr>
          <p:spPr>
            <a:xfrm>
              <a:off x="971269" y="247547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6" name="Oval 305"/>
            <p:cNvSpPr/>
            <p:nvPr/>
          </p:nvSpPr>
          <p:spPr>
            <a:xfrm>
              <a:off x="1123669" y="262787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7" name="Oval 306"/>
            <p:cNvSpPr/>
            <p:nvPr/>
          </p:nvSpPr>
          <p:spPr>
            <a:xfrm>
              <a:off x="1276069" y="278027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8" name="Oval 307"/>
            <p:cNvSpPr/>
            <p:nvPr/>
          </p:nvSpPr>
          <p:spPr>
            <a:xfrm>
              <a:off x="1428469" y="293267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9" name="Oval 308"/>
            <p:cNvSpPr/>
            <p:nvPr/>
          </p:nvSpPr>
          <p:spPr>
            <a:xfrm>
              <a:off x="302529" y="15432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0" name="Oval 309"/>
            <p:cNvSpPr/>
            <p:nvPr/>
          </p:nvSpPr>
          <p:spPr>
            <a:xfrm>
              <a:off x="454929" y="16956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1" name="Oval 310"/>
            <p:cNvSpPr/>
            <p:nvPr/>
          </p:nvSpPr>
          <p:spPr>
            <a:xfrm>
              <a:off x="607329" y="18480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2" name="Oval 311"/>
            <p:cNvSpPr/>
            <p:nvPr/>
          </p:nvSpPr>
          <p:spPr>
            <a:xfrm>
              <a:off x="759729" y="20004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3" name="Oval 312"/>
            <p:cNvSpPr/>
            <p:nvPr/>
          </p:nvSpPr>
          <p:spPr>
            <a:xfrm>
              <a:off x="912129" y="21528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4" name="Oval 313"/>
            <p:cNvSpPr/>
            <p:nvPr/>
          </p:nvSpPr>
          <p:spPr>
            <a:xfrm>
              <a:off x="1064529" y="23052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5" name="Oval 314"/>
            <p:cNvSpPr/>
            <p:nvPr/>
          </p:nvSpPr>
          <p:spPr>
            <a:xfrm>
              <a:off x="1216929" y="24576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6" name="Oval 315"/>
            <p:cNvSpPr/>
            <p:nvPr/>
          </p:nvSpPr>
          <p:spPr>
            <a:xfrm>
              <a:off x="1369329" y="26100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7" name="Oval 316"/>
            <p:cNvSpPr/>
            <p:nvPr/>
          </p:nvSpPr>
          <p:spPr>
            <a:xfrm>
              <a:off x="1521729" y="27624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8" name="Oval 317"/>
            <p:cNvSpPr/>
            <p:nvPr/>
          </p:nvSpPr>
          <p:spPr>
            <a:xfrm>
              <a:off x="1674129" y="291482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9" name="Oval 318"/>
            <p:cNvSpPr/>
            <p:nvPr/>
          </p:nvSpPr>
          <p:spPr>
            <a:xfrm>
              <a:off x="2952484" y="2765298"/>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0" name="Oval 319"/>
            <p:cNvSpPr/>
            <p:nvPr/>
          </p:nvSpPr>
          <p:spPr>
            <a:xfrm>
              <a:off x="3214067" y="272409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1" name="Oval 320"/>
            <p:cNvSpPr/>
            <p:nvPr/>
          </p:nvSpPr>
          <p:spPr>
            <a:xfrm>
              <a:off x="2454341" y="2812117"/>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2" name="Oval 321"/>
            <p:cNvSpPr/>
            <p:nvPr/>
          </p:nvSpPr>
          <p:spPr>
            <a:xfrm>
              <a:off x="2700001" y="2794262"/>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3" name="Oval 322"/>
            <p:cNvSpPr/>
            <p:nvPr/>
          </p:nvSpPr>
          <p:spPr>
            <a:xfrm>
              <a:off x="3989732" y="2615170"/>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4" name="Oval 323"/>
            <p:cNvSpPr/>
            <p:nvPr/>
          </p:nvSpPr>
          <p:spPr>
            <a:xfrm>
              <a:off x="137657" y="135963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5" name="Oval 324"/>
            <p:cNvSpPr/>
            <p:nvPr/>
          </p:nvSpPr>
          <p:spPr>
            <a:xfrm>
              <a:off x="3491589" y="2661989"/>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6" name="Oval 325"/>
            <p:cNvSpPr/>
            <p:nvPr/>
          </p:nvSpPr>
          <p:spPr>
            <a:xfrm>
              <a:off x="3737249" y="2644134"/>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7" name="Oval 326"/>
            <p:cNvSpPr/>
            <p:nvPr/>
          </p:nvSpPr>
          <p:spPr>
            <a:xfrm>
              <a:off x="207028" y="1702511"/>
              <a:ext cx="204716" cy="163708"/>
            </a:xfrm>
            <a:prstGeom prst="ellipse">
              <a:avLst/>
            </a:prstGeom>
            <a:solidFill>
              <a:schemeClr val="bg2">
                <a:lumMod val="75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462" name="Group 461"/>
          <p:cNvGrpSpPr/>
          <p:nvPr/>
        </p:nvGrpSpPr>
        <p:grpSpPr>
          <a:xfrm>
            <a:off x="5148667" y="2156674"/>
            <a:ext cx="3218558" cy="1271137"/>
            <a:chOff x="5148667" y="1717449"/>
            <a:chExt cx="3218558" cy="1271137"/>
          </a:xfrm>
        </p:grpSpPr>
        <p:sp>
          <p:nvSpPr>
            <p:cNvPr id="330" name="Oval 329"/>
            <p:cNvSpPr/>
            <p:nvPr/>
          </p:nvSpPr>
          <p:spPr>
            <a:xfrm>
              <a:off x="5870823" y="1917734"/>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1" name="Oval 330"/>
            <p:cNvSpPr/>
            <p:nvPr/>
          </p:nvSpPr>
          <p:spPr>
            <a:xfrm>
              <a:off x="6023223" y="2070134"/>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2" name="Oval 331"/>
            <p:cNvSpPr/>
            <p:nvPr/>
          </p:nvSpPr>
          <p:spPr>
            <a:xfrm>
              <a:off x="6175623" y="2222534"/>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3" name="Oval 332"/>
            <p:cNvSpPr/>
            <p:nvPr/>
          </p:nvSpPr>
          <p:spPr>
            <a:xfrm>
              <a:off x="6328023" y="2374934"/>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4" name="Oval 333"/>
            <p:cNvSpPr/>
            <p:nvPr/>
          </p:nvSpPr>
          <p:spPr>
            <a:xfrm>
              <a:off x="6480423" y="2527334"/>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5" name="Oval 334"/>
            <p:cNvSpPr/>
            <p:nvPr/>
          </p:nvSpPr>
          <p:spPr>
            <a:xfrm>
              <a:off x="6632823" y="2679734"/>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0" name="Oval 339"/>
            <p:cNvSpPr/>
            <p:nvPr/>
          </p:nvSpPr>
          <p:spPr>
            <a:xfrm>
              <a:off x="6116483" y="189987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1" name="Oval 340"/>
            <p:cNvSpPr/>
            <p:nvPr/>
          </p:nvSpPr>
          <p:spPr>
            <a:xfrm>
              <a:off x="6268883" y="205227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2" name="Oval 341"/>
            <p:cNvSpPr/>
            <p:nvPr/>
          </p:nvSpPr>
          <p:spPr>
            <a:xfrm>
              <a:off x="6421283" y="220467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3" name="Oval 342"/>
            <p:cNvSpPr/>
            <p:nvPr/>
          </p:nvSpPr>
          <p:spPr>
            <a:xfrm>
              <a:off x="6573683" y="235707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4" name="Oval 343"/>
            <p:cNvSpPr/>
            <p:nvPr/>
          </p:nvSpPr>
          <p:spPr>
            <a:xfrm>
              <a:off x="6726083" y="250947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5" name="Oval 344"/>
            <p:cNvSpPr/>
            <p:nvPr/>
          </p:nvSpPr>
          <p:spPr>
            <a:xfrm>
              <a:off x="6878483" y="266187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0" name="Oval 349"/>
            <p:cNvSpPr/>
            <p:nvPr/>
          </p:nvSpPr>
          <p:spPr>
            <a:xfrm>
              <a:off x="6380339" y="1850461"/>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1" name="Oval 350"/>
            <p:cNvSpPr/>
            <p:nvPr/>
          </p:nvSpPr>
          <p:spPr>
            <a:xfrm>
              <a:off x="6532739" y="2002861"/>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2" name="Oval 351"/>
            <p:cNvSpPr/>
            <p:nvPr/>
          </p:nvSpPr>
          <p:spPr>
            <a:xfrm>
              <a:off x="6685139" y="2155261"/>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3" name="Oval 352"/>
            <p:cNvSpPr/>
            <p:nvPr/>
          </p:nvSpPr>
          <p:spPr>
            <a:xfrm>
              <a:off x="6837539" y="2307661"/>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4" name="Oval 353"/>
            <p:cNvSpPr/>
            <p:nvPr/>
          </p:nvSpPr>
          <p:spPr>
            <a:xfrm>
              <a:off x="6989939" y="2460061"/>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5" name="Oval 354"/>
            <p:cNvSpPr/>
            <p:nvPr/>
          </p:nvSpPr>
          <p:spPr>
            <a:xfrm>
              <a:off x="7142339" y="2612461"/>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0" name="Oval 359"/>
            <p:cNvSpPr/>
            <p:nvPr/>
          </p:nvSpPr>
          <p:spPr>
            <a:xfrm>
              <a:off x="6625999" y="1832606"/>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1" name="Oval 360"/>
            <p:cNvSpPr/>
            <p:nvPr/>
          </p:nvSpPr>
          <p:spPr>
            <a:xfrm>
              <a:off x="6778399" y="1985006"/>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2" name="Oval 361"/>
            <p:cNvSpPr/>
            <p:nvPr/>
          </p:nvSpPr>
          <p:spPr>
            <a:xfrm>
              <a:off x="6930799" y="2137406"/>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3" name="Oval 362"/>
            <p:cNvSpPr/>
            <p:nvPr/>
          </p:nvSpPr>
          <p:spPr>
            <a:xfrm>
              <a:off x="7083199" y="2289806"/>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4" name="Oval 363"/>
            <p:cNvSpPr/>
            <p:nvPr/>
          </p:nvSpPr>
          <p:spPr>
            <a:xfrm>
              <a:off x="7235599" y="2442206"/>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5" name="Oval 364"/>
            <p:cNvSpPr/>
            <p:nvPr/>
          </p:nvSpPr>
          <p:spPr>
            <a:xfrm>
              <a:off x="7387999" y="2594606"/>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0" name="Oval 369"/>
            <p:cNvSpPr/>
            <p:nvPr/>
          </p:nvSpPr>
          <p:spPr>
            <a:xfrm>
              <a:off x="5394289" y="1993463"/>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1" name="Oval 370"/>
            <p:cNvSpPr/>
            <p:nvPr/>
          </p:nvSpPr>
          <p:spPr>
            <a:xfrm>
              <a:off x="5546689" y="2145863"/>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2" name="Oval 371"/>
            <p:cNvSpPr/>
            <p:nvPr/>
          </p:nvSpPr>
          <p:spPr>
            <a:xfrm>
              <a:off x="5699089" y="2298263"/>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3" name="Oval 372"/>
            <p:cNvSpPr/>
            <p:nvPr/>
          </p:nvSpPr>
          <p:spPr>
            <a:xfrm>
              <a:off x="5851489" y="2450663"/>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4" name="Oval 373"/>
            <p:cNvSpPr/>
            <p:nvPr/>
          </p:nvSpPr>
          <p:spPr>
            <a:xfrm>
              <a:off x="6003889" y="2603063"/>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0" name="Oval 379"/>
            <p:cNvSpPr/>
            <p:nvPr/>
          </p:nvSpPr>
          <p:spPr>
            <a:xfrm>
              <a:off x="5639949" y="1975608"/>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1" name="Oval 380"/>
            <p:cNvSpPr/>
            <p:nvPr/>
          </p:nvSpPr>
          <p:spPr>
            <a:xfrm>
              <a:off x="5792349" y="2128008"/>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2" name="Oval 381"/>
            <p:cNvSpPr/>
            <p:nvPr/>
          </p:nvSpPr>
          <p:spPr>
            <a:xfrm>
              <a:off x="5944749" y="2280408"/>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3" name="Oval 382"/>
            <p:cNvSpPr/>
            <p:nvPr/>
          </p:nvSpPr>
          <p:spPr>
            <a:xfrm>
              <a:off x="6097149" y="2432808"/>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4" name="Oval 383"/>
            <p:cNvSpPr/>
            <p:nvPr/>
          </p:nvSpPr>
          <p:spPr>
            <a:xfrm>
              <a:off x="6249549" y="2585208"/>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0" name="Oval 389"/>
            <p:cNvSpPr/>
            <p:nvPr/>
          </p:nvSpPr>
          <p:spPr>
            <a:xfrm>
              <a:off x="6884169" y="1768607"/>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1" name="Oval 390"/>
            <p:cNvSpPr/>
            <p:nvPr/>
          </p:nvSpPr>
          <p:spPr>
            <a:xfrm>
              <a:off x="7036569" y="1921007"/>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2" name="Oval 391"/>
            <p:cNvSpPr/>
            <p:nvPr/>
          </p:nvSpPr>
          <p:spPr>
            <a:xfrm>
              <a:off x="7188969" y="2073407"/>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3" name="Oval 392"/>
            <p:cNvSpPr/>
            <p:nvPr/>
          </p:nvSpPr>
          <p:spPr>
            <a:xfrm>
              <a:off x="7341369" y="2225807"/>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4" name="Oval 393"/>
            <p:cNvSpPr/>
            <p:nvPr/>
          </p:nvSpPr>
          <p:spPr>
            <a:xfrm>
              <a:off x="7493769" y="2378207"/>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5" name="Oval 394"/>
            <p:cNvSpPr/>
            <p:nvPr/>
          </p:nvSpPr>
          <p:spPr>
            <a:xfrm>
              <a:off x="7646169" y="2530607"/>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0" name="Oval 399"/>
            <p:cNvSpPr/>
            <p:nvPr/>
          </p:nvSpPr>
          <p:spPr>
            <a:xfrm>
              <a:off x="7129829" y="1750752"/>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1" name="Oval 400"/>
            <p:cNvSpPr/>
            <p:nvPr/>
          </p:nvSpPr>
          <p:spPr>
            <a:xfrm>
              <a:off x="7282229" y="1903152"/>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2" name="Oval 401"/>
            <p:cNvSpPr/>
            <p:nvPr/>
          </p:nvSpPr>
          <p:spPr>
            <a:xfrm>
              <a:off x="7434629" y="2055552"/>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3" name="Oval 402"/>
            <p:cNvSpPr/>
            <p:nvPr/>
          </p:nvSpPr>
          <p:spPr>
            <a:xfrm>
              <a:off x="7587029" y="2207952"/>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4" name="Oval 403"/>
            <p:cNvSpPr/>
            <p:nvPr/>
          </p:nvSpPr>
          <p:spPr>
            <a:xfrm>
              <a:off x="7739429" y="2360352"/>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5" name="Oval 404"/>
            <p:cNvSpPr/>
            <p:nvPr/>
          </p:nvSpPr>
          <p:spPr>
            <a:xfrm>
              <a:off x="7891829" y="2512752"/>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0" name="Oval 409"/>
            <p:cNvSpPr/>
            <p:nvPr/>
          </p:nvSpPr>
          <p:spPr>
            <a:xfrm>
              <a:off x="7400509" y="171744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1" name="Oval 410"/>
            <p:cNvSpPr/>
            <p:nvPr/>
          </p:nvSpPr>
          <p:spPr>
            <a:xfrm>
              <a:off x="7552909" y="186984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2" name="Oval 411"/>
            <p:cNvSpPr/>
            <p:nvPr/>
          </p:nvSpPr>
          <p:spPr>
            <a:xfrm>
              <a:off x="7705309" y="202224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3" name="Oval 412"/>
            <p:cNvSpPr/>
            <p:nvPr/>
          </p:nvSpPr>
          <p:spPr>
            <a:xfrm>
              <a:off x="7857709" y="217464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4" name="Oval 413"/>
            <p:cNvSpPr/>
            <p:nvPr/>
          </p:nvSpPr>
          <p:spPr>
            <a:xfrm>
              <a:off x="8010109" y="232704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5" name="Oval 414"/>
            <p:cNvSpPr/>
            <p:nvPr/>
          </p:nvSpPr>
          <p:spPr>
            <a:xfrm>
              <a:off x="8162509" y="2479449"/>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2" name="Oval 431"/>
            <p:cNvSpPr/>
            <p:nvPr/>
          </p:nvSpPr>
          <p:spPr>
            <a:xfrm>
              <a:off x="6123307" y="2783463"/>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3" name="Oval 432"/>
            <p:cNvSpPr/>
            <p:nvPr/>
          </p:nvSpPr>
          <p:spPr>
            <a:xfrm>
              <a:off x="6380339" y="2730865"/>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0" name="Oval 439"/>
            <p:cNvSpPr/>
            <p:nvPr/>
          </p:nvSpPr>
          <p:spPr>
            <a:xfrm>
              <a:off x="5313539" y="2201405"/>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1" name="Oval 440"/>
            <p:cNvSpPr/>
            <p:nvPr/>
          </p:nvSpPr>
          <p:spPr>
            <a:xfrm>
              <a:off x="5465939" y="2353805"/>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2" name="Oval 441"/>
            <p:cNvSpPr/>
            <p:nvPr/>
          </p:nvSpPr>
          <p:spPr>
            <a:xfrm>
              <a:off x="5618339" y="2506205"/>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3" name="Oval 442"/>
            <p:cNvSpPr/>
            <p:nvPr/>
          </p:nvSpPr>
          <p:spPr>
            <a:xfrm>
              <a:off x="5770739" y="2658605"/>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55" name="Oval 454"/>
            <p:cNvSpPr/>
            <p:nvPr/>
          </p:nvSpPr>
          <p:spPr>
            <a:xfrm>
              <a:off x="5148667" y="2017817"/>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58" name="Oval 457"/>
            <p:cNvSpPr/>
            <p:nvPr/>
          </p:nvSpPr>
          <p:spPr>
            <a:xfrm>
              <a:off x="5892433" y="2824878"/>
              <a:ext cx="204716" cy="163708"/>
            </a:xfrm>
            <a:prstGeom prst="ellipse">
              <a:avLst/>
            </a:prstGeom>
            <a:solidFill>
              <a:schemeClr val="accent1">
                <a:lumMod val="60000"/>
                <a:lumOff val="4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pic>
        <p:nvPicPr>
          <p:cNvPr id="460" name="Picture 459"/>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778322" y="4232628"/>
            <a:ext cx="857145" cy="860573"/>
          </a:xfrm>
          <a:prstGeom prst="rect">
            <a:avLst/>
          </a:prstGeom>
        </p:spPr>
      </p:pic>
      <p:sp>
        <p:nvSpPr>
          <p:cNvPr id="461" name="TextBox 460"/>
          <p:cNvSpPr txBox="1"/>
          <p:nvPr/>
        </p:nvSpPr>
        <p:spPr>
          <a:xfrm>
            <a:off x="137657" y="1259892"/>
            <a:ext cx="4073817" cy="369332"/>
          </a:xfrm>
          <a:prstGeom prst="rect">
            <a:avLst/>
          </a:prstGeom>
          <a:noFill/>
        </p:spPr>
        <p:txBody>
          <a:bodyPr wrap="square" rtlCol="0">
            <a:spAutoFit/>
          </a:bodyPr>
          <a:lstStyle/>
          <a:p>
            <a:pPr algn="ctr"/>
            <a:r>
              <a:rPr lang="en-US" b="1" u="sng" dirty="0" smtClean="0"/>
              <a:t>Arkansas</a:t>
            </a:r>
            <a:endParaRPr lang="en-US" b="1" u="sng" dirty="0"/>
          </a:p>
        </p:txBody>
      </p:sp>
      <p:sp>
        <p:nvSpPr>
          <p:cNvPr id="463" name="TextBox 462"/>
          <p:cNvSpPr txBox="1"/>
          <p:nvPr/>
        </p:nvSpPr>
        <p:spPr>
          <a:xfrm>
            <a:off x="5148667" y="1261168"/>
            <a:ext cx="3218558" cy="369332"/>
          </a:xfrm>
          <a:prstGeom prst="rect">
            <a:avLst/>
          </a:prstGeom>
          <a:noFill/>
        </p:spPr>
        <p:txBody>
          <a:bodyPr wrap="square" rtlCol="0">
            <a:spAutoFit/>
          </a:bodyPr>
          <a:lstStyle/>
          <a:p>
            <a:pPr algn="ctr"/>
            <a:r>
              <a:rPr lang="en-US" b="1" u="sng" dirty="0" smtClean="0"/>
              <a:t>North Carolina</a:t>
            </a:r>
            <a:endParaRPr lang="en-US" b="1" u="sng" dirty="0"/>
          </a:p>
        </p:txBody>
      </p:sp>
      <p:sp>
        <p:nvSpPr>
          <p:cNvPr id="464" name="Right Brace 463"/>
          <p:cNvSpPr/>
          <p:nvPr/>
        </p:nvSpPr>
        <p:spPr>
          <a:xfrm rot="5400000">
            <a:off x="2025861" y="1972128"/>
            <a:ext cx="406070" cy="3965160"/>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65" name="Right Brace 464"/>
          <p:cNvSpPr/>
          <p:nvPr/>
        </p:nvSpPr>
        <p:spPr>
          <a:xfrm rot="5400000">
            <a:off x="6539887" y="2330405"/>
            <a:ext cx="406070" cy="3248606"/>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466" name="Picture 465"/>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5265032" y="4232628"/>
            <a:ext cx="857145" cy="860573"/>
          </a:xfrm>
          <a:prstGeom prst="rect">
            <a:avLst/>
          </a:prstGeom>
        </p:spPr>
      </p:pic>
      <p:sp>
        <p:nvSpPr>
          <p:cNvPr id="467" name="TextBox 466"/>
          <p:cNvSpPr txBox="1"/>
          <p:nvPr/>
        </p:nvSpPr>
        <p:spPr>
          <a:xfrm>
            <a:off x="1007701" y="4337123"/>
            <a:ext cx="2446324" cy="646331"/>
          </a:xfrm>
          <a:prstGeom prst="rect">
            <a:avLst/>
          </a:prstGeom>
          <a:noFill/>
        </p:spPr>
        <p:txBody>
          <a:bodyPr wrap="square" rtlCol="0">
            <a:spAutoFit/>
          </a:bodyPr>
          <a:lstStyle/>
          <a:p>
            <a:pPr algn="ctr"/>
            <a:r>
              <a:rPr lang="en-US" dirty="0" smtClean="0"/>
              <a:t>129 cases per caseworker</a:t>
            </a:r>
            <a:endParaRPr lang="en-US" dirty="0"/>
          </a:p>
        </p:txBody>
      </p:sp>
      <p:sp>
        <p:nvSpPr>
          <p:cNvPr id="468" name="TextBox 467"/>
          <p:cNvSpPr txBox="1"/>
          <p:nvPr/>
        </p:nvSpPr>
        <p:spPr>
          <a:xfrm>
            <a:off x="5513760" y="4337123"/>
            <a:ext cx="2446324" cy="646331"/>
          </a:xfrm>
          <a:prstGeom prst="rect">
            <a:avLst/>
          </a:prstGeom>
          <a:noFill/>
        </p:spPr>
        <p:txBody>
          <a:bodyPr wrap="square" rtlCol="0">
            <a:spAutoFit/>
          </a:bodyPr>
          <a:lstStyle/>
          <a:p>
            <a:pPr algn="ctr"/>
            <a:r>
              <a:rPr lang="en-US" dirty="0" smtClean="0"/>
              <a:t>60 cases per caseworker</a:t>
            </a:r>
            <a:endParaRPr lang="en-US" dirty="0"/>
          </a:p>
        </p:txBody>
      </p:sp>
      <p:sp>
        <p:nvSpPr>
          <p:cNvPr id="375" name="Text Placeholder 4"/>
          <p:cNvSpPr>
            <a:spLocks noGrp="1"/>
          </p:cNvSpPr>
          <p:nvPr>
            <p:ph type="body" sz="quarter" idx="13"/>
          </p:nvPr>
        </p:nvSpPr>
        <p:spPr>
          <a:xfrm>
            <a:off x="457201" y="6104300"/>
            <a:ext cx="4661418" cy="220034"/>
          </a:xfrm>
        </p:spPr>
        <p:txBody>
          <a:bodyPr/>
          <a:lstStyle/>
          <a:p>
            <a:r>
              <a:rPr lang="en-US" dirty="0" smtClean="0">
                <a:solidFill>
                  <a:schemeClr val="tx1"/>
                </a:solidFill>
              </a:rPr>
              <a:t>Source: ACC Annual Report FY2015; North Carolina DPS, Legislative Report on Probation and Parole Caseloads, March 2015</a:t>
            </a:r>
            <a:endParaRPr lang="en-US" dirty="0">
              <a:solidFill>
                <a:schemeClr val="tx1"/>
              </a:solidFill>
            </a:endParaRPr>
          </a:p>
        </p:txBody>
      </p:sp>
    </p:spTree>
    <p:extLst>
      <p:ext uri="{BB962C8B-B14F-4D97-AF65-F5344CB8AC3E}">
        <p14:creationId xmlns:p14="http://schemas.microsoft.com/office/powerpoint/2010/main" xmlns="" val="1313901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Two-thirds or more of supervision failures occur within the first two years of supervision</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33</a:t>
            </a:fld>
            <a:endParaRPr lang="en-US" dirty="0"/>
          </a:p>
        </p:txBody>
      </p:sp>
      <p:graphicFrame>
        <p:nvGraphicFramePr>
          <p:cNvPr id="18" name="Chart 17"/>
          <p:cNvGraphicFramePr/>
          <p:nvPr>
            <p:extLst>
              <p:ext uri="{D42A27DB-BD31-4B8C-83A1-F6EECF244321}">
                <p14:modId xmlns:p14="http://schemas.microsoft.com/office/powerpoint/2010/main" xmlns="" val="1698914462"/>
              </p:ext>
            </p:extLst>
          </p:nvPr>
        </p:nvGraphicFramePr>
        <p:xfrm>
          <a:off x="155223" y="1181901"/>
          <a:ext cx="4020992" cy="4665014"/>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angle 18"/>
          <p:cNvSpPr/>
          <p:nvPr/>
        </p:nvSpPr>
        <p:spPr>
          <a:xfrm>
            <a:off x="648816" y="1127309"/>
            <a:ext cx="3636581" cy="523220"/>
          </a:xfrm>
          <a:prstGeom prst="rect">
            <a:avLst/>
          </a:prstGeom>
        </p:spPr>
        <p:txBody>
          <a:bodyPr wrap="square">
            <a:spAutoFit/>
          </a:bodyPr>
          <a:lstStyle/>
          <a:p>
            <a:pPr algn="ctr"/>
            <a:r>
              <a:rPr lang="en-US" sz="1400" b="1" dirty="0" smtClean="0">
                <a:solidFill>
                  <a:schemeClr val="bg2">
                    <a:lumMod val="50000"/>
                  </a:schemeClr>
                </a:solidFill>
              </a:rPr>
              <a:t>Months on Supervision for</a:t>
            </a:r>
          </a:p>
          <a:p>
            <a:pPr algn="ctr"/>
            <a:r>
              <a:rPr lang="en-US" sz="1400" b="1" dirty="0" smtClean="0">
                <a:solidFill>
                  <a:schemeClr val="bg2">
                    <a:lumMod val="50000"/>
                  </a:schemeClr>
                </a:solidFill>
              </a:rPr>
              <a:t>Probation Revocations, FY2015</a:t>
            </a:r>
            <a:endParaRPr lang="en-US" sz="1400" b="1" dirty="0">
              <a:solidFill>
                <a:schemeClr val="bg2">
                  <a:lumMod val="50000"/>
                </a:schemeClr>
              </a:solidFill>
            </a:endParaRPr>
          </a:p>
        </p:txBody>
      </p:sp>
      <p:graphicFrame>
        <p:nvGraphicFramePr>
          <p:cNvPr id="9" name="Chart 8"/>
          <p:cNvGraphicFramePr/>
          <p:nvPr>
            <p:extLst>
              <p:ext uri="{D42A27DB-BD31-4B8C-83A1-F6EECF244321}">
                <p14:modId xmlns:p14="http://schemas.microsoft.com/office/powerpoint/2010/main" xmlns="" val="709414064"/>
              </p:ext>
            </p:extLst>
          </p:nvPr>
        </p:nvGraphicFramePr>
        <p:xfrm>
          <a:off x="4665809" y="1181901"/>
          <a:ext cx="4020992" cy="4665014"/>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5195793" y="1127309"/>
            <a:ext cx="3636581" cy="523220"/>
          </a:xfrm>
          <a:prstGeom prst="rect">
            <a:avLst/>
          </a:prstGeom>
        </p:spPr>
        <p:txBody>
          <a:bodyPr wrap="square">
            <a:spAutoFit/>
          </a:bodyPr>
          <a:lstStyle/>
          <a:p>
            <a:pPr algn="ctr"/>
            <a:r>
              <a:rPr lang="en-US" sz="1400" b="1" dirty="0" smtClean="0">
                <a:solidFill>
                  <a:schemeClr val="bg2">
                    <a:lumMod val="50000"/>
                  </a:schemeClr>
                </a:solidFill>
              </a:rPr>
              <a:t>Months on Supervision for</a:t>
            </a:r>
          </a:p>
          <a:p>
            <a:pPr algn="ctr"/>
            <a:r>
              <a:rPr lang="en-US" sz="1400" b="1" dirty="0" smtClean="0">
                <a:solidFill>
                  <a:schemeClr val="bg2">
                    <a:lumMod val="50000"/>
                  </a:schemeClr>
                </a:solidFill>
              </a:rPr>
              <a:t>Parole Revocations, FY2015</a:t>
            </a:r>
            <a:endParaRPr lang="en-US" sz="1400" b="1" dirty="0">
              <a:solidFill>
                <a:schemeClr val="bg2">
                  <a:lumMod val="50000"/>
                </a:schemeClr>
              </a:solidFill>
            </a:endParaRPr>
          </a:p>
        </p:txBody>
      </p:sp>
      <p:sp>
        <p:nvSpPr>
          <p:cNvPr id="3" name="TextBox 2"/>
          <p:cNvSpPr txBox="1"/>
          <p:nvPr/>
        </p:nvSpPr>
        <p:spPr>
          <a:xfrm>
            <a:off x="2235094" y="2019869"/>
            <a:ext cx="1558984" cy="923330"/>
          </a:xfrm>
          <a:prstGeom prst="rect">
            <a:avLst/>
          </a:prstGeom>
          <a:noFill/>
          <a:ln>
            <a:solidFill>
              <a:schemeClr val="bg1">
                <a:lumMod val="65000"/>
              </a:schemeClr>
            </a:solidFill>
          </a:ln>
        </p:spPr>
        <p:txBody>
          <a:bodyPr wrap="square" rtlCol="0">
            <a:spAutoFit/>
          </a:bodyPr>
          <a:lstStyle/>
          <a:p>
            <a:pPr algn="ctr"/>
            <a:r>
              <a:rPr lang="en-US" i="1" dirty="0" smtClean="0"/>
              <a:t>67% within first 24 months</a:t>
            </a:r>
            <a:endParaRPr lang="en-US" i="1" dirty="0"/>
          </a:p>
        </p:txBody>
      </p:sp>
      <p:cxnSp>
        <p:nvCxnSpPr>
          <p:cNvPr id="8" name="Straight Arrow Connector 7"/>
          <p:cNvCxnSpPr>
            <a:stCxn id="3" idx="1"/>
          </p:cNvCxnSpPr>
          <p:nvPr/>
        </p:nvCxnSpPr>
        <p:spPr>
          <a:xfrm flipH="1" flipV="1">
            <a:off x="1569493" y="2265528"/>
            <a:ext cx="665601" cy="216006"/>
          </a:xfrm>
          <a:prstGeom prst="straightConnector1">
            <a:avLst/>
          </a:prstGeom>
          <a:ln w="1905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3" idx="1"/>
          </p:cNvCxnSpPr>
          <p:nvPr/>
        </p:nvCxnSpPr>
        <p:spPr>
          <a:xfrm flipH="1">
            <a:off x="1721894" y="2481534"/>
            <a:ext cx="513200" cy="461665"/>
          </a:xfrm>
          <a:prstGeom prst="straightConnector1">
            <a:avLst/>
          </a:prstGeom>
          <a:ln w="1905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014083" y="1952641"/>
            <a:ext cx="1558984" cy="923330"/>
          </a:xfrm>
          <a:prstGeom prst="rect">
            <a:avLst/>
          </a:prstGeom>
          <a:noFill/>
          <a:ln>
            <a:solidFill>
              <a:schemeClr val="bg1">
                <a:lumMod val="65000"/>
              </a:schemeClr>
            </a:solidFill>
          </a:ln>
        </p:spPr>
        <p:txBody>
          <a:bodyPr wrap="square" rtlCol="0">
            <a:spAutoFit/>
          </a:bodyPr>
          <a:lstStyle/>
          <a:p>
            <a:pPr algn="ctr"/>
            <a:r>
              <a:rPr lang="en-US" i="1" dirty="0" smtClean="0"/>
              <a:t>76% within first 24 months</a:t>
            </a:r>
            <a:endParaRPr lang="en-US" i="1" dirty="0"/>
          </a:p>
        </p:txBody>
      </p:sp>
      <p:cxnSp>
        <p:nvCxnSpPr>
          <p:cNvPr id="20" name="Straight Arrow Connector 19"/>
          <p:cNvCxnSpPr>
            <a:stCxn id="17" idx="1"/>
          </p:cNvCxnSpPr>
          <p:nvPr/>
        </p:nvCxnSpPr>
        <p:spPr>
          <a:xfrm flipH="1" flipV="1">
            <a:off x="6348482" y="2198300"/>
            <a:ext cx="665601" cy="216006"/>
          </a:xfrm>
          <a:prstGeom prst="straightConnector1">
            <a:avLst/>
          </a:prstGeom>
          <a:ln w="1905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7" idx="1"/>
          </p:cNvCxnSpPr>
          <p:nvPr/>
        </p:nvCxnSpPr>
        <p:spPr>
          <a:xfrm flipH="1">
            <a:off x="6500883" y="2414306"/>
            <a:ext cx="513200" cy="461665"/>
          </a:xfrm>
          <a:prstGeom prst="straightConnector1">
            <a:avLst/>
          </a:prstGeom>
          <a:ln w="1905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5"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ACC Termination </a:t>
            </a:r>
            <a:r>
              <a:rPr lang="en-US" dirty="0" smtClean="0">
                <a:solidFill>
                  <a:schemeClr val="tx1"/>
                </a:solidFill>
              </a:rPr>
              <a:t>Data</a:t>
            </a:r>
            <a:endParaRPr lang="en-US" dirty="0">
              <a:solidFill>
                <a:schemeClr val="tx1"/>
              </a:solidFill>
            </a:endParaRPr>
          </a:p>
        </p:txBody>
      </p:sp>
    </p:spTree>
    <p:extLst>
      <p:ext uri="{BB962C8B-B14F-4D97-AF65-F5344CB8AC3E}">
        <p14:creationId xmlns:p14="http://schemas.microsoft.com/office/powerpoint/2010/main" xmlns="" val="1711879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xmlns="" val="2259162277"/>
              </p:ext>
            </p:extLst>
          </p:nvPr>
        </p:nvGraphicFramePr>
        <p:xfrm>
          <a:off x="155223" y="1547125"/>
          <a:ext cx="3594619" cy="309311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fontScale="90000"/>
          </a:bodyPr>
          <a:lstStyle/>
          <a:p>
            <a:r>
              <a:rPr lang="en-US" dirty="0" smtClean="0"/>
              <a:t>Probationers and parolees are staying on supervision longer and longer</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34</a:t>
            </a:fld>
            <a:endParaRPr lang="en-US" dirty="0"/>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175" name="TextBox 174"/>
          <p:cNvSpPr txBox="1"/>
          <p:nvPr/>
        </p:nvSpPr>
        <p:spPr>
          <a:xfrm>
            <a:off x="234911" y="1118535"/>
            <a:ext cx="3814548" cy="523220"/>
          </a:xfrm>
          <a:prstGeom prst="rect">
            <a:avLst/>
          </a:prstGeom>
          <a:noFill/>
        </p:spPr>
        <p:txBody>
          <a:bodyPr wrap="square" rtlCol="0">
            <a:spAutoFit/>
          </a:bodyPr>
          <a:lstStyle/>
          <a:p>
            <a:pPr algn="ctr"/>
            <a:r>
              <a:rPr lang="en-US" sz="1400" b="1" dirty="0" smtClean="0">
                <a:solidFill>
                  <a:schemeClr val="bg2">
                    <a:lumMod val="50000"/>
                  </a:schemeClr>
                </a:solidFill>
                <a:latin typeface="Arial"/>
                <a:cs typeface="Arial"/>
              </a:rPr>
              <a:t>Average Length of Supervision (Months) for Successful Probation Terminations</a:t>
            </a:r>
            <a:endParaRPr lang="en-US" sz="1400" b="1" dirty="0">
              <a:solidFill>
                <a:schemeClr val="bg2">
                  <a:lumMod val="50000"/>
                </a:schemeClr>
              </a:solidFill>
              <a:latin typeface="Arial"/>
              <a:cs typeface="Arial"/>
            </a:endParaRPr>
          </a:p>
        </p:txBody>
      </p:sp>
      <p:graphicFrame>
        <p:nvGraphicFramePr>
          <p:cNvPr id="9" name="Chart 8"/>
          <p:cNvGraphicFramePr/>
          <p:nvPr>
            <p:extLst>
              <p:ext uri="{D42A27DB-BD31-4B8C-83A1-F6EECF244321}">
                <p14:modId xmlns:p14="http://schemas.microsoft.com/office/powerpoint/2010/main" xmlns="" val="2748823979"/>
              </p:ext>
            </p:extLst>
          </p:nvPr>
        </p:nvGraphicFramePr>
        <p:xfrm>
          <a:off x="4852327" y="1547125"/>
          <a:ext cx="3594619" cy="309311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4932014" y="1118535"/>
            <a:ext cx="3814547" cy="523220"/>
          </a:xfrm>
          <a:prstGeom prst="rect">
            <a:avLst/>
          </a:prstGeom>
          <a:noFill/>
        </p:spPr>
        <p:txBody>
          <a:bodyPr wrap="square" rtlCol="0">
            <a:spAutoFit/>
          </a:bodyPr>
          <a:lstStyle/>
          <a:p>
            <a:pPr algn="ctr"/>
            <a:r>
              <a:rPr lang="en-US" sz="1400" b="1" dirty="0" smtClean="0">
                <a:solidFill>
                  <a:schemeClr val="bg2">
                    <a:lumMod val="50000"/>
                  </a:schemeClr>
                </a:solidFill>
                <a:cs typeface="Arial"/>
              </a:rPr>
              <a:t>Average Length of Supervision (Months) </a:t>
            </a:r>
            <a:r>
              <a:rPr lang="en-US" sz="1400" b="1" dirty="0">
                <a:solidFill>
                  <a:schemeClr val="bg2">
                    <a:lumMod val="50000"/>
                  </a:schemeClr>
                </a:solidFill>
                <a:cs typeface="Arial"/>
              </a:rPr>
              <a:t>for Successful Parole </a:t>
            </a:r>
            <a:r>
              <a:rPr lang="en-US" sz="1400" b="1" dirty="0" smtClean="0">
                <a:solidFill>
                  <a:schemeClr val="bg2">
                    <a:lumMod val="50000"/>
                  </a:schemeClr>
                </a:solidFill>
                <a:cs typeface="Arial"/>
              </a:rPr>
              <a:t>Terminations</a:t>
            </a:r>
            <a:endParaRPr lang="en-US" sz="1400" b="1" dirty="0">
              <a:solidFill>
                <a:schemeClr val="bg2">
                  <a:lumMod val="50000"/>
                </a:schemeClr>
              </a:solidFill>
              <a:cs typeface="Arial"/>
            </a:endParaRPr>
          </a:p>
        </p:txBody>
      </p:sp>
      <p:sp>
        <p:nvSpPr>
          <p:cNvPr id="6" name="TextBox 5"/>
          <p:cNvSpPr txBox="1"/>
          <p:nvPr/>
        </p:nvSpPr>
        <p:spPr>
          <a:xfrm>
            <a:off x="234910" y="4708475"/>
            <a:ext cx="3814548" cy="1077218"/>
          </a:xfrm>
          <a:prstGeom prst="rect">
            <a:avLst/>
          </a:prstGeom>
          <a:noFill/>
        </p:spPr>
        <p:txBody>
          <a:bodyPr wrap="square" rtlCol="0">
            <a:spAutoFit/>
          </a:bodyPr>
          <a:lstStyle/>
          <a:p>
            <a:pPr marL="285750" indent="-285750">
              <a:buFont typeface="Wingdings" panose="05000000000000000000" pitchFamily="2" charset="2"/>
              <a:buChar char="q"/>
            </a:pPr>
            <a:r>
              <a:rPr lang="en-US" sz="1600" dirty="0" smtClean="0"/>
              <a:t>Average months on supervision for felony probationers terminating successfully </a:t>
            </a:r>
            <a:r>
              <a:rPr lang="en-US" sz="1600" b="1" dirty="0" smtClean="0"/>
              <a:t>increased 22% </a:t>
            </a:r>
            <a:r>
              <a:rPr lang="en-US" sz="1600" dirty="0" smtClean="0"/>
              <a:t>from FY2009 to FY2015</a:t>
            </a:r>
            <a:endParaRPr lang="en-US" sz="1600" dirty="0"/>
          </a:p>
        </p:txBody>
      </p:sp>
      <p:sp>
        <p:nvSpPr>
          <p:cNvPr id="12" name="TextBox 11"/>
          <p:cNvSpPr txBox="1"/>
          <p:nvPr/>
        </p:nvSpPr>
        <p:spPr>
          <a:xfrm>
            <a:off x="4932014" y="4708475"/>
            <a:ext cx="3814548" cy="1077218"/>
          </a:xfrm>
          <a:prstGeom prst="rect">
            <a:avLst/>
          </a:prstGeom>
          <a:noFill/>
        </p:spPr>
        <p:txBody>
          <a:bodyPr wrap="square" rtlCol="0">
            <a:spAutoFit/>
          </a:bodyPr>
          <a:lstStyle/>
          <a:p>
            <a:pPr marL="285750" indent="-285750">
              <a:buFont typeface="Wingdings" panose="05000000000000000000" pitchFamily="2" charset="2"/>
              <a:buChar char="q"/>
            </a:pPr>
            <a:r>
              <a:rPr lang="en-US" sz="1600" dirty="0" smtClean="0"/>
              <a:t>Average months on supervision for felony probationers terminating successfully </a:t>
            </a:r>
            <a:r>
              <a:rPr lang="en-US" sz="1600" b="1" dirty="0" smtClean="0"/>
              <a:t>increased 34% </a:t>
            </a:r>
            <a:r>
              <a:rPr lang="en-US" sz="1600" dirty="0" smtClean="0"/>
              <a:t>from FY2009 to FY2015</a:t>
            </a:r>
            <a:endParaRPr lang="en-US" sz="1600" dirty="0"/>
          </a:p>
        </p:txBody>
      </p:sp>
      <p:sp>
        <p:nvSpPr>
          <p:cNvPr id="13" name="Text Placeholder 4"/>
          <p:cNvSpPr>
            <a:spLocks noGrp="1"/>
          </p:cNvSpPr>
          <p:nvPr>
            <p:ph type="body" sz="quarter" idx="13"/>
          </p:nvPr>
        </p:nvSpPr>
        <p:spPr>
          <a:xfrm>
            <a:off x="457201" y="6104300"/>
            <a:ext cx="4661418" cy="220034"/>
          </a:xfrm>
        </p:spPr>
        <p:txBody>
          <a:bodyPr/>
          <a:lstStyle/>
          <a:p>
            <a:r>
              <a:rPr lang="en-US" dirty="0">
                <a:solidFill>
                  <a:schemeClr val="tx1"/>
                </a:solidFill>
              </a:rPr>
              <a:t>Source: ACC Termination </a:t>
            </a:r>
            <a:r>
              <a:rPr lang="en-US" dirty="0" smtClean="0">
                <a:solidFill>
                  <a:schemeClr val="tx1"/>
                </a:solidFill>
              </a:rPr>
              <a:t>Data</a:t>
            </a:r>
            <a:endParaRPr lang="en-US" dirty="0">
              <a:solidFill>
                <a:schemeClr val="tx1"/>
              </a:solidFill>
            </a:endParaRPr>
          </a:p>
        </p:txBody>
      </p:sp>
    </p:spTree>
    <p:extLst>
      <p:ext uri="{BB962C8B-B14F-4D97-AF65-F5344CB8AC3E}">
        <p14:creationId xmlns:p14="http://schemas.microsoft.com/office/powerpoint/2010/main" xmlns="" val="21965984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Arkansas’s history of incorporating risk assessment </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35</a:t>
            </a:fld>
            <a:endParaRPr lang="en-US" dirty="0"/>
          </a:p>
        </p:txBody>
      </p:sp>
      <p:sp>
        <p:nvSpPr>
          <p:cNvPr id="8" name="Text Placeholder 4"/>
          <p:cNvSpPr>
            <a:spLocks noGrp="1"/>
          </p:cNvSpPr>
          <p:nvPr>
            <p:ph type="body" sz="quarter" idx="13"/>
          </p:nvPr>
        </p:nvSpPr>
        <p:spPr>
          <a:xfrm>
            <a:off x="457201" y="6104300"/>
            <a:ext cx="4661418" cy="220034"/>
          </a:xfrm>
        </p:spPr>
        <p:txBody>
          <a:bodyPr/>
          <a:lstStyle/>
          <a:p>
            <a:r>
              <a:rPr lang="en-US" dirty="0" smtClean="0">
                <a:solidFill>
                  <a:schemeClr val="tx1"/>
                </a:solidFill>
              </a:rPr>
              <a:t>Source: Act 1190 Final Report, ACC Annual Reports, </a:t>
            </a:r>
            <a:r>
              <a:rPr lang="en-US" dirty="0">
                <a:solidFill>
                  <a:schemeClr val="tx1"/>
                </a:solidFill>
              </a:rPr>
              <a:t>e</a:t>
            </a:r>
            <a:r>
              <a:rPr lang="en-US" dirty="0" smtClean="0">
                <a:solidFill>
                  <a:schemeClr val="tx1"/>
                </a:solidFill>
              </a:rPr>
              <a:t>mail correspondence </a:t>
            </a:r>
            <a:endParaRPr lang="en-US" dirty="0">
              <a:solidFill>
                <a:schemeClr val="tx1"/>
              </a:solidFill>
            </a:endParaRPr>
          </a:p>
        </p:txBody>
      </p:sp>
      <p:grpSp>
        <p:nvGrpSpPr>
          <p:cNvPr id="209" name="Group 208"/>
          <p:cNvGrpSpPr/>
          <p:nvPr/>
        </p:nvGrpSpPr>
        <p:grpSpPr>
          <a:xfrm rot="10800000">
            <a:off x="4118885" y="928100"/>
            <a:ext cx="381958" cy="4991179"/>
            <a:chOff x="8304859" y="777365"/>
            <a:chExt cx="381958" cy="5402333"/>
          </a:xfrm>
        </p:grpSpPr>
        <p:cxnSp>
          <p:nvCxnSpPr>
            <p:cNvPr id="193" name="Straight Arrow Connector 192"/>
            <p:cNvCxnSpPr/>
            <p:nvPr/>
          </p:nvCxnSpPr>
          <p:spPr>
            <a:xfrm flipV="1">
              <a:off x="8686802" y="777365"/>
              <a:ext cx="1" cy="5402333"/>
            </a:xfrm>
            <a:prstGeom prst="straightConnector1">
              <a:avLst/>
            </a:prstGeom>
            <a:ln>
              <a:solidFill>
                <a:schemeClr val="tx2">
                  <a:lumMod val="75000"/>
                </a:schemeClr>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94" name="Isosceles Triangle 193"/>
            <p:cNvSpPr/>
            <p:nvPr/>
          </p:nvSpPr>
          <p:spPr>
            <a:xfrm rot="16200000">
              <a:off x="8258791" y="5413189"/>
              <a:ext cx="474107" cy="381944"/>
            </a:xfrm>
            <a:prstGeom prst="triangle">
              <a:avLst/>
            </a:prstGeom>
            <a:solidFill>
              <a:schemeClr val="tx2">
                <a:lumMod val="75000"/>
              </a:schemeClr>
            </a:solidFill>
            <a:ln w="22225">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5" name="Isosceles Triangle 194"/>
            <p:cNvSpPr/>
            <p:nvPr/>
          </p:nvSpPr>
          <p:spPr>
            <a:xfrm rot="16200000">
              <a:off x="8258782" y="3944158"/>
              <a:ext cx="474107" cy="381944"/>
            </a:xfrm>
            <a:prstGeom prst="triangle">
              <a:avLst/>
            </a:prstGeom>
            <a:solidFill>
              <a:schemeClr val="tx2">
                <a:lumMod val="75000"/>
              </a:schemeClr>
            </a:solidFill>
            <a:ln w="22225">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6" name="Isosceles Triangle 195"/>
            <p:cNvSpPr/>
            <p:nvPr/>
          </p:nvSpPr>
          <p:spPr>
            <a:xfrm rot="16200000">
              <a:off x="8258777" y="2763914"/>
              <a:ext cx="474107" cy="381944"/>
            </a:xfrm>
            <a:prstGeom prst="triangle">
              <a:avLst/>
            </a:prstGeom>
            <a:solidFill>
              <a:schemeClr val="tx2">
                <a:lumMod val="75000"/>
              </a:schemeClr>
            </a:solidFill>
            <a:ln w="22225">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7" name="Isosceles Triangle 196"/>
            <p:cNvSpPr/>
            <p:nvPr/>
          </p:nvSpPr>
          <p:spPr>
            <a:xfrm rot="16200000">
              <a:off x="8258786" y="1557114"/>
              <a:ext cx="474107" cy="381944"/>
            </a:xfrm>
            <a:prstGeom prst="triangle">
              <a:avLst/>
            </a:prstGeom>
            <a:solidFill>
              <a:schemeClr val="tx2">
                <a:lumMod val="75000"/>
              </a:schemeClr>
            </a:solidFill>
            <a:ln w="22225">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199" name="TextBox 198"/>
          <p:cNvSpPr txBox="1"/>
          <p:nvPr/>
        </p:nvSpPr>
        <p:spPr>
          <a:xfrm>
            <a:off x="155223" y="1004750"/>
            <a:ext cx="3645371" cy="2031325"/>
          </a:xfrm>
          <a:prstGeom prst="rect">
            <a:avLst/>
          </a:prstGeom>
          <a:noFill/>
          <a:ln w="38100" cmpd="sng">
            <a:solidFill>
              <a:schemeClr val="tx2">
                <a:lumMod val="75000"/>
              </a:schemeClr>
            </a:solidFill>
          </a:ln>
          <a:effectLst/>
        </p:spPr>
        <p:txBody>
          <a:bodyPr wrap="square" rtlCol="0">
            <a:spAutoFit/>
          </a:bodyPr>
          <a:lstStyle/>
          <a:p>
            <a:pPr algn="ctr"/>
            <a:r>
              <a:rPr lang="en-US" b="1" dirty="0" smtClean="0"/>
              <a:t>Act 570 (2011) </a:t>
            </a:r>
            <a:r>
              <a:rPr lang="en-US" dirty="0" smtClean="0"/>
              <a:t>required creation and implementation of risk assessment and other evidence-based practices.  Risk of recidivism should be used to guide allocation of programming and supervision resources</a:t>
            </a:r>
          </a:p>
        </p:txBody>
      </p:sp>
      <p:grpSp>
        <p:nvGrpSpPr>
          <p:cNvPr id="213" name="Group 212"/>
          <p:cNvGrpSpPr/>
          <p:nvPr/>
        </p:nvGrpSpPr>
        <p:grpSpPr>
          <a:xfrm>
            <a:off x="4614669" y="928100"/>
            <a:ext cx="4059386" cy="4860706"/>
            <a:chOff x="5348108" y="617553"/>
            <a:chExt cx="2779889" cy="5302966"/>
          </a:xfrm>
        </p:grpSpPr>
        <p:sp>
          <p:nvSpPr>
            <p:cNvPr id="191" name="TextBox 190"/>
            <p:cNvSpPr txBox="1"/>
            <p:nvPr/>
          </p:nvSpPr>
          <p:spPr>
            <a:xfrm>
              <a:off x="5348108" y="984551"/>
              <a:ext cx="2779889" cy="4935968"/>
            </a:xfrm>
            <a:prstGeom prst="rect">
              <a:avLst/>
            </a:prstGeom>
            <a:solidFill>
              <a:schemeClr val="bg1">
                <a:lumMod val="85000"/>
              </a:schemeClr>
            </a:solidFill>
          </p:spPr>
          <p:txBody>
            <a:bodyPr wrap="square" rtlCol="0">
              <a:spAutoFit/>
            </a:bodyPr>
            <a:lstStyle/>
            <a:p>
              <a:r>
                <a:rPr lang="en-US" b="1" dirty="0" smtClean="0"/>
                <a:t>January 2011</a:t>
              </a:r>
              <a:endParaRPr lang="en-US" dirty="0"/>
            </a:p>
            <a:p>
              <a:r>
                <a:rPr lang="en-US" dirty="0" smtClean="0"/>
                <a:t>ACC implements the Ohio Risk Assessment System (ORAS) on paper</a:t>
              </a:r>
            </a:p>
            <a:p>
              <a:endParaRPr lang="en-US" dirty="0"/>
            </a:p>
            <a:p>
              <a:r>
                <a:rPr lang="en-US" b="1" dirty="0" smtClean="0"/>
                <a:t>August 2011</a:t>
              </a:r>
              <a:endParaRPr lang="en-US" dirty="0"/>
            </a:p>
            <a:p>
              <a:r>
                <a:rPr lang="en-US" dirty="0" smtClean="0"/>
                <a:t>ORAS automated into eOMIS case management system</a:t>
              </a:r>
            </a:p>
            <a:p>
              <a:endParaRPr lang="en-US" dirty="0"/>
            </a:p>
            <a:p>
              <a:r>
                <a:rPr lang="en-US" b="1" dirty="0" smtClean="0"/>
                <a:t>2013</a:t>
              </a:r>
              <a:endParaRPr lang="en-US" dirty="0"/>
            </a:p>
            <a:p>
              <a:r>
                <a:rPr lang="en-US" dirty="0" smtClean="0"/>
                <a:t>ACC begins development of Arkansas specific risk tool</a:t>
              </a:r>
            </a:p>
            <a:p>
              <a:endParaRPr lang="en-US" dirty="0"/>
            </a:p>
            <a:p>
              <a:r>
                <a:rPr lang="en-US" b="1" dirty="0" smtClean="0"/>
                <a:t>November 2014</a:t>
              </a:r>
              <a:endParaRPr lang="en-US" dirty="0"/>
            </a:p>
            <a:p>
              <a:r>
                <a:rPr lang="en-US" dirty="0" smtClean="0"/>
                <a:t>Arkansas Offender Risk Assessment (ARORA) implemented by ACC</a:t>
              </a:r>
            </a:p>
          </p:txBody>
        </p:sp>
        <p:sp>
          <p:nvSpPr>
            <p:cNvPr id="205" name="TextBox 204"/>
            <p:cNvSpPr txBox="1"/>
            <p:nvPr/>
          </p:nvSpPr>
          <p:spPr>
            <a:xfrm>
              <a:off x="5348108" y="617553"/>
              <a:ext cx="2779889" cy="402936"/>
            </a:xfrm>
            <a:prstGeom prst="rect">
              <a:avLst/>
            </a:prstGeom>
            <a:solidFill>
              <a:srgbClr val="17375E"/>
            </a:solidFill>
          </p:spPr>
          <p:txBody>
            <a:bodyPr wrap="square" rtlCol="0">
              <a:spAutoFit/>
            </a:bodyPr>
            <a:lstStyle/>
            <a:p>
              <a:r>
                <a:rPr lang="en-US" dirty="0" smtClean="0">
                  <a:solidFill>
                    <a:schemeClr val="bg1"/>
                  </a:solidFill>
                </a:rPr>
                <a:t>Risk Assessment in ACC</a:t>
              </a:r>
              <a:endParaRPr lang="en-US" dirty="0">
                <a:solidFill>
                  <a:schemeClr val="bg1"/>
                </a:solidFill>
              </a:endParaRPr>
            </a:p>
          </p:txBody>
        </p:sp>
      </p:grpSp>
    </p:spTree>
    <p:extLst>
      <p:ext uri="{BB962C8B-B14F-4D97-AF65-F5344CB8AC3E}">
        <p14:creationId xmlns:p14="http://schemas.microsoft.com/office/powerpoint/2010/main" xmlns="" val="28261622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System Checklist:</a:t>
            </a:r>
            <a:br>
              <a:rPr lang="en-US" b="1" dirty="0" smtClean="0"/>
            </a:br>
            <a:r>
              <a:rPr lang="en-US" dirty="0"/>
              <a:t>Reducing recidivism and promoting recovery</a:t>
            </a:r>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36</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98846797"/>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179" name="Rectangle 178"/>
          <p:cNvSpPr/>
          <p:nvPr/>
        </p:nvSpPr>
        <p:spPr>
          <a:xfrm>
            <a:off x="931510" y="1199966"/>
            <a:ext cx="7722121" cy="64007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n-US" sz="2200" dirty="0">
                <a:solidFill>
                  <a:schemeClr val="tx1"/>
                </a:solidFill>
              </a:rPr>
              <a:t>Assess risk and need</a:t>
            </a:r>
          </a:p>
        </p:txBody>
      </p:sp>
      <p:sp>
        <p:nvSpPr>
          <p:cNvPr id="180" name="Rectangle 179"/>
          <p:cNvSpPr/>
          <p:nvPr/>
        </p:nvSpPr>
        <p:spPr>
          <a:xfrm>
            <a:off x="465890" y="1199973"/>
            <a:ext cx="466908" cy="6400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2200" b="1" dirty="0" smtClean="0">
                <a:solidFill>
                  <a:srgbClr val="000000"/>
                </a:solidFill>
              </a:rPr>
              <a:t>1</a:t>
            </a:r>
            <a:endParaRPr lang="en-US" sz="2200" b="1" dirty="0">
              <a:solidFill>
                <a:srgbClr val="000000"/>
              </a:solidFill>
            </a:endParaRPr>
          </a:p>
        </p:txBody>
      </p:sp>
      <p:sp>
        <p:nvSpPr>
          <p:cNvPr id="181" name="Rectangle 180"/>
          <p:cNvSpPr/>
          <p:nvPr/>
        </p:nvSpPr>
        <p:spPr>
          <a:xfrm>
            <a:off x="465890" y="1894470"/>
            <a:ext cx="466908" cy="6400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2200" b="1" dirty="0">
                <a:solidFill>
                  <a:srgbClr val="000000"/>
                </a:solidFill>
              </a:rPr>
              <a:t>2</a:t>
            </a:r>
          </a:p>
        </p:txBody>
      </p:sp>
      <p:sp>
        <p:nvSpPr>
          <p:cNvPr id="182" name="Rectangle 181"/>
          <p:cNvSpPr/>
          <p:nvPr/>
        </p:nvSpPr>
        <p:spPr>
          <a:xfrm>
            <a:off x="931510" y="1894471"/>
            <a:ext cx="7722121" cy="6400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n-US" sz="2200" dirty="0">
                <a:solidFill>
                  <a:schemeClr val="tx1"/>
                </a:solidFill>
              </a:rPr>
              <a:t>Target the </a:t>
            </a:r>
            <a:r>
              <a:rPr lang="en-US" sz="2200" dirty="0" smtClean="0">
                <a:solidFill>
                  <a:schemeClr val="tx1"/>
                </a:solidFill>
              </a:rPr>
              <a:t>right </a:t>
            </a:r>
            <a:r>
              <a:rPr lang="en-US" sz="2200" dirty="0">
                <a:solidFill>
                  <a:schemeClr val="tx1"/>
                </a:solidFill>
              </a:rPr>
              <a:t>people</a:t>
            </a:r>
          </a:p>
        </p:txBody>
      </p:sp>
      <p:sp>
        <p:nvSpPr>
          <p:cNvPr id="183" name="Rectangle 182"/>
          <p:cNvSpPr/>
          <p:nvPr/>
        </p:nvSpPr>
        <p:spPr>
          <a:xfrm>
            <a:off x="465890" y="2588971"/>
            <a:ext cx="466908" cy="6400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2200" b="1" dirty="0">
                <a:solidFill>
                  <a:srgbClr val="000000"/>
                </a:solidFill>
              </a:rPr>
              <a:t>3</a:t>
            </a:r>
          </a:p>
        </p:txBody>
      </p:sp>
      <p:sp>
        <p:nvSpPr>
          <p:cNvPr id="184" name="Rectangle 183"/>
          <p:cNvSpPr/>
          <p:nvPr/>
        </p:nvSpPr>
        <p:spPr>
          <a:xfrm>
            <a:off x="931510" y="2588975"/>
            <a:ext cx="7722121" cy="6400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n-US" sz="2200" dirty="0" smtClean="0">
                <a:solidFill>
                  <a:schemeClr val="tx1"/>
                </a:solidFill>
              </a:rPr>
              <a:t>Frontload </a:t>
            </a:r>
            <a:r>
              <a:rPr lang="en-US" sz="2200" dirty="0">
                <a:solidFill>
                  <a:schemeClr val="tx1"/>
                </a:solidFill>
              </a:rPr>
              <a:t>supervision and </a:t>
            </a:r>
            <a:r>
              <a:rPr lang="en-US" sz="2200" dirty="0" smtClean="0">
                <a:solidFill>
                  <a:schemeClr val="tx1"/>
                </a:solidFill>
              </a:rPr>
              <a:t>treatment </a:t>
            </a:r>
            <a:endParaRPr lang="en-US" sz="2200" dirty="0">
              <a:solidFill>
                <a:schemeClr val="tx1"/>
              </a:solidFill>
            </a:endParaRPr>
          </a:p>
        </p:txBody>
      </p:sp>
      <p:sp>
        <p:nvSpPr>
          <p:cNvPr id="185" name="Rectangle 184"/>
          <p:cNvSpPr/>
          <p:nvPr/>
        </p:nvSpPr>
        <p:spPr>
          <a:xfrm>
            <a:off x="465890" y="3283478"/>
            <a:ext cx="466908" cy="6400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2200" b="1" dirty="0">
                <a:solidFill>
                  <a:srgbClr val="000000"/>
                </a:solidFill>
              </a:rPr>
              <a:t>4</a:t>
            </a:r>
          </a:p>
        </p:txBody>
      </p:sp>
      <p:sp>
        <p:nvSpPr>
          <p:cNvPr id="186" name="Rectangle 185"/>
          <p:cNvSpPr/>
          <p:nvPr/>
        </p:nvSpPr>
        <p:spPr>
          <a:xfrm>
            <a:off x="931510" y="3283479"/>
            <a:ext cx="7722121" cy="6400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n-US" sz="2200" dirty="0" smtClean="0">
                <a:solidFill>
                  <a:schemeClr val="tx1"/>
                </a:solidFill>
              </a:rPr>
              <a:t>Implement proven programs </a:t>
            </a:r>
            <a:endParaRPr lang="en-US" sz="2200" dirty="0">
              <a:solidFill>
                <a:schemeClr val="tx1"/>
              </a:solidFill>
            </a:endParaRPr>
          </a:p>
        </p:txBody>
      </p:sp>
      <p:sp>
        <p:nvSpPr>
          <p:cNvPr id="187" name="Rectangle 186"/>
          <p:cNvSpPr/>
          <p:nvPr/>
        </p:nvSpPr>
        <p:spPr>
          <a:xfrm>
            <a:off x="465890" y="3977980"/>
            <a:ext cx="466908" cy="6400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2200" b="1" dirty="0">
                <a:solidFill>
                  <a:srgbClr val="000000"/>
                </a:solidFill>
              </a:rPr>
              <a:t>5</a:t>
            </a:r>
          </a:p>
        </p:txBody>
      </p:sp>
      <p:sp>
        <p:nvSpPr>
          <p:cNvPr id="188" name="Rectangle 187"/>
          <p:cNvSpPr/>
          <p:nvPr/>
        </p:nvSpPr>
        <p:spPr>
          <a:xfrm>
            <a:off x="931510" y="3977981"/>
            <a:ext cx="7722121" cy="6400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n-US" sz="2200" dirty="0">
                <a:solidFill>
                  <a:schemeClr val="tx1"/>
                </a:solidFill>
              </a:rPr>
              <a:t>Address criminal </a:t>
            </a:r>
            <a:r>
              <a:rPr lang="en-US" sz="2200" dirty="0" smtClean="0">
                <a:solidFill>
                  <a:schemeClr val="tx1"/>
                </a:solidFill>
              </a:rPr>
              <a:t>thinking</a:t>
            </a:r>
            <a:endParaRPr lang="en-US" sz="2200" dirty="0">
              <a:solidFill>
                <a:schemeClr val="tx1"/>
              </a:solidFill>
            </a:endParaRPr>
          </a:p>
        </p:txBody>
      </p:sp>
      <p:sp>
        <p:nvSpPr>
          <p:cNvPr id="189" name="Rectangle 188"/>
          <p:cNvSpPr/>
          <p:nvPr/>
        </p:nvSpPr>
        <p:spPr>
          <a:xfrm>
            <a:off x="465890" y="4672487"/>
            <a:ext cx="466908" cy="64007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2200" b="1" dirty="0">
                <a:solidFill>
                  <a:srgbClr val="000000"/>
                </a:solidFill>
              </a:rPr>
              <a:t>6</a:t>
            </a:r>
          </a:p>
        </p:txBody>
      </p:sp>
      <p:sp>
        <p:nvSpPr>
          <p:cNvPr id="190" name="Rectangle 189"/>
          <p:cNvSpPr/>
          <p:nvPr/>
        </p:nvSpPr>
        <p:spPr>
          <a:xfrm>
            <a:off x="931510" y="4672490"/>
            <a:ext cx="7722121" cy="6400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n-US" sz="2200" dirty="0" smtClean="0">
                <a:solidFill>
                  <a:schemeClr val="tx1"/>
                </a:solidFill>
              </a:rPr>
              <a:t>Hold </a:t>
            </a:r>
            <a:r>
              <a:rPr lang="en-US" sz="2200" dirty="0">
                <a:solidFill>
                  <a:schemeClr val="tx1"/>
                </a:solidFill>
              </a:rPr>
              <a:t>individuals </a:t>
            </a:r>
            <a:r>
              <a:rPr lang="en-US" sz="2200" dirty="0" smtClean="0">
                <a:solidFill>
                  <a:schemeClr val="tx1"/>
                </a:solidFill>
              </a:rPr>
              <a:t>accountable</a:t>
            </a:r>
            <a:endParaRPr lang="en-US" sz="2200" dirty="0">
              <a:solidFill>
                <a:schemeClr val="tx1"/>
              </a:solidFill>
            </a:endParaRPr>
          </a:p>
        </p:txBody>
      </p:sp>
      <p:sp>
        <p:nvSpPr>
          <p:cNvPr id="191" name="Rectangle 190"/>
          <p:cNvSpPr/>
          <p:nvPr/>
        </p:nvSpPr>
        <p:spPr>
          <a:xfrm>
            <a:off x="465890" y="5366979"/>
            <a:ext cx="466908" cy="6400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2200" b="1" dirty="0">
                <a:solidFill>
                  <a:srgbClr val="000000"/>
                </a:solidFill>
              </a:rPr>
              <a:t>7</a:t>
            </a:r>
          </a:p>
        </p:txBody>
      </p:sp>
      <p:sp>
        <p:nvSpPr>
          <p:cNvPr id="192" name="Rectangle 191"/>
          <p:cNvSpPr/>
          <p:nvPr/>
        </p:nvSpPr>
        <p:spPr>
          <a:xfrm>
            <a:off x="931510" y="5366972"/>
            <a:ext cx="7722121" cy="64008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n-US" sz="2200" dirty="0">
                <a:solidFill>
                  <a:schemeClr val="tx1"/>
                </a:solidFill>
              </a:rPr>
              <a:t>Measure and incentivize outcomes </a:t>
            </a:r>
          </a:p>
        </p:txBody>
      </p:sp>
    </p:spTree>
    <p:extLst>
      <p:ext uri="{BB962C8B-B14F-4D97-AF65-F5344CB8AC3E}">
        <p14:creationId xmlns:p14="http://schemas.microsoft.com/office/powerpoint/2010/main" xmlns="" val="18830451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Arkansas has </a:t>
            </a:r>
            <a:r>
              <a:rPr lang="en-US" dirty="0"/>
              <a:t>adopted some best practices, but more work will be needed to reduce recidivism further</a:t>
            </a:r>
          </a:p>
        </p:txBody>
      </p:sp>
      <p:sp>
        <p:nvSpPr>
          <p:cNvPr id="4" name="Slide Number Placeholder 3"/>
          <p:cNvSpPr>
            <a:spLocks noGrp="1"/>
          </p:cNvSpPr>
          <p:nvPr>
            <p:ph type="sldNum" sz="quarter" idx="12"/>
          </p:nvPr>
        </p:nvSpPr>
        <p:spPr/>
        <p:txBody>
          <a:bodyPr/>
          <a:lstStyle/>
          <a:p>
            <a:r>
              <a:rPr lang="en-US" smtClean="0">
                <a:solidFill>
                  <a:prstClr val="black">
                    <a:lumMod val="65000"/>
                    <a:lumOff val="35000"/>
                  </a:prstClr>
                </a:solidFill>
                <a:latin typeface="Arial"/>
              </a:rPr>
              <a:t>  Council of State Governments Justice Center | </a:t>
            </a:r>
            <a:fld id="{054FADC0-F0D0-6246-B4F3-F9D77D690E2E}" type="slidenum">
              <a:rPr lang="en-US" smtClean="0">
                <a:solidFill>
                  <a:prstClr val="black">
                    <a:lumMod val="65000"/>
                    <a:lumOff val="35000"/>
                  </a:prstClr>
                </a:solidFill>
                <a:latin typeface="Arial"/>
              </a:rPr>
              <a:pPr/>
              <a:t>37</a:t>
            </a:fld>
            <a:endParaRPr lang="en-US" dirty="0">
              <a:solidFill>
                <a:prstClr val="black">
                  <a:lumMod val="65000"/>
                  <a:lumOff val="35000"/>
                </a:prstClr>
              </a:solidFill>
              <a:latin typeface="Arial"/>
            </a:endParaRPr>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PowerPoint Toolkit: </a:t>
            </a:r>
            <a:r>
              <a:rPr lang="en-US" sz="1000" dirty="0">
                <a:solidFill>
                  <a:prstClr val="black">
                    <a:lumMod val="75000"/>
                    <a:lumOff val="25000"/>
                  </a:prstClr>
                </a:solidFill>
                <a:latin typeface="Aria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Suggested Colors: </a:t>
            </a:r>
            <a:r>
              <a:rPr lang="en-US" sz="1000" dirty="0">
                <a:solidFill>
                  <a:prstClr val="black"/>
                </a:solidFill>
                <a:latin typeface="Arial"/>
              </a:rPr>
              <a:t>These suggested colors and their tones/hues are complimentary to the Justice Center colors of blue and gold that are also good contrast to cater to an individual’s ability to process different colors.</a:t>
            </a:r>
          </a:p>
          <a:p>
            <a:endParaRPr lang="en-US" sz="1000" b="1" dirty="0">
              <a:solidFill>
                <a:srgbClr val="1F497D">
                  <a:lumMod val="60000"/>
                  <a:lumOff val="40000"/>
                </a:srgbClr>
              </a:solidFill>
              <a:latin typeface="Arial"/>
            </a:endParaRPr>
          </a:p>
          <a:p>
            <a:endParaRPr lang="en-US" sz="1000" b="1" dirty="0">
              <a:solidFill>
                <a:prstClr val="black"/>
              </a:solidFill>
              <a:latin typeface="Aria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prstClr val="black"/>
                </a:solidFill>
                <a:latin typeface="Aria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898917645"/>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a:solidFill>
                  <a:prstClr val="black"/>
                </a:solidFill>
                <a:latin typeface="Arial"/>
              </a:rPr>
              <a:t>Square/Rectangle</a:t>
            </a:r>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EEECE1">
                  <a:lumMod val="50000"/>
                </a:srgbClr>
              </a:solidFill>
              <a:latin typeface="Arial"/>
            </a:endParaRPr>
          </a:p>
          <a:p>
            <a:endParaRPr lang="en-US" sz="1200" dirty="0">
              <a:solidFill>
                <a:srgbClr val="EEECE1">
                  <a:lumMod val="50000"/>
                </a:srgbClr>
              </a:solidFill>
              <a:latin typeface="Aria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a:solidFill>
                  <a:prstClr val="black"/>
                </a:solidFill>
                <a:latin typeface="Arial"/>
              </a:rPr>
              <a:t>Circles/Ovals</a:t>
            </a:r>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a:solidFill>
                  <a:prstClr val="black"/>
                </a:solidFill>
                <a:latin typeface="Arial"/>
              </a:rPr>
              <a:t>Arrows</a:t>
            </a:r>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Text  (Font Arial)</a:t>
            </a:r>
          </a:p>
          <a:p>
            <a:endParaRPr lang="en-US" sz="1000" b="1" dirty="0">
              <a:solidFill>
                <a:srgbClr val="1F497D">
                  <a:lumMod val="60000"/>
                  <a:lumOff val="40000"/>
                </a:srgbClr>
              </a:solidFill>
              <a:latin typeface="Arial"/>
            </a:endParaRPr>
          </a:p>
          <a:p>
            <a:r>
              <a:rPr lang="en-US" sz="2200" dirty="0">
                <a:solidFill>
                  <a:srgbClr val="1F497D">
                    <a:lumMod val="75000"/>
                  </a:srgbClr>
                </a:solidFill>
                <a:latin typeface="Arial"/>
              </a:rPr>
              <a:t>Slide Header/Title with </a:t>
            </a:r>
            <a:r>
              <a:rPr lang="en-US" sz="2200" dirty="0">
                <a:solidFill>
                  <a:srgbClr val="1F497D">
                    <a:lumMod val="60000"/>
                    <a:lumOff val="40000"/>
                  </a:srgbClr>
                </a:solidFill>
                <a:latin typeface="Arial"/>
              </a:rPr>
              <a:t>Key Word Highlight (22pt)</a:t>
            </a:r>
          </a:p>
          <a:p>
            <a:endParaRPr lang="en-US" sz="2200" dirty="0">
              <a:solidFill>
                <a:srgbClr val="1F497D">
                  <a:lumMod val="60000"/>
                  <a:lumOff val="40000"/>
                </a:srgbClr>
              </a:solidFill>
              <a:latin typeface="Arial"/>
            </a:endParaRPr>
          </a:p>
          <a:p>
            <a:r>
              <a:rPr lang="en-US" sz="1500" dirty="0" err="1">
                <a:solidFill>
                  <a:prstClr val="black"/>
                </a:solidFill>
                <a:latin typeface="Arial"/>
              </a:rPr>
              <a:t>Subheaders</a:t>
            </a:r>
            <a:r>
              <a:rPr lang="en-US" sz="1500" dirty="0">
                <a:solidFill>
                  <a:prstClr val="black"/>
                </a:solidFill>
                <a:latin typeface="Arial"/>
              </a:rPr>
              <a:t>/Text Callouts are flexible by size and color.</a:t>
            </a:r>
          </a:p>
          <a:p>
            <a:r>
              <a:rPr lang="en-US" sz="1500" b="1" dirty="0" err="1">
                <a:solidFill>
                  <a:srgbClr val="EEECE1">
                    <a:lumMod val="50000"/>
                  </a:srgbClr>
                </a:solidFill>
                <a:latin typeface="Arial"/>
              </a:rPr>
              <a:t>Subheader</a:t>
            </a:r>
            <a:r>
              <a:rPr lang="en-US" sz="1500" b="1" dirty="0">
                <a:solidFill>
                  <a:srgbClr val="EEECE1">
                    <a:lumMod val="50000"/>
                  </a:srgbClr>
                </a:solidFill>
                <a:latin typeface="Arial"/>
              </a:rPr>
              <a:t> Gold</a:t>
            </a:r>
          </a:p>
          <a:p>
            <a:r>
              <a:rPr lang="en-US" sz="1500" b="1" dirty="0" err="1">
                <a:solidFill>
                  <a:srgbClr val="1F497D">
                    <a:lumMod val="60000"/>
                    <a:lumOff val="40000"/>
                  </a:srgbClr>
                </a:solidFill>
                <a:latin typeface="Arial"/>
              </a:rPr>
              <a:t>Subheader</a:t>
            </a:r>
            <a:r>
              <a:rPr lang="en-US" sz="1500" b="1" dirty="0">
                <a:solidFill>
                  <a:srgbClr val="1F497D">
                    <a:lumMod val="60000"/>
                    <a:lumOff val="40000"/>
                  </a:srgbClr>
                </a:solidFill>
                <a:latin typeface="Arial"/>
              </a:rPr>
              <a:t> Azul</a:t>
            </a:r>
          </a:p>
          <a:p>
            <a:r>
              <a:rPr lang="en-US" sz="1500" b="1" dirty="0" err="1">
                <a:solidFill>
                  <a:srgbClr val="4F81BD">
                    <a:lumMod val="75000"/>
                  </a:srgbClr>
                </a:solidFill>
                <a:latin typeface="Arial"/>
              </a:rPr>
              <a:t>Subheader</a:t>
            </a:r>
            <a:r>
              <a:rPr lang="en-US" sz="1500" b="1" dirty="0">
                <a:solidFill>
                  <a:srgbClr val="4F81BD">
                    <a:lumMod val="75000"/>
                  </a:srgbClr>
                </a:solidFill>
                <a:latin typeface="Arial"/>
              </a:rPr>
              <a:t> Slate</a:t>
            </a:r>
          </a:p>
          <a:p>
            <a:r>
              <a:rPr lang="en-US" sz="1500" b="1" dirty="0" err="1">
                <a:solidFill>
                  <a:srgbClr val="C0504D">
                    <a:lumMod val="75000"/>
                  </a:srgbClr>
                </a:solidFill>
                <a:latin typeface="Arial"/>
              </a:rPr>
              <a:t>Subheader</a:t>
            </a:r>
            <a:r>
              <a:rPr lang="en-US" sz="1500" b="1" dirty="0">
                <a:solidFill>
                  <a:srgbClr val="C0504D">
                    <a:lumMod val="75000"/>
                  </a:srgbClr>
                </a:solidFill>
                <a:latin typeface="Arial"/>
              </a:rPr>
              <a:t> Rose</a:t>
            </a:r>
          </a:p>
          <a:p>
            <a:endParaRPr lang="en-US" sz="1600" b="1" dirty="0">
              <a:solidFill>
                <a:srgbClr val="C0504D">
                  <a:lumMod val="75000"/>
                </a:srgbClr>
              </a:solidFill>
              <a:latin typeface="Arial"/>
            </a:endParaRPr>
          </a:p>
          <a:p>
            <a:r>
              <a:rPr lang="en-US" sz="1200" dirty="0">
                <a:solidFill>
                  <a:prstClr val="black"/>
                </a:solidFill>
                <a:latin typeface="Arial"/>
              </a:rPr>
              <a:t>Body Text is a flexible by size but should be smaller than the </a:t>
            </a:r>
            <a:r>
              <a:rPr lang="en-US" sz="1200" dirty="0" err="1">
                <a:solidFill>
                  <a:prstClr val="black"/>
                </a:solidFill>
                <a:latin typeface="Arial"/>
              </a:rPr>
              <a:t>subheader</a:t>
            </a:r>
            <a:r>
              <a:rPr lang="en-US" sz="1200" dirty="0">
                <a:solidFill>
                  <a:prstClr val="black"/>
                </a:solidFill>
                <a:latin typeface="Arial"/>
              </a:rPr>
              <a:t>.</a:t>
            </a:r>
          </a:p>
          <a:p>
            <a:r>
              <a:rPr lang="en-US" sz="1200" dirty="0">
                <a:solidFill>
                  <a:prstClr val="black"/>
                </a:solidFill>
                <a:latin typeface="Arial"/>
              </a:rPr>
              <a:t>Body Text Black</a:t>
            </a:r>
          </a:p>
          <a:p>
            <a:r>
              <a:rPr lang="en-US" sz="1200" dirty="0">
                <a:solidFill>
                  <a:prstClr val="black">
                    <a:lumMod val="65000"/>
                    <a:lumOff val="35000"/>
                  </a:prstClr>
                </a:solidFill>
                <a:latin typeface="Arial"/>
              </a:rPr>
              <a:t>Body Text Charcoal</a:t>
            </a:r>
          </a:p>
          <a:p>
            <a:endParaRPr lang="en-US" sz="1400" dirty="0">
              <a:solidFill>
                <a:prstClr val="black">
                  <a:lumMod val="65000"/>
                  <a:lumOff val="35000"/>
                </a:prstClr>
              </a:solidFill>
              <a:latin typeface="Arial"/>
            </a:endParaRPr>
          </a:p>
          <a:p>
            <a:r>
              <a:rPr lang="en-US" sz="800" i="1" dirty="0">
                <a:solidFill>
                  <a:prstClr val="black">
                    <a:lumMod val="65000"/>
                    <a:lumOff val="35000"/>
                  </a:prstClr>
                </a:solidFill>
                <a:latin typeface="Arial"/>
              </a:rPr>
              <a:t>Source Text’s size is 8pt with a Light Charcoal color and italicized.</a:t>
            </a:r>
          </a:p>
          <a:p>
            <a:endParaRPr lang="en-US" sz="1600" b="1" dirty="0">
              <a:solidFill>
                <a:srgbClr val="C0504D">
                  <a:lumMod val="75000"/>
                </a:srgbClr>
              </a:solidFill>
              <a:latin typeface="Arial"/>
            </a:endParaRPr>
          </a:p>
          <a:p>
            <a:endParaRPr lang="en-US" sz="1000" b="1" dirty="0">
              <a:solidFill>
                <a:srgbClr val="C0504D">
                  <a:lumMod val="75000"/>
                </a:srgbClr>
              </a:solidFill>
              <a:latin typeface="Aria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xmlns="" val="826358498"/>
              </p:ext>
            </p:extLst>
          </p:nvPr>
        </p:nvGraphicFramePr>
        <p:xfrm>
          <a:off x="201623" y="1047432"/>
          <a:ext cx="5926346" cy="5341483"/>
        </p:xfrm>
        <a:graphic>
          <a:graphicData uri="http://schemas.openxmlformats.org/drawingml/2006/table">
            <a:tbl>
              <a:tblPr firstRow="1" bandRow="1">
                <a:tableStyleId>{5C22544A-7EE6-4342-B048-85BDC9FD1C3A}</a:tableStyleId>
              </a:tblPr>
              <a:tblGrid>
                <a:gridCol w="439946"/>
                <a:gridCol w="2743200"/>
                <a:gridCol w="2743200"/>
              </a:tblGrid>
              <a:tr h="501297">
                <a:tc>
                  <a:txBody>
                    <a:bodyPr/>
                    <a:lstStyle/>
                    <a:p>
                      <a:endParaRPr lang="en-US" dirty="0"/>
                    </a:p>
                  </a:txBody>
                  <a:tcPr/>
                </a:tc>
                <a:tc>
                  <a:txBody>
                    <a:bodyPr/>
                    <a:lstStyle/>
                    <a:p>
                      <a:pPr algn="ctr"/>
                      <a:r>
                        <a:rPr lang="en-US" sz="1400" b="0" dirty="0" smtClean="0"/>
                        <a:t>States </a:t>
                      </a:r>
                      <a:r>
                        <a:rPr lang="en-US" sz="1400" b="1" u="sng" dirty="0" smtClean="0"/>
                        <a:t>without</a:t>
                      </a:r>
                      <a:r>
                        <a:rPr lang="en-US" sz="1400" b="0" dirty="0" smtClean="0"/>
                        <a:t> Best Practices:</a:t>
                      </a:r>
                      <a:endParaRPr lang="en-US" sz="1400" b="0" dirty="0"/>
                    </a:p>
                  </a:txBody>
                  <a:tcPr/>
                </a:tc>
                <a:tc>
                  <a:txBody>
                    <a:bodyPr/>
                    <a:lstStyle/>
                    <a:p>
                      <a:pPr algn="ctr"/>
                      <a:r>
                        <a:rPr lang="en-US" sz="1400" b="0" dirty="0" smtClean="0"/>
                        <a:t>States </a:t>
                      </a:r>
                      <a:r>
                        <a:rPr lang="en-US" sz="1400" b="1" u="sng" dirty="0" smtClean="0"/>
                        <a:t>with</a:t>
                      </a:r>
                      <a:r>
                        <a:rPr lang="en-US" sz="1400" b="0" dirty="0" smtClean="0"/>
                        <a:t> Best Practices</a:t>
                      </a:r>
                      <a:endParaRPr lang="en-US" sz="1400" b="0" dirty="0"/>
                    </a:p>
                  </a:txBody>
                  <a:tcPr/>
                </a:tc>
              </a:tr>
              <a:tr h="1293172">
                <a:tc>
                  <a:txBody>
                    <a:bodyPr/>
                    <a:lstStyle/>
                    <a:p>
                      <a:pPr algn="ctr"/>
                      <a:r>
                        <a:rPr lang="en-US" sz="1400" b="1" baseline="0" dirty="0" smtClean="0">
                          <a:solidFill>
                            <a:schemeClr val="tx1"/>
                          </a:solidFill>
                        </a:rPr>
                        <a:t>Assessment</a:t>
                      </a:r>
                    </a:p>
                    <a:p>
                      <a:pPr algn="ctr"/>
                      <a:endParaRPr lang="en-US" sz="1400" b="1" dirty="0">
                        <a:solidFill>
                          <a:schemeClr val="tx1"/>
                        </a:solidFill>
                      </a:endParaRPr>
                    </a:p>
                  </a:txBody>
                  <a:tcPr vert="vert270">
                    <a:solidFill>
                      <a:schemeClr val="bg2"/>
                    </a:solidFill>
                  </a:tcPr>
                </a:tc>
                <a:tc>
                  <a:txBody>
                    <a:bodyPr/>
                    <a:lstStyle/>
                    <a:p>
                      <a:pPr marL="285750" indent="-285750">
                        <a:spcAft>
                          <a:spcPts val="300"/>
                        </a:spcAft>
                        <a:buFont typeface="Lucida Grande"/>
                        <a:buChar char="-"/>
                      </a:pPr>
                      <a:r>
                        <a:rPr lang="en-US" sz="1300" dirty="0" smtClean="0">
                          <a:solidFill>
                            <a:schemeClr val="tx1"/>
                          </a:solidFill>
                        </a:rPr>
                        <a:t>No risk/needs</a:t>
                      </a:r>
                      <a:r>
                        <a:rPr lang="en-US" sz="1300" baseline="0" dirty="0" smtClean="0">
                          <a:solidFill>
                            <a:schemeClr val="tx1"/>
                          </a:solidFill>
                        </a:rPr>
                        <a:t> assessment </a:t>
                      </a:r>
                    </a:p>
                    <a:p>
                      <a:pPr marL="285750" indent="-285750">
                        <a:spcAft>
                          <a:spcPts val="300"/>
                        </a:spcAft>
                        <a:buFont typeface="Lucida Grande"/>
                        <a:buChar char="-"/>
                      </a:pPr>
                      <a:r>
                        <a:rPr lang="en-US" sz="1300" baseline="0" dirty="0" smtClean="0">
                          <a:solidFill>
                            <a:schemeClr val="tx1"/>
                          </a:solidFill>
                        </a:rPr>
                        <a:t>Supervision not directed at highest risk</a:t>
                      </a:r>
                      <a:endParaRPr lang="en-US" sz="1300" dirty="0">
                        <a:solidFill>
                          <a:schemeClr val="tx1"/>
                        </a:solidFill>
                      </a:endParaRPr>
                    </a:p>
                  </a:txBody>
                  <a:tcPr>
                    <a:solidFill>
                      <a:schemeClr val="bg2"/>
                    </a:solidFill>
                  </a:tcPr>
                </a:tc>
                <a:tc>
                  <a:txBody>
                    <a:bodyPr/>
                    <a:lstStyle/>
                    <a:p>
                      <a:pPr marL="285750" indent="-285750">
                        <a:spcAft>
                          <a:spcPts val="300"/>
                        </a:spcAft>
                        <a:buFont typeface="Lucida Grande"/>
                        <a:buChar char="+"/>
                      </a:pPr>
                      <a:r>
                        <a:rPr lang="en-US" sz="1300" dirty="0" smtClean="0">
                          <a:solidFill>
                            <a:schemeClr val="tx1"/>
                          </a:solidFill>
                        </a:rPr>
                        <a:t>Risk/needs tool used</a:t>
                      </a:r>
                    </a:p>
                    <a:p>
                      <a:pPr marL="285750" indent="-285750">
                        <a:spcAft>
                          <a:spcPts val="300"/>
                        </a:spcAft>
                        <a:buFont typeface="Lucida Grande"/>
                        <a:buChar char="+"/>
                      </a:pPr>
                      <a:r>
                        <a:rPr lang="en-US" sz="1300" dirty="0" smtClean="0">
                          <a:solidFill>
                            <a:schemeClr val="tx1"/>
                          </a:solidFill>
                        </a:rPr>
                        <a:t>Validation</a:t>
                      </a:r>
                      <a:r>
                        <a:rPr lang="en-US" sz="1300" baseline="0" dirty="0" smtClean="0">
                          <a:solidFill>
                            <a:schemeClr val="tx1"/>
                          </a:solidFill>
                        </a:rPr>
                        <a:t> confirms accuracy of tool in practice</a:t>
                      </a:r>
                      <a:endParaRPr lang="en-US" sz="1300" dirty="0" smtClean="0">
                        <a:solidFill>
                          <a:schemeClr val="tx1"/>
                        </a:solidFill>
                      </a:endParaRPr>
                    </a:p>
                    <a:p>
                      <a:pPr marL="285750" indent="-285750">
                        <a:spcAft>
                          <a:spcPts val="300"/>
                        </a:spcAft>
                        <a:buFont typeface="Lucida Grande"/>
                        <a:buChar char="+"/>
                      </a:pPr>
                      <a:r>
                        <a:rPr lang="en-US" sz="1300" dirty="0" smtClean="0">
                          <a:solidFill>
                            <a:schemeClr val="tx1"/>
                          </a:solidFill>
                        </a:rPr>
                        <a:t>Supervision</a:t>
                      </a:r>
                      <a:r>
                        <a:rPr lang="en-US" sz="1300" baseline="0" dirty="0" smtClean="0">
                          <a:solidFill>
                            <a:schemeClr val="tx1"/>
                          </a:solidFill>
                        </a:rPr>
                        <a:t> resources directed at highest risk</a:t>
                      </a:r>
                      <a:endParaRPr lang="en-US" sz="1300" dirty="0">
                        <a:solidFill>
                          <a:schemeClr val="tx1"/>
                        </a:solidFill>
                      </a:endParaRPr>
                    </a:p>
                  </a:txBody>
                  <a:tcPr>
                    <a:solidFill>
                      <a:schemeClr val="bg2"/>
                    </a:solidFill>
                  </a:tcPr>
                </a:tc>
              </a:tr>
              <a:tr h="1773507">
                <a:tc>
                  <a:txBody>
                    <a:bodyPr/>
                    <a:lstStyle/>
                    <a:p>
                      <a:pPr algn="ctr"/>
                      <a:r>
                        <a:rPr lang="en-US" sz="1400" b="1" dirty="0" smtClean="0">
                          <a:solidFill>
                            <a:schemeClr val="tx1"/>
                          </a:solidFill>
                        </a:rPr>
                        <a:t>Programming</a:t>
                      </a:r>
                      <a:endParaRPr lang="en-US" sz="1400" b="1" dirty="0">
                        <a:solidFill>
                          <a:schemeClr val="tx1"/>
                        </a:solidFill>
                      </a:endParaRPr>
                    </a:p>
                  </a:txBody>
                  <a:tcPr vert="vert270">
                    <a:solidFill>
                      <a:schemeClr val="bg2"/>
                    </a:solidFill>
                  </a:tcPr>
                </a:tc>
                <a:tc>
                  <a:txBody>
                    <a:bodyPr/>
                    <a:lstStyle/>
                    <a:p>
                      <a:pPr marL="285750" indent="-285750">
                        <a:spcAft>
                          <a:spcPts val="300"/>
                        </a:spcAft>
                        <a:buFont typeface="Lucida Grande"/>
                        <a:buChar char="-"/>
                      </a:pPr>
                      <a:r>
                        <a:rPr lang="en-US" sz="1300" dirty="0" smtClean="0">
                          <a:solidFill>
                            <a:schemeClr val="tx1"/>
                          </a:solidFill>
                        </a:rPr>
                        <a:t>No</a:t>
                      </a:r>
                      <a:r>
                        <a:rPr lang="en-US" sz="1300" baseline="0" dirty="0" smtClean="0">
                          <a:solidFill>
                            <a:schemeClr val="tx1"/>
                          </a:solidFill>
                        </a:rPr>
                        <a:t> funded treatment for offenders in the community</a:t>
                      </a:r>
                    </a:p>
                    <a:p>
                      <a:pPr marL="285750" indent="-285750">
                        <a:spcAft>
                          <a:spcPts val="300"/>
                        </a:spcAft>
                        <a:buFont typeface="Lucida Grande"/>
                        <a:buChar char="-"/>
                      </a:pPr>
                      <a:r>
                        <a:rPr lang="en-US" sz="1300" baseline="0" dirty="0" smtClean="0">
                          <a:solidFill>
                            <a:schemeClr val="tx1"/>
                          </a:solidFill>
                        </a:rPr>
                        <a:t>Available programs are not evidence based and not high quality</a:t>
                      </a:r>
                    </a:p>
                    <a:p>
                      <a:pPr marL="285750" indent="-285750">
                        <a:spcAft>
                          <a:spcPts val="300"/>
                        </a:spcAft>
                        <a:buFont typeface="Lucida Grande"/>
                        <a:buChar char="-"/>
                      </a:pPr>
                      <a:r>
                        <a:rPr lang="en-US" sz="1300" baseline="0" dirty="0" smtClean="0">
                          <a:solidFill>
                            <a:schemeClr val="tx1"/>
                          </a:solidFill>
                        </a:rPr>
                        <a:t>Long waitlists to access treatment</a:t>
                      </a:r>
                      <a:endParaRPr lang="en-US" sz="1300" dirty="0">
                        <a:solidFill>
                          <a:schemeClr val="tx1"/>
                        </a:solidFill>
                      </a:endParaRPr>
                    </a:p>
                  </a:txBody>
                  <a:tcPr>
                    <a:solidFill>
                      <a:schemeClr val="bg2"/>
                    </a:solidFill>
                  </a:tcPr>
                </a:tc>
                <a:tc>
                  <a:txBody>
                    <a:bodyPr/>
                    <a:lstStyle/>
                    <a:p>
                      <a:pPr marL="285750" indent="-285750">
                        <a:spcAft>
                          <a:spcPts val="300"/>
                        </a:spcAft>
                        <a:buFont typeface="Lucida Grande"/>
                        <a:buChar char="+"/>
                      </a:pPr>
                      <a:r>
                        <a:rPr lang="en-US" sz="1300" dirty="0" smtClean="0">
                          <a:solidFill>
                            <a:schemeClr val="tx1"/>
                          </a:solidFill>
                        </a:rPr>
                        <a:t>Offenders connected to high quality programs to address criminal thinking, SUD and MH</a:t>
                      </a:r>
                    </a:p>
                    <a:p>
                      <a:pPr marL="285750" indent="-285750">
                        <a:spcAft>
                          <a:spcPts val="300"/>
                        </a:spcAft>
                        <a:buFont typeface="Lucida Grande"/>
                        <a:buChar char="+"/>
                      </a:pPr>
                      <a:r>
                        <a:rPr lang="en-US" sz="1300" dirty="0" smtClean="0">
                          <a:solidFill>
                            <a:schemeClr val="tx1"/>
                          </a:solidFill>
                        </a:rPr>
                        <a:t>Services are frontloaded</a:t>
                      </a:r>
                    </a:p>
                    <a:p>
                      <a:pPr marL="0" indent="0">
                        <a:spcAft>
                          <a:spcPts val="300"/>
                        </a:spcAft>
                        <a:buFont typeface="Wingdings" charset="2"/>
                        <a:buNone/>
                      </a:pPr>
                      <a:endParaRPr lang="en-US" sz="1300" dirty="0">
                        <a:solidFill>
                          <a:schemeClr val="tx1"/>
                        </a:solidFill>
                      </a:endParaRPr>
                    </a:p>
                  </a:txBody>
                  <a:tcPr>
                    <a:solidFill>
                      <a:schemeClr val="bg2"/>
                    </a:solidFill>
                  </a:tcPr>
                </a:tc>
              </a:tr>
              <a:tr h="1773507">
                <a:tc>
                  <a:txBody>
                    <a:bodyPr/>
                    <a:lstStyle/>
                    <a:p>
                      <a:pPr algn="ctr"/>
                      <a:r>
                        <a:rPr lang="en-US" sz="1400" b="1" dirty="0" smtClean="0">
                          <a:solidFill>
                            <a:schemeClr val="tx1"/>
                          </a:solidFill>
                        </a:rPr>
                        <a:t>Supervision</a:t>
                      </a:r>
                      <a:r>
                        <a:rPr lang="en-US" sz="1400" b="1" baseline="0" dirty="0" smtClean="0">
                          <a:solidFill>
                            <a:schemeClr val="tx1"/>
                          </a:solidFill>
                        </a:rPr>
                        <a:t> Quality</a:t>
                      </a:r>
                      <a:endParaRPr lang="en-US" sz="1400" b="1" dirty="0">
                        <a:solidFill>
                          <a:schemeClr val="tx1"/>
                        </a:solidFill>
                      </a:endParaRPr>
                    </a:p>
                  </a:txBody>
                  <a:tcPr vert="vert270">
                    <a:solidFill>
                      <a:schemeClr val="bg2"/>
                    </a:solidFill>
                  </a:tcPr>
                </a:tc>
                <a:tc>
                  <a:txBody>
                    <a:bodyPr/>
                    <a:lstStyle/>
                    <a:p>
                      <a:pPr marL="285750" indent="-285750">
                        <a:spcAft>
                          <a:spcPts val="300"/>
                        </a:spcAft>
                        <a:buFont typeface="Lucida Grande"/>
                        <a:buChar char="-"/>
                      </a:pPr>
                      <a:r>
                        <a:rPr lang="en-US" sz="1300" dirty="0" smtClean="0">
                          <a:solidFill>
                            <a:schemeClr val="tx1"/>
                          </a:solidFill>
                        </a:rPr>
                        <a:t>High caseloads;</a:t>
                      </a:r>
                      <a:r>
                        <a:rPr lang="en-US" sz="1300" baseline="0" dirty="0" smtClean="0">
                          <a:solidFill>
                            <a:schemeClr val="tx1"/>
                          </a:solidFill>
                        </a:rPr>
                        <a:t> time spent per high risk case is insufficient.</a:t>
                      </a:r>
                      <a:endParaRPr lang="en-US" sz="1300" dirty="0" smtClean="0">
                        <a:solidFill>
                          <a:schemeClr val="tx1"/>
                        </a:solidFill>
                      </a:endParaRPr>
                    </a:p>
                    <a:p>
                      <a:pPr marL="285750" indent="-285750">
                        <a:spcAft>
                          <a:spcPts val="300"/>
                        </a:spcAft>
                        <a:buFont typeface="Lucida Grande"/>
                        <a:buChar char="-"/>
                      </a:pPr>
                      <a:r>
                        <a:rPr lang="en-US" sz="1300" dirty="0" smtClean="0">
                          <a:solidFill>
                            <a:schemeClr val="tx1"/>
                          </a:solidFill>
                        </a:rPr>
                        <a:t>Reactive</a:t>
                      </a:r>
                      <a:r>
                        <a:rPr lang="en-US" sz="1300" baseline="0" dirty="0" smtClean="0">
                          <a:solidFill>
                            <a:schemeClr val="tx1"/>
                          </a:solidFill>
                        </a:rPr>
                        <a:t>, compliance monitoring model of probation</a:t>
                      </a:r>
                    </a:p>
                    <a:p>
                      <a:pPr marL="285750" indent="-285750">
                        <a:spcAft>
                          <a:spcPts val="300"/>
                        </a:spcAft>
                        <a:buFont typeface="Lucida Grande"/>
                        <a:buChar char="-"/>
                      </a:pPr>
                      <a:r>
                        <a:rPr lang="en-US" sz="1300" baseline="0" dirty="0" smtClean="0">
                          <a:solidFill>
                            <a:schemeClr val="tx1"/>
                          </a:solidFill>
                        </a:rPr>
                        <a:t>Lack of engagement of offender</a:t>
                      </a:r>
                      <a:endParaRPr lang="en-US" sz="1300" dirty="0">
                        <a:solidFill>
                          <a:schemeClr val="tx1"/>
                        </a:solidFill>
                      </a:endParaRPr>
                    </a:p>
                  </a:txBody>
                  <a:tcPr>
                    <a:solidFill>
                      <a:schemeClr val="bg2"/>
                    </a:solidFill>
                  </a:tcPr>
                </a:tc>
                <a:tc>
                  <a:txBody>
                    <a:bodyPr/>
                    <a:lstStyle/>
                    <a:p>
                      <a:pPr marL="285750" indent="-285750">
                        <a:spcAft>
                          <a:spcPts val="300"/>
                        </a:spcAft>
                        <a:buFont typeface="Lucida Grande"/>
                        <a:buChar char="+"/>
                      </a:pPr>
                      <a:r>
                        <a:rPr lang="en-US" sz="1300" dirty="0" smtClean="0">
                          <a:solidFill>
                            <a:schemeClr val="tx1"/>
                          </a:solidFill>
                        </a:rPr>
                        <a:t>Officers work </a:t>
                      </a:r>
                      <a:r>
                        <a:rPr lang="en-US" sz="1300" baseline="0" dirty="0" smtClean="0">
                          <a:solidFill>
                            <a:schemeClr val="tx1"/>
                          </a:solidFill>
                        </a:rPr>
                        <a:t>proactively to change offender behavior</a:t>
                      </a:r>
                    </a:p>
                    <a:p>
                      <a:pPr marL="285750" indent="-285750">
                        <a:spcAft>
                          <a:spcPts val="300"/>
                        </a:spcAft>
                        <a:buFont typeface="Lucida Grande"/>
                        <a:buChar char="+"/>
                      </a:pPr>
                      <a:r>
                        <a:rPr lang="en-US" sz="1300" baseline="0" dirty="0" smtClean="0">
                          <a:solidFill>
                            <a:schemeClr val="tx1"/>
                          </a:solidFill>
                        </a:rPr>
                        <a:t>Low enough caseloads to ensure sufficient time is spent on each high risk case</a:t>
                      </a:r>
                    </a:p>
                    <a:p>
                      <a:pPr marL="285750" indent="-285750">
                        <a:spcAft>
                          <a:spcPts val="300"/>
                        </a:spcAft>
                        <a:buFont typeface="Lucida Grande"/>
                        <a:buChar char="+"/>
                      </a:pPr>
                      <a:r>
                        <a:rPr lang="en-US" sz="1300" baseline="0" dirty="0" smtClean="0">
                          <a:solidFill>
                            <a:schemeClr val="tx1"/>
                          </a:solidFill>
                        </a:rPr>
                        <a:t>Each interaction is a “teaching moment”</a:t>
                      </a:r>
                      <a:endParaRPr lang="en-US" sz="1300" dirty="0" smtClean="0">
                        <a:solidFill>
                          <a:schemeClr val="tx1"/>
                        </a:solidFill>
                      </a:endParaRPr>
                    </a:p>
                  </a:txBody>
                  <a:tcPr>
                    <a:solidFill>
                      <a:schemeClr val="bg2"/>
                    </a:solidFill>
                  </a:tcPr>
                </a:tc>
              </a:tr>
            </a:tbl>
          </a:graphicData>
        </a:graphic>
      </p:graphicFrame>
      <p:graphicFrame>
        <p:nvGraphicFramePr>
          <p:cNvPr id="173" name="Table 172"/>
          <p:cNvGraphicFramePr>
            <a:graphicFrameLocks noGrp="1"/>
          </p:cNvGraphicFramePr>
          <p:nvPr>
            <p:extLst>
              <p:ext uri="{D42A27DB-BD31-4B8C-83A1-F6EECF244321}">
                <p14:modId xmlns:p14="http://schemas.microsoft.com/office/powerpoint/2010/main" xmlns="" val="809177797"/>
              </p:ext>
            </p:extLst>
          </p:nvPr>
        </p:nvGraphicFramePr>
        <p:xfrm>
          <a:off x="6274876" y="1033784"/>
          <a:ext cx="2723397" cy="5358346"/>
        </p:xfrm>
        <a:graphic>
          <a:graphicData uri="http://schemas.openxmlformats.org/drawingml/2006/table">
            <a:tbl>
              <a:tblPr firstRow="1" bandRow="1">
                <a:tableStyleId>{5C22544A-7EE6-4342-B048-85BDC9FD1C3A}</a:tableStyleId>
              </a:tblPr>
              <a:tblGrid>
                <a:gridCol w="2723397"/>
              </a:tblGrid>
              <a:tr h="501297">
                <a:tc>
                  <a:txBody>
                    <a:bodyPr/>
                    <a:lstStyle/>
                    <a:p>
                      <a:pPr algn="ctr"/>
                      <a:r>
                        <a:rPr lang="en-US" sz="1400" b="1" dirty="0" smtClean="0"/>
                        <a:t>Arkansas</a:t>
                      </a:r>
                      <a:r>
                        <a:rPr lang="en-US" sz="1400" b="0" baseline="0" dirty="0" smtClean="0"/>
                        <a:t> is Roughly</a:t>
                      </a:r>
                    </a:p>
                    <a:p>
                      <a:pPr algn="ctr"/>
                      <a:r>
                        <a:rPr lang="en-US" sz="1400" b="0" baseline="0" dirty="0" smtClean="0"/>
                        <a:t>Half-Way There</a:t>
                      </a:r>
                      <a:endParaRPr lang="en-US" sz="1400" b="0" dirty="0"/>
                    </a:p>
                  </a:txBody>
                  <a:tcPr>
                    <a:solidFill>
                      <a:schemeClr val="accent2"/>
                    </a:solidFill>
                  </a:tcPr>
                </a:tc>
              </a:tr>
              <a:tr h="1293172">
                <a:tc>
                  <a:txBody>
                    <a:bodyPr/>
                    <a:lstStyle/>
                    <a:p>
                      <a:pPr marL="285750" indent="-285750">
                        <a:spcAft>
                          <a:spcPts val="300"/>
                        </a:spcAft>
                        <a:buFont typeface="Arial"/>
                        <a:buChar char="•"/>
                      </a:pPr>
                      <a:r>
                        <a:rPr lang="en-US" sz="1300" dirty="0" smtClean="0">
                          <a:solidFill>
                            <a:schemeClr val="tx1"/>
                          </a:solidFill>
                        </a:rPr>
                        <a:t>Risk &amp;</a:t>
                      </a:r>
                      <a:r>
                        <a:rPr lang="en-US" sz="1300" baseline="0" dirty="0" smtClean="0">
                          <a:solidFill>
                            <a:schemeClr val="tx1"/>
                          </a:solidFill>
                        </a:rPr>
                        <a:t> Needs assessment in place (ARORA)</a:t>
                      </a:r>
                      <a:endParaRPr lang="en-US" sz="1300" dirty="0" smtClean="0">
                        <a:solidFill>
                          <a:schemeClr val="tx1"/>
                        </a:solidFill>
                      </a:endParaRPr>
                    </a:p>
                    <a:p>
                      <a:pPr marL="285750" indent="-285750">
                        <a:spcAft>
                          <a:spcPts val="300"/>
                        </a:spcAft>
                        <a:buFont typeface="Arial"/>
                        <a:buChar char="•"/>
                      </a:pPr>
                      <a:r>
                        <a:rPr lang="en-US" sz="1300" dirty="0" smtClean="0">
                          <a:solidFill>
                            <a:schemeClr val="tx1"/>
                          </a:solidFill>
                        </a:rPr>
                        <a:t>Full validation in progress</a:t>
                      </a:r>
                    </a:p>
                    <a:p>
                      <a:pPr marL="285750" indent="-285750">
                        <a:spcAft>
                          <a:spcPts val="300"/>
                        </a:spcAft>
                        <a:buFont typeface="Arial"/>
                        <a:buChar char="•"/>
                      </a:pPr>
                      <a:r>
                        <a:rPr lang="en-US" sz="1300" dirty="0" smtClean="0">
                          <a:solidFill>
                            <a:schemeClr val="tx1"/>
                          </a:solidFill>
                        </a:rPr>
                        <a:t>Risk-based supervision</a:t>
                      </a:r>
                      <a:r>
                        <a:rPr lang="en-US" sz="1300" baseline="0" dirty="0" smtClean="0">
                          <a:solidFill>
                            <a:schemeClr val="tx1"/>
                          </a:solidFill>
                        </a:rPr>
                        <a:t> policies</a:t>
                      </a:r>
                      <a:endParaRPr lang="en-US" sz="1300" dirty="0">
                        <a:solidFill>
                          <a:schemeClr val="tx1"/>
                        </a:solidFill>
                      </a:endParaRPr>
                    </a:p>
                  </a:txBody>
                  <a:tcPr>
                    <a:solidFill>
                      <a:schemeClr val="bg1">
                        <a:lumMod val="95000"/>
                      </a:schemeClr>
                    </a:solidFill>
                  </a:tcPr>
                </a:tc>
              </a:tr>
              <a:tr h="1773507">
                <a:tc>
                  <a:txBody>
                    <a:bodyPr/>
                    <a:lstStyle/>
                    <a:p>
                      <a:pPr marL="285750" indent="-285750">
                        <a:spcAft>
                          <a:spcPts val="300"/>
                        </a:spcAft>
                        <a:buFont typeface="Arial"/>
                        <a:buChar char="•"/>
                      </a:pPr>
                      <a:r>
                        <a:rPr lang="en-US" sz="1300" dirty="0" smtClean="0">
                          <a:solidFill>
                            <a:schemeClr val="tx1"/>
                          </a:solidFill>
                        </a:rPr>
                        <a:t>SUD treatment in field offices and centers</a:t>
                      </a:r>
                      <a:r>
                        <a:rPr lang="en-US" sz="1300" baseline="0" dirty="0" smtClean="0">
                          <a:solidFill>
                            <a:schemeClr val="tx1"/>
                          </a:solidFill>
                        </a:rPr>
                        <a:t> in community</a:t>
                      </a:r>
                    </a:p>
                    <a:p>
                      <a:pPr marL="285750" indent="-285750">
                        <a:spcAft>
                          <a:spcPts val="300"/>
                        </a:spcAft>
                        <a:buFont typeface="Arial"/>
                        <a:buChar char="•"/>
                      </a:pPr>
                      <a:r>
                        <a:rPr lang="en-US" sz="1300" baseline="0" dirty="0" smtClean="0">
                          <a:solidFill>
                            <a:schemeClr val="tx1"/>
                          </a:solidFill>
                        </a:rPr>
                        <a:t>Inconsistent incorporation of programs that address criminal thinking </a:t>
                      </a:r>
                    </a:p>
                    <a:p>
                      <a:pPr marL="285750" indent="-285750">
                        <a:spcAft>
                          <a:spcPts val="300"/>
                        </a:spcAft>
                        <a:buFont typeface="Arial"/>
                        <a:buChar char="•"/>
                      </a:pPr>
                      <a:r>
                        <a:rPr lang="en-US" sz="1300" baseline="0" dirty="0" smtClean="0">
                          <a:solidFill>
                            <a:schemeClr val="tx1"/>
                          </a:solidFill>
                        </a:rPr>
                        <a:t>Community-based providers require self-pay</a:t>
                      </a:r>
                      <a:endParaRPr lang="en-US" sz="1300" dirty="0" smtClean="0">
                        <a:solidFill>
                          <a:schemeClr val="tx1"/>
                        </a:solidFill>
                      </a:endParaRPr>
                    </a:p>
                  </a:txBody>
                  <a:tcPr>
                    <a:solidFill>
                      <a:schemeClr val="bg1">
                        <a:lumMod val="95000"/>
                      </a:schemeClr>
                    </a:solidFill>
                  </a:tcPr>
                </a:tc>
              </a:tr>
              <a:tr h="1773507">
                <a:tc>
                  <a:txBody>
                    <a:bodyPr/>
                    <a:lstStyle/>
                    <a:p>
                      <a:pPr marL="285750" indent="-285750">
                        <a:spcAft>
                          <a:spcPts val="300"/>
                        </a:spcAft>
                        <a:buFont typeface="Arial"/>
                        <a:buChar char="•"/>
                      </a:pPr>
                      <a:r>
                        <a:rPr lang="en-US" sz="1300" dirty="0" smtClean="0">
                          <a:solidFill>
                            <a:schemeClr val="tx1"/>
                          </a:solidFill>
                        </a:rPr>
                        <a:t>Motivated workforce</a:t>
                      </a:r>
                    </a:p>
                    <a:p>
                      <a:pPr marL="285750" indent="-285750">
                        <a:spcAft>
                          <a:spcPts val="300"/>
                        </a:spcAft>
                        <a:buFont typeface="Arial"/>
                        <a:buChar char="•"/>
                      </a:pPr>
                      <a:r>
                        <a:rPr lang="en-US" sz="1300" dirty="0" smtClean="0">
                          <a:solidFill>
                            <a:schemeClr val="tx1"/>
                          </a:solidFill>
                        </a:rPr>
                        <a:t>High</a:t>
                      </a:r>
                      <a:r>
                        <a:rPr lang="en-US" sz="1300" baseline="0" dirty="0" smtClean="0">
                          <a:solidFill>
                            <a:schemeClr val="tx1"/>
                          </a:solidFill>
                        </a:rPr>
                        <a:t> caseloads and time pressures make case planning difficult</a:t>
                      </a:r>
                      <a:endParaRPr lang="en-US" sz="1300" dirty="0">
                        <a:solidFill>
                          <a:schemeClr val="tx1"/>
                        </a:solidFill>
                      </a:endParaRPr>
                    </a:p>
                  </a:txBody>
                  <a:tcPr>
                    <a:solidFill>
                      <a:schemeClr val="bg1">
                        <a:lumMod val="95000"/>
                      </a:schemeClr>
                    </a:solidFill>
                  </a:tcPr>
                </a:tc>
              </a:tr>
            </a:tbl>
          </a:graphicData>
        </a:graphic>
      </p:graphicFrame>
    </p:spTree>
    <p:extLst>
      <p:ext uri="{BB962C8B-B14F-4D97-AF65-F5344CB8AC3E}">
        <p14:creationId xmlns:p14="http://schemas.microsoft.com/office/powerpoint/2010/main" xmlns="" val="46665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 calcmode="lin" valueType="num">
                                      <p:cBhvr additive="base">
                                        <p:cTn id="7" dur="500" fill="hold"/>
                                        <p:tgtEl>
                                          <p:spTgt spid="173"/>
                                        </p:tgtEl>
                                        <p:attrNameLst>
                                          <p:attrName>ppt_x</p:attrName>
                                        </p:attrNameLst>
                                      </p:cBhvr>
                                      <p:tavLst>
                                        <p:tav tm="0">
                                          <p:val>
                                            <p:strVal val="1+#ppt_w/2"/>
                                          </p:val>
                                        </p:tav>
                                        <p:tav tm="100000">
                                          <p:val>
                                            <p:strVal val="#ppt_x"/>
                                          </p:val>
                                        </p:tav>
                                      </p:tavLst>
                                    </p:anim>
                                    <p:anim calcmode="lin" valueType="num">
                                      <p:cBhvr additive="base">
                                        <p:cTn id="8" dur="500" fill="hold"/>
                                        <p:tgtEl>
                                          <p:spTgt spid="1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Observations from the field</a:t>
            </a:r>
            <a:endParaRPr lang="en-US" dirty="0"/>
          </a:p>
        </p:txBody>
      </p:sp>
      <p:sp>
        <p:nvSpPr>
          <p:cNvPr id="4" name="Slide Number Placeholder 3"/>
          <p:cNvSpPr>
            <a:spLocks noGrp="1"/>
          </p:cNvSpPr>
          <p:nvPr>
            <p:ph type="sldNum" sz="quarter" idx="12"/>
          </p:nvPr>
        </p:nvSpPr>
        <p:spPr/>
        <p:txBody>
          <a:bodyPr/>
          <a:lstStyle/>
          <a:p>
            <a:r>
              <a:rPr lang="en-US" smtClean="0">
                <a:solidFill>
                  <a:prstClr val="black">
                    <a:lumMod val="65000"/>
                    <a:lumOff val="35000"/>
                  </a:prstClr>
                </a:solidFill>
                <a:latin typeface="Arial"/>
              </a:rPr>
              <a:t>  Council of State Governments Justice Center | </a:t>
            </a:r>
            <a:fld id="{054FADC0-F0D0-6246-B4F3-F9D77D690E2E}" type="slidenum">
              <a:rPr lang="en-US" smtClean="0">
                <a:solidFill>
                  <a:prstClr val="black">
                    <a:lumMod val="65000"/>
                    <a:lumOff val="35000"/>
                  </a:prstClr>
                </a:solidFill>
                <a:latin typeface="Arial"/>
              </a:rPr>
              <a:pPr/>
              <a:t>38</a:t>
            </a:fld>
            <a:endParaRPr lang="en-US" dirty="0">
              <a:solidFill>
                <a:prstClr val="black">
                  <a:lumMod val="65000"/>
                  <a:lumOff val="35000"/>
                </a:prstClr>
              </a:solidFill>
              <a:latin typeface="Arial"/>
            </a:endParaRPr>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PowerPoint Toolkit: </a:t>
            </a:r>
            <a:r>
              <a:rPr lang="en-US" sz="1000" dirty="0">
                <a:solidFill>
                  <a:prstClr val="black">
                    <a:lumMod val="75000"/>
                    <a:lumOff val="25000"/>
                  </a:prstClr>
                </a:solidFill>
                <a:latin typeface="Aria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Suggested Colors: </a:t>
            </a:r>
            <a:r>
              <a:rPr lang="en-US" sz="1000" dirty="0">
                <a:solidFill>
                  <a:prstClr val="black"/>
                </a:solidFill>
                <a:latin typeface="Arial"/>
              </a:rPr>
              <a:t>These suggested colors and their tones/hues are complimentary to the Justice Center colors of blue and gold that are also good contrast to cater to an individual’s ability to process different colors.</a:t>
            </a:r>
          </a:p>
          <a:p>
            <a:endParaRPr lang="en-US" sz="1000" b="1" dirty="0">
              <a:solidFill>
                <a:srgbClr val="1F497D">
                  <a:lumMod val="60000"/>
                  <a:lumOff val="40000"/>
                </a:srgbClr>
              </a:solidFill>
              <a:latin typeface="Arial"/>
            </a:endParaRPr>
          </a:p>
          <a:p>
            <a:endParaRPr lang="en-US" sz="1000" b="1" dirty="0">
              <a:solidFill>
                <a:prstClr val="black"/>
              </a:solidFill>
              <a:latin typeface="Aria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prstClr val="black"/>
                </a:solidFill>
                <a:latin typeface="Aria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87719794"/>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a:solidFill>
                  <a:prstClr val="black"/>
                </a:solidFill>
                <a:latin typeface="Arial"/>
              </a:rPr>
              <a:t>Square/Rectangle</a:t>
            </a:r>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EEECE1">
                  <a:lumMod val="50000"/>
                </a:srgbClr>
              </a:solidFill>
              <a:latin typeface="Arial"/>
            </a:endParaRPr>
          </a:p>
          <a:p>
            <a:endParaRPr lang="en-US" sz="1200" dirty="0">
              <a:solidFill>
                <a:srgbClr val="EEECE1">
                  <a:lumMod val="50000"/>
                </a:srgbClr>
              </a:solidFill>
              <a:latin typeface="Aria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a:solidFill>
                  <a:prstClr val="black"/>
                </a:solidFill>
                <a:latin typeface="Arial"/>
              </a:rPr>
              <a:t>Circles/Ovals</a:t>
            </a:r>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a:solidFill>
                  <a:prstClr val="black"/>
                </a:solidFill>
                <a:latin typeface="Arial"/>
              </a:rPr>
              <a:t>Arrows</a:t>
            </a:r>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Text  (Font Arial)</a:t>
            </a:r>
          </a:p>
          <a:p>
            <a:endParaRPr lang="en-US" sz="1000" b="1" dirty="0">
              <a:solidFill>
                <a:srgbClr val="1F497D">
                  <a:lumMod val="60000"/>
                  <a:lumOff val="40000"/>
                </a:srgbClr>
              </a:solidFill>
              <a:latin typeface="Arial"/>
            </a:endParaRPr>
          </a:p>
          <a:p>
            <a:r>
              <a:rPr lang="en-US" sz="2200" dirty="0">
                <a:solidFill>
                  <a:srgbClr val="1F497D">
                    <a:lumMod val="75000"/>
                  </a:srgbClr>
                </a:solidFill>
                <a:latin typeface="Arial"/>
              </a:rPr>
              <a:t>Slide Header/Title with </a:t>
            </a:r>
            <a:r>
              <a:rPr lang="en-US" sz="2200" dirty="0">
                <a:solidFill>
                  <a:srgbClr val="1F497D">
                    <a:lumMod val="60000"/>
                    <a:lumOff val="40000"/>
                  </a:srgbClr>
                </a:solidFill>
                <a:latin typeface="Arial"/>
              </a:rPr>
              <a:t>Key Word Highlight (22pt)</a:t>
            </a:r>
          </a:p>
          <a:p>
            <a:endParaRPr lang="en-US" sz="2200" dirty="0">
              <a:solidFill>
                <a:srgbClr val="1F497D">
                  <a:lumMod val="60000"/>
                  <a:lumOff val="40000"/>
                </a:srgbClr>
              </a:solidFill>
              <a:latin typeface="Arial"/>
            </a:endParaRPr>
          </a:p>
          <a:p>
            <a:r>
              <a:rPr lang="en-US" sz="1500" dirty="0" err="1">
                <a:solidFill>
                  <a:prstClr val="black"/>
                </a:solidFill>
                <a:latin typeface="Arial"/>
              </a:rPr>
              <a:t>Subheaders</a:t>
            </a:r>
            <a:r>
              <a:rPr lang="en-US" sz="1500" dirty="0">
                <a:solidFill>
                  <a:prstClr val="black"/>
                </a:solidFill>
                <a:latin typeface="Arial"/>
              </a:rPr>
              <a:t>/Text Callouts are flexible by size and color.</a:t>
            </a:r>
          </a:p>
          <a:p>
            <a:r>
              <a:rPr lang="en-US" sz="1500" b="1" dirty="0" err="1">
                <a:solidFill>
                  <a:srgbClr val="EEECE1">
                    <a:lumMod val="50000"/>
                  </a:srgbClr>
                </a:solidFill>
                <a:latin typeface="Arial"/>
              </a:rPr>
              <a:t>Subheader</a:t>
            </a:r>
            <a:r>
              <a:rPr lang="en-US" sz="1500" b="1" dirty="0">
                <a:solidFill>
                  <a:srgbClr val="EEECE1">
                    <a:lumMod val="50000"/>
                  </a:srgbClr>
                </a:solidFill>
                <a:latin typeface="Arial"/>
              </a:rPr>
              <a:t> Gold</a:t>
            </a:r>
          </a:p>
          <a:p>
            <a:r>
              <a:rPr lang="en-US" sz="1500" b="1" dirty="0" err="1">
                <a:solidFill>
                  <a:srgbClr val="1F497D">
                    <a:lumMod val="60000"/>
                    <a:lumOff val="40000"/>
                  </a:srgbClr>
                </a:solidFill>
                <a:latin typeface="Arial"/>
              </a:rPr>
              <a:t>Subheader</a:t>
            </a:r>
            <a:r>
              <a:rPr lang="en-US" sz="1500" b="1" dirty="0">
                <a:solidFill>
                  <a:srgbClr val="1F497D">
                    <a:lumMod val="60000"/>
                    <a:lumOff val="40000"/>
                  </a:srgbClr>
                </a:solidFill>
                <a:latin typeface="Arial"/>
              </a:rPr>
              <a:t> Azul</a:t>
            </a:r>
          </a:p>
          <a:p>
            <a:r>
              <a:rPr lang="en-US" sz="1500" b="1" dirty="0" err="1">
                <a:solidFill>
                  <a:srgbClr val="4F81BD">
                    <a:lumMod val="75000"/>
                  </a:srgbClr>
                </a:solidFill>
                <a:latin typeface="Arial"/>
              </a:rPr>
              <a:t>Subheader</a:t>
            </a:r>
            <a:r>
              <a:rPr lang="en-US" sz="1500" b="1" dirty="0">
                <a:solidFill>
                  <a:srgbClr val="4F81BD">
                    <a:lumMod val="75000"/>
                  </a:srgbClr>
                </a:solidFill>
                <a:latin typeface="Arial"/>
              </a:rPr>
              <a:t> Slate</a:t>
            </a:r>
          </a:p>
          <a:p>
            <a:r>
              <a:rPr lang="en-US" sz="1500" b="1" dirty="0" err="1">
                <a:solidFill>
                  <a:srgbClr val="C0504D">
                    <a:lumMod val="75000"/>
                  </a:srgbClr>
                </a:solidFill>
                <a:latin typeface="Arial"/>
              </a:rPr>
              <a:t>Subheader</a:t>
            </a:r>
            <a:r>
              <a:rPr lang="en-US" sz="1500" b="1" dirty="0">
                <a:solidFill>
                  <a:srgbClr val="C0504D">
                    <a:lumMod val="75000"/>
                  </a:srgbClr>
                </a:solidFill>
                <a:latin typeface="Arial"/>
              </a:rPr>
              <a:t> Rose</a:t>
            </a:r>
          </a:p>
          <a:p>
            <a:endParaRPr lang="en-US" sz="1600" b="1" dirty="0">
              <a:solidFill>
                <a:srgbClr val="C0504D">
                  <a:lumMod val="75000"/>
                </a:srgbClr>
              </a:solidFill>
              <a:latin typeface="Arial"/>
            </a:endParaRPr>
          </a:p>
          <a:p>
            <a:r>
              <a:rPr lang="en-US" sz="1200" dirty="0">
                <a:solidFill>
                  <a:prstClr val="black"/>
                </a:solidFill>
                <a:latin typeface="Arial"/>
              </a:rPr>
              <a:t>Body Text is a flexible by size but should be smaller than the </a:t>
            </a:r>
            <a:r>
              <a:rPr lang="en-US" sz="1200" dirty="0" err="1">
                <a:solidFill>
                  <a:prstClr val="black"/>
                </a:solidFill>
                <a:latin typeface="Arial"/>
              </a:rPr>
              <a:t>subheader</a:t>
            </a:r>
            <a:r>
              <a:rPr lang="en-US" sz="1200" dirty="0">
                <a:solidFill>
                  <a:prstClr val="black"/>
                </a:solidFill>
                <a:latin typeface="Arial"/>
              </a:rPr>
              <a:t>.</a:t>
            </a:r>
          </a:p>
          <a:p>
            <a:r>
              <a:rPr lang="en-US" sz="1200" dirty="0">
                <a:solidFill>
                  <a:prstClr val="black"/>
                </a:solidFill>
                <a:latin typeface="Arial"/>
              </a:rPr>
              <a:t>Body Text Black</a:t>
            </a:r>
          </a:p>
          <a:p>
            <a:r>
              <a:rPr lang="en-US" sz="1200" dirty="0">
                <a:solidFill>
                  <a:prstClr val="black">
                    <a:lumMod val="65000"/>
                    <a:lumOff val="35000"/>
                  </a:prstClr>
                </a:solidFill>
                <a:latin typeface="Arial"/>
              </a:rPr>
              <a:t>Body Text Charcoal</a:t>
            </a:r>
          </a:p>
          <a:p>
            <a:endParaRPr lang="en-US" sz="1400" dirty="0">
              <a:solidFill>
                <a:prstClr val="black">
                  <a:lumMod val="65000"/>
                  <a:lumOff val="35000"/>
                </a:prstClr>
              </a:solidFill>
              <a:latin typeface="Arial"/>
            </a:endParaRPr>
          </a:p>
          <a:p>
            <a:r>
              <a:rPr lang="en-US" sz="800" i="1" dirty="0">
                <a:solidFill>
                  <a:prstClr val="black">
                    <a:lumMod val="65000"/>
                    <a:lumOff val="35000"/>
                  </a:prstClr>
                </a:solidFill>
                <a:latin typeface="Arial"/>
              </a:rPr>
              <a:t>Source Text’s size is 8pt with a Light Charcoal color and italicized.</a:t>
            </a:r>
          </a:p>
          <a:p>
            <a:endParaRPr lang="en-US" sz="1600" b="1" dirty="0">
              <a:solidFill>
                <a:srgbClr val="C0504D">
                  <a:lumMod val="75000"/>
                </a:srgbClr>
              </a:solidFill>
              <a:latin typeface="Arial"/>
            </a:endParaRPr>
          </a:p>
          <a:p>
            <a:endParaRPr lang="en-US" sz="1000" b="1" dirty="0">
              <a:solidFill>
                <a:srgbClr val="C0504D">
                  <a:lumMod val="75000"/>
                </a:srgbClr>
              </a:solidFill>
              <a:latin typeface="Aria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grpSp>
        <p:nvGrpSpPr>
          <p:cNvPr id="7" name="Group 6"/>
          <p:cNvGrpSpPr/>
          <p:nvPr/>
        </p:nvGrpSpPr>
        <p:grpSpPr>
          <a:xfrm>
            <a:off x="317511" y="1358958"/>
            <a:ext cx="3253794" cy="2193138"/>
            <a:chOff x="1440132" y="1935133"/>
            <a:chExt cx="3157407" cy="1873051"/>
          </a:xfrm>
          <a:solidFill>
            <a:schemeClr val="accent5">
              <a:lumMod val="20000"/>
              <a:lumOff val="80000"/>
            </a:schemeClr>
          </a:solidFill>
        </p:grpSpPr>
        <p:sp>
          <p:nvSpPr>
            <p:cNvPr id="3" name="Oval Callout 2"/>
            <p:cNvSpPr/>
            <p:nvPr/>
          </p:nvSpPr>
          <p:spPr>
            <a:xfrm>
              <a:off x="1440132" y="1935133"/>
              <a:ext cx="3157407" cy="1873051"/>
            </a:xfrm>
            <a:prstGeom prst="wedgeEllipseCallout">
              <a:avLst/>
            </a:prstGeom>
            <a:grpFill/>
            <a:ln w="222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6" name="TextBox 5"/>
            <p:cNvSpPr txBox="1"/>
            <p:nvPr/>
          </p:nvSpPr>
          <p:spPr>
            <a:xfrm>
              <a:off x="2056339" y="2182470"/>
              <a:ext cx="1986239" cy="1261713"/>
            </a:xfrm>
            <a:prstGeom prst="rect">
              <a:avLst/>
            </a:prstGeom>
            <a:grpFill/>
          </p:spPr>
          <p:txBody>
            <a:bodyPr wrap="square" rtlCol="0">
              <a:spAutoFit/>
            </a:bodyPr>
            <a:lstStyle/>
            <a:p>
              <a:pPr algn="ctr"/>
              <a:r>
                <a:rPr lang="en-US" dirty="0">
                  <a:solidFill>
                    <a:prstClr val="black"/>
                  </a:solidFill>
                  <a:latin typeface="Arial"/>
                </a:rPr>
                <a:t>“I’ve been a PO less than 6 months and I now supervise 150 sex offenders.”</a:t>
              </a:r>
            </a:p>
          </p:txBody>
        </p:sp>
      </p:grpSp>
      <p:grpSp>
        <p:nvGrpSpPr>
          <p:cNvPr id="179" name="Group 178"/>
          <p:cNvGrpSpPr/>
          <p:nvPr/>
        </p:nvGrpSpPr>
        <p:grpSpPr>
          <a:xfrm>
            <a:off x="4921403" y="2889138"/>
            <a:ext cx="3905820" cy="2761939"/>
            <a:chOff x="1622250" y="2259307"/>
            <a:chExt cx="3027683" cy="1625437"/>
          </a:xfrm>
          <a:solidFill>
            <a:schemeClr val="accent6">
              <a:lumMod val="20000"/>
              <a:lumOff val="80000"/>
            </a:schemeClr>
          </a:solidFill>
        </p:grpSpPr>
        <p:sp>
          <p:nvSpPr>
            <p:cNvPr id="180" name="Oval Callout 179"/>
            <p:cNvSpPr/>
            <p:nvPr/>
          </p:nvSpPr>
          <p:spPr>
            <a:xfrm>
              <a:off x="1622250" y="2259307"/>
              <a:ext cx="3027683" cy="1625437"/>
            </a:xfrm>
            <a:prstGeom prst="wedgeEllipseCallout">
              <a:avLst>
                <a:gd name="adj1" fmla="val 30555"/>
                <a:gd name="adj2" fmla="val 75639"/>
              </a:avLst>
            </a:prstGeom>
            <a:grpFill/>
            <a:ln w="222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81" name="TextBox 180"/>
            <p:cNvSpPr txBox="1"/>
            <p:nvPr/>
          </p:nvSpPr>
          <p:spPr>
            <a:xfrm>
              <a:off x="2157979" y="2508184"/>
              <a:ext cx="1846407" cy="1195461"/>
            </a:xfrm>
            <a:prstGeom prst="rect">
              <a:avLst/>
            </a:prstGeom>
            <a:grpFill/>
          </p:spPr>
          <p:txBody>
            <a:bodyPr wrap="square" rtlCol="0">
              <a:spAutoFit/>
            </a:bodyPr>
            <a:lstStyle/>
            <a:p>
              <a:pPr algn="ctr"/>
              <a:r>
                <a:rPr lang="en-US" dirty="0">
                  <a:solidFill>
                    <a:prstClr val="black"/>
                  </a:solidFill>
                  <a:latin typeface="Arial"/>
                </a:rPr>
                <a:t>“I spend about 75% of my time doing paperwork. That means I have less than a week each month to </a:t>
              </a:r>
              <a:r>
                <a:rPr lang="en-US" i="1" dirty="0">
                  <a:solidFill>
                    <a:prstClr val="black"/>
                  </a:solidFill>
                  <a:latin typeface="Arial"/>
                </a:rPr>
                <a:t>actually </a:t>
              </a:r>
              <a:r>
                <a:rPr lang="en-US" dirty="0">
                  <a:solidFill>
                    <a:prstClr val="black"/>
                  </a:solidFill>
                  <a:latin typeface="Arial"/>
                </a:rPr>
                <a:t>supervise my cases.”</a:t>
              </a:r>
            </a:p>
          </p:txBody>
        </p:sp>
      </p:grpSp>
      <p:sp>
        <p:nvSpPr>
          <p:cNvPr id="182" name="Oval Callout 181"/>
          <p:cNvSpPr/>
          <p:nvPr/>
        </p:nvSpPr>
        <p:spPr>
          <a:xfrm>
            <a:off x="5148195" y="579468"/>
            <a:ext cx="3538606" cy="2140290"/>
          </a:xfrm>
          <a:prstGeom prst="wedgeEllipseCallout">
            <a:avLst>
              <a:gd name="adj1" fmla="val 53930"/>
              <a:gd name="adj2" fmla="val -41541"/>
            </a:avLst>
          </a:prstGeom>
          <a:solidFill>
            <a:schemeClr val="accent4">
              <a:lumMod val="20000"/>
              <a:lumOff val="80000"/>
            </a:schemeClr>
          </a:solidFill>
          <a:ln w="222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83" name="TextBox 182"/>
          <p:cNvSpPr txBox="1"/>
          <p:nvPr/>
        </p:nvSpPr>
        <p:spPr>
          <a:xfrm>
            <a:off x="5953310" y="744071"/>
            <a:ext cx="1898704" cy="1815882"/>
          </a:xfrm>
          <a:prstGeom prst="rect">
            <a:avLst/>
          </a:prstGeom>
          <a:noFill/>
        </p:spPr>
        <p:txBody>
          <a:bodyPr wrap="square" rtlCol="0">
            <a:spAutoFit/>
          </a:bodyPr>
          <a:lstStyle/>
          <a:p>
            <a:pPr algn="ctr"/>
            <a:r>
              <a:rPr lang="en-US" sz="1600" u="sng" dirty="0">
                <a:solidFill>
                  <a:prstClr val="black"/>
                </a:solidFill>
                <a:latin typeface="Arial"/>
              </a:rPr>
              <a:t>Observation: </a:t>
            </a:r>
            <a:r>
              <a:rPr lang="en-US" sz="1600" dirty="0">
                <a:solidFill>
                  <a:prstClr val="black"/>
                </a:solidFill>
                <a:latin typeface="Arial"/>
              </a:rPr>
              <a:t>Substance use treatment groups were as large as 35 participants to 1 facilitator. Ideal is about 10:1.</a:t>
            </a:r>
          </a:p>
        </p:txBody>
      </p:sp>
      <p:sp>
        <p:nvSpPr>
          <p:cNvPr id="184" name="Oval Callout 183"/>
          <p:cNvSpPr/>
          <p:nvPr/>
        </p:nvSpPr>
        <p:spPr>
          <a:xfrm>
            <a:off x="643770" y="4084383"/>
            <a:ext cx="3538606" cy="2140290"/>
          </a:xfrm>
          <a:prstGeom prst="wedgeEllipseCallout">
            <a:avLst>
              <a:gd name="adj1" fmla="val -48113"/>
              <a:gd name="adj2" fmla="val 56782"/>
            </a:avLst>
          </a:prstGeom>
          <a:solidFill>
            <a:schemeClr val="accent4">
              <a:lumMod val="20000"/>
              <a:lumOff val="80000"/>
            </a:schemeClr>
          </a:solidFill>
          <a:ln w="222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r>
              <a:rPr lang="en-US" u="sng" dirty="0" smtClean="0">
                <a:solidFill>
                  <a:prstClr val="black"/>
                </a:solidFill>
                <a:latin typeface="Arial"/>
              </a:rPr>
              <a:t>Observation: </a:t>
            </a:r>
          </a:p>
          <a:p>
            <a:pPr algn="ctr"/>
            <a:r>
              <a:rPr lang="en-US" dirty="0" smtClean="0">
                <a:solidFill>
                  <a:prstClr val="black"/>
                </a:solidFill>
                <a:latin typeface="Arial"/>
              </a:rPr>
              <a:t>Missed opportunities to engage with offenders around behavior change.</a:t>
            </a:r>
            <a:endParaRPr lang="en-US" dirty="0">
              <a:solidFill>
                <a:prstClr val="black"/>
              </a:solidFill>
              <a:latin typeface="Arial"/>
            </a:endParaRPr>
          </a:p>
        </p:txBody>
      </p:sp>
    </p:spTree>
    <p:extLst>
      <p:ext uri="{BB962C8B-B14F-4D97-AF65-F5344CB8AC3E}">
        <p14:creationId xmlns:p14="http://schemas.microsoft.com/office/powerpoint/2010/main" xmlns="" val="37651097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Maximizing </a:t>
            </a:r>
            <a:r>
              <a:rPr lang="en-US" dirty="0" smtClean="0"/>
              <a:t>supervision outcomes</a:t>
            </a:r>
            <a:endParaRPr lang="en-US"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39</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181860453"/>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3" name="TextBox 2"/>
          <p:cNvSpPr txBox="1"/>
          <p:nvPr/>
        </p:nvSpPr>
        <p:spPr>
          <a:xfrm>
            <a:off x="585216" y="1119034"/>
            <a:ext cx="4072128" cy="2308324"/>
          </a:xfrm>
          <a:prstGeom prst="rect">
            <a:avLst/>
          </a:prstGeom>
          <a:solidFill>
            <a:schemeClr val="bg2">
              <a:lumMod val="90000"/>
            </a:schemeClr>
          </a:solidFill>
        </p:spPr>
        <p:txBody>
          <a:bodyPr wrap="square" rtlCol="0">
            <a:spAutoFit/>
          </a:bodyPr>
          <a:lstStyle/>
          <a:p>
            <a:pPr algn="ctr"/>
            <a:r>
              <a:rPr lang="en-US" sz="2400" dirty="0" smtClean="0"/>
              <a:t>Reducing </a:t>
            </a:r>
            <a:r>
              <a:rPr lang="en-US" sz="2400" dirty="0"/>
              <a:t>recidivism for </a:t>
            </a:r>
            <a:r>
              <a:rPr lang="en-US" sz="2400" dirty="0" smtClean="0"/>
              <a:t>individuals under </a:t>
            </a:r>
            <a:r>
              <a:rPr lang="en-US" sz="2400" dirty="0"/>
              <a:t>community supervision involves a shift  from </a:t>
            </a:r>
            <a:r>
              <a:rPr lang="en-US" sz="2400" dirty="0" smtClean="0"/>
              <a:t>focusing mostly on compliance </a:t>
            </a:r>
            <a:r>
              <a:rPr lang="en-US" sz="2400" dirty="0"/>
              <a:t>monitoring to a focus on behavior change.</a:t>
            </a:r>
          </a:p>
        </p:txBody>
      </p:sp>
      <p:sp>
        <p:nvSpPr>
          <p:cNvPr id="5" name="TextBox 4"/>
          <p:cNvSpPr txBox="1"/>
          <p:nvPr/>
        </p:nvSpPr>
        <p:spPr>
          <a:xfrm>
            <a:off x="5090161" y="1303700"/>
            <a:ext cx="3499104" cy="1938992"/>
          </a:xfrm>
          <a:prstGeom prst="rect">
            <a:avLst/>
          </a:prstGeom>
          <a:noFill/>
          <a:ln>
            <a:solidFill>
              <a:schemeClr val="accent1"/>
            </a:solidFill>
          </a:ln>
        </p:spPr>
        <p:txBody>
          <a:bodyPr wrap="square" rtlCol="0">
            <a:spAutoFit/>
          </a:bodyPr>
          <a:lstStyle/>
          <a:p>
            <a:pPr algn="ctr"/>
            <a:r>
              <a:rPr lang="en-US" sz="2400" dirty="0" smtClean="0"/>
              <a:t>Supervision </a:t>
            </a:r>
            <a:r>
              <a:rPr lang="en-US" sz="2400" dirty="0"/>
              <a:t>as a “Behavioral Intervention” </a:t>
            </a:r>
            <a:r>
              <a:rPr lang="en-US" sz="2400" dirty="0" smtClean="0"/>
              <a:t>for </a:t>
            </a:r>
            <a:r>
              <a:rPr lang="en-US" sz="2400" dirty="0"/>
              <a:t>a justice involved population</a:t>
            </a:r>
          </a:p>
        </p:txBody>
      </p:sp>
      <p:sp>
        <p:nvSpPr>
          <p:cNvPr id="7" name="TextBox 6"/>
          <p:cNvSpPr txBox="1"/>
          <p:nvPr/>
        </p:nvSpPr>
        <p:spPr>
          <a:xfrm>
            <a:off x="475488" y="3938079"/>
            <a:ext cx="8211313" cy="2062103"/>
          </a:xfrm>
          <a:prstGeom prst="rect">
            <a:avLst/>
          </a:prstGeom>
          <a:noFill/>
        </p:spPr>
        <p:txBody>
          <a:bodyPr wrap="square" rtlCol="0">
            <a:spAutoFit/>
          </a:bodyPr>
          <a:lstStyle/>
          <a:p>
            <a:pPr>
              <a:spcAft>
                <a:spcPts val="1200"/>
              </a:spcAft>
            </a:pPr>
            <a:r>
              <a:rPr lang="en-US" u="sng" dirty="0"/>
              <a:t>Achieving  the full potential of supervision involves:</a:t>
            </a:r>
          </a:p>
          <a:p>
            <a:pPr marL="342900" indent="-342900">
              <a:spcAft>
                <a:spcPts val="600"/>
              </a:spcAft>
              <a:buFont typeface="+mj-lt"/>
              <a:buAutoNum type="arabicPeriod"/>
            </a:pPr>
            <a:r>
              <a:rPr lang="en-US" dirty="0" smtClean="0"/>
              <a:t>Properly </a:t>
            </a:r>
            <a:r>
              <a:rPr lang="en-US" dirty="0"/>
              <a:t>resourcing the supervision entity so that caseloads are at manageable and productive </a:t>
            </a:r>
            <a:r>
              <a:rPr lang="en-US" dirty="0" smtClean="0"/>
              <a:t>levels</a:t>
            </a:r>
            <a:endParaRPr lang="en-US" dirty="0"/>
          </a:p>
          <a:p>
            <a:pPr marL="342900" indent="-342900">
              <a:spcAft>
                <a:spcPts val="600"/>
              </a:spcAft>
              <a:buFont typeface="+mj-lt"/>
              <a:buAutoNum type="arabicPeriod"/>
            </a:pPr>
            <a:r>
              <a:rPr lang="en-US" dirty="0" smtClean="0"/>
              <a:t>Training </a:t>
            </a:r>
            <a:r>
              <a:rPr lang="en-US" dirty="0"/>
              <a:t>officers to task and incorporating an effective </a:t>
            </a:r>
            <a:r>
              <a:rPr lang="en-US" dirty="0" smtClean="0"/>
              <a:t>quality assurance </a:t>
            </a:r>
            <a:r>
              <a:rPr lang="en-US" dirty="0"/>
              <a:t>component</a:t>
            </a:r>
          </a:p>
          <a:p>
            <a:pPr marL="342900" indent="-342900">
              <a:spcAft>
                <a:spcPts val="600"/>
              </a:spcAft>
              <a:buFont typeface="+mj-lt"/>
              <a:buAutoNum type="arabicPeriod"/>
            </a:pPr>
            <a:r>
              <a:rPr lang="en-US" dirty="0" smtClean="0"/>
              <a:t>Providing </a:t>
            </a:r>
            <a:r>
              <a:rPr lang="en-US" dirty="0"/>
              <a:t>effective treatment that is based on the needs </a:t>
            </a:r>
            <a:r>
              <a:rPr lang="en-US" dirty="0" smtClean="0"/>
              <a:t>of population</a:t>
            </a:r>
            <a:endParaRPr lang="en-US" dirty="0"/>
          </a:p>
        </p:txBody>
      </p:sp>
    </p:spTree>
    <p:extLst>
      <p:ext uri="{BB962C8B-B14F-4D97-AF65-F5344CB8AC3E}">
        <p14:creationId xmlns:p14="http://schemas.microsoft.com/office/powerpoint/2010/main" xmlns="" val="933006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5066" y="467406"/>
            <a:ext cx="3601236" cy="938906"/>
          </a:xfrm>
        </p:spPr>
        <p:txBody>
          <a:bodyPr/>
          <a:lstStyle/>
          <a:p>
            <a:r>
              <a:rPr lang="en-US" dirty="0" smtClean="0"/>
              <a:t>Overview</a:t>
            </a:r>
            <a:endParaRPr lang="en-US" dirty="0"/>
          </a:p>
        </p:txBody>
      </p:sp>
      <p:sp>
        <p:nvSpPr>
          <p:cNvPr id="3" name="Text Placeholder 2"/>
          <p:cNvSpPr>
            <a:spLocks noGrp="1"/>
          </p:cNvSpPr>
          <p:nvPr>
            <p:ph type="body" sz="quarter" idx="10"/>
          </p:nvPr>
        </p:nvSpPr>
        <p:spPr>
          <a:xfrm>
            <a:off x="4063070" y="1376289"/>
            <a:ext cx="932688" cy="914400"/>
          </a:xfrm>
          <a:solidFill>
            <a:schemeClr val="tx2">
              <a:lumMod val="20000"/>
              <a:lumOff val="80000"/>
            </a:schemeClr>
          </a:solidFill>
        </p:spPr>
        <p:txBody>
          <a:bodyPr>
            <a:normAutofit/>
          </a:bodyPr>
          <a:lstStyle/>
          <a:p>
            <a:r>
              <a:rPr lang="en-US" dirty="0" smtClean="0"/>
              <a:t>01</a:t>
            </a:r>
            <a:endParaRPr lang="en-US" dirty="0"/>
          </a:p>
        </p:txBody>
      </p:sp>
      <p:sp>
        <p:nvSpPr>
          <p:cNvPr id="4" name="Text Placeholder 3"/>
          <p:cNvSpPr>
            <a:spLocks noGrp="1"/>
          </p:cNvSpPr>
          <p:nvPr>
            <p:ph type="body" sz="quarter" idx="11"/>
          </p:nvPr>
        </p:nvSpPr>
        <p:spPr>
          <a:xfrm>
            <a:off x="4995758" y="1376289"/>
            <a:ext cx="3474720" cy="914400"/>
          </a:xfrm>
          <a:solidFill>
            <a:schemeClr val="tx2">
              <a:lumMod val="20000"/>
              <a:lumOff val="80000"/>
            </a:schemeClr>
          </a:solidFill>
        </p:spPr>
        <p:txBody>
          <a:bodyPr/>
          <a:lstStyle/>
          <a:p>
            <a:r>
              <a:rPr lang="en-US" dirty="0" smtClean="0"/>
              <a:t>Project Update</a:t>
            </a:r>
            <a:endParaRPr lang="en-US" i="1" dirty="0"/>
          </a:p>
        </p:txBody>
      </p:sp>
      <p:sp>
        <p:nvSpPr>
          <p:cNvPr id="5" name="Text Placeholder 4"/>
          <p:cNvSpPr>
            <a:spLocks noGrp="1"/>
          </p:cNvSpPr>
          <p:nvPr>
            <p:ph type="body" sz="quarter" idx="12"/>
          </p:nvPr>
        </p:nvSpPr>
        <p:spPr>
          <a:xfrm>
            <a:off x="4063070" y="2320934"/>
            <a:ext cx="932688" cy="914400"/>
          </a:xfrm>
          <a:noFill/>
        </p:spPr>
        <p:txBody>
          <a:bodyPr/>
          <a:lstStyle/>
          <a:p>
            <a:r>
              <a:rPr lang="en-US" dirty="0" smtClean="0"/>
              <a:t>02</a:t>
            </a:r>
            <a:endParaRPr lang="en-US" dirty="0"/>
          </a:p>
        </p:txBody>
      </p:sp>
      <p:sp>
        <p:nvSpPr>
          <p:cNvPr id="6" name="Text Placeholder 5"/>
          <p:cNvSpPr>
            <a:spLocks noGrp="1"/>
          </p:cNvSpPr>
          <p:nvPr>
            <p:ph type="body" sz="quarter" idx="13"/>
          </p:nvPr>
        </p:nvSpPr>
        <p:spPr>
          <a:xfrm>
            <a:off x="4995758" y="2320934"/>
            <a:ext cx="3474720" cy="914400"/>
          </a:xfrm>
          <a:noFill/>
        </p:spPr>
        <p:txBody>
          <a:bodyPr>
            <a:normAutofit/>
          </a:bodyPr>
          <a:lstStyle/>
          <a:p>
            <a:pPr>
              <a:spcBef>
                <a:spcPts val="0"/>
              </a:spcBef>
            </a:pPr>
            <a:r>
              <a:rPr lang="en-US" dirty="0" smtClean="0"/>
              <a:t>Comparing Probation and Prison</a:t>
            </a:r>
            <a:endParaRPr lang="en-US" dirty="0"/>
          </a:p>
        </p:txBody>
      </p:sp>
      <p:sp>
        <p:nvSpPr>
          <p:cNvPr id="7" name="Text Placeholder 6"/>
          <p:cNvSpPr>
            <a:spLocks noGrp="1"/>
          </p:cNvSpPr>
          <p:nvPr>
            <p:ph type="body" sz="quarter" idx="14"/>
          </p:nvPr>
        </p:nvSpPr>
        <p:spPr>
          <a:xfrm>
            <a:off x="4063070" y="3265579"/>
            <a:ext cx="932688" cy="914400"/>
          </a:xfrm>
          <a:noFill/>
        </p:spPr>
        <p:txBody>
          <a:bodyPr/>
          <a:lstStyle/>
          <a:p>
            <a:r>
              <a:rPr lang="en-US" dirty="0" smtClean="0"/>
              <a:t>03</a:t>
            </a:r>
            <a:endParaRPr lang="en-US" dirty="0"/>
          </a:p>
        </p:txBody>
      </p:sp>
      <p:sp>
        <p:nvSpPr>
          <p:cNvPr id="8" name="Text Placeholder 7"/>
          <p:cNvSpPr>
            <a:spLocks noGrp="1"/>
          </p:cNvSpPr>
          <p:nvPr>
            <p:ph type="body" sz="quarter" idx="15"/>
          </p:nvPr>
        </p:nvSpPr>
        <p:spPr>
          <a:xfrm>
            <a:off x="4995758" y="3265579"/>
            <a:ext cx="3474720" cy="914400"/>
          </a:xfrm>
          <a:noFill/>
        </p:spPr>
        <p:txBody>
          <a:bodyPr/>
          <a:lstStyle/>
          <a:p>
            <a:pPr>
              <a:spcBef>
                <a:spcPts val="0"/>
              </a:spcBef>
            </a:pPr>
            <a:r>
              <a:rPr lang="en-US" dirty="0"/>
              <a:t>Sanctioning of Violators – Cost and Public Safety</a:t>
            </a:r>
            <a:endParaRPr lang="en-US" i="1" dirty="0"/>
          </a:p>
        </p:txBody>
      </p:sp>
      <p:sp>
        <p:nvSpPr>
          <p:cNvPr id="9" name="Text Placeholder 8"/>
          <p:cNvSpPr>
            <a:spLocks noGrp="1"/>
          </p:cNvSpPr>
          <p:nvPr>
            <p:ph type="body" sz="quarter" idx="16"/>
          </p:nvPr>
        </p:nvSpPr>
        <p:spPr>
          <a:xfrm>
            <a:off x="4063070" y="4210224"/>
            <a:ext cx="932688" cy="914400"/>
          </a:xfrm>
          <a:noFill/>
        </p:spPr>
        <p:txBody>
          <a:bodyPr/>
          <a:lstStyle/>
          <a:p>
            <a:r>
              <a:rPr lang="en-US" dirty="0" smtClean="0"/>
              <a:t>04</a:t>
            </a:r>
            <a:endParaRPr lang="en-US" dirty="0"/>
          </a:p>
        </p:txBody>
      </p:sp>
      <p:sp>
        <p:nvSpPr>
          <p:cNvPr id="10" name="Text Placeholder 9"/>
          <p:cNvSpPr>
            <a:spLocks noGrp="1"/>
          </p:cNvSpPr>
          <p:nvPr>
            <p:ph type="body" sz="quarter" idx="17"/>
          </p:nvPr>
        </p:nvSpPr>
        <p:spPr>
          <a:xfrm>
            <a:off x="4995758" y="4210224"/>
            <a:ext cx="3474720" cy="914400"/>
          </a:xfrm>
          <a:noFill/>
        </p:spPr>
        <p:txBody>
          <a:bodyPr/>
          <a:lstStyle/>
          <a:p>
            <a:pPr>
              <a:spcBef>
                <a:spcPts val="0"/>
              </a:spcBef>
            </a:pPr>
            <a:r>
              <a:rPr lang="en-US" dirty="0" smtClean="0"/>
              <a:t>Recidivism Reduction through Strengthening Supervision</a:t>
            </a:r>
            <a:endParaRPr lang="en-US" dirty="0"/>
          </a:p>
        </p:txBody>
      </p:sp>
      <p:sp>
        <p:nvSpPr>
          <p:cNvPr id="17" name="Slide Number Placeholder 3"/>
          <p:cNvSpPr txBox="1">
            <a:spLocks/>
          </p:cNvSpPr>
          <p:nvPr/>
        </p:nvSpPr>
        <p:spPr>
          <a:xfrm>
            <a:off x="5720671" y="6356350"/>
            <a:ext cx="2966130" cy="365125"/>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r>
              <a:rPr lang="en-US" sz="950" dirty="0" smtClean="0">
                <a:solidFill>
                  <a:schemeClr val="tx1">
                    <a:lumMod val="75000"/>
                    <a:lumOff val="25000"/>
                  </a:schemeClr>
                </a:solidFill>
              </a:rPr>
              <a:t>  Council of State Governments Justice Center | </a:t>
            </a:r>
            <a:fld id="{054FADC0-F0D0-6246-B4F3-F9D77D690E2E}" type="slidenum">
              <a:rPr lang="en-US" sz="950" smtClean="0">
                <a:solidFill>
                  <a:schemeClr val="tx1">
                    <a:lumMod val="75000"/>
                    <a:lumOff val="25000"/>
                  </a:schemeClr>
                </a:solidFill>
              </a:rPr>
              <a:pPr algn="r"/>
              <a:t>4</a:t>
            </a:fld>
            <a:endParaRPr lang="en-US" sz="950" dirty="0">
              <a:solidFill>
                <a:schemeClr val="tx1">
                  <a:lumMod val="75000"/>
                  <a:lumOff val="25000"/>
                </a:schemeClr>
              </a:solidFill>
            </a:endParaRPr>
          </a:p>
        </p:txBody>
      </p:sp>
      <p:sp>
        <p:nvSpPr>
          <p:cNvPr id="12" name="Text Placeholder 8"/>
          <p:cNvSpPr txBox="1">
            <a:spLocks/>
          </p:cNvSpPr>
          <p:nvPr/>
        </p:nvSpPr>
        <p:spPr>
          <a:xfrm>
            <a:off x="4065342" y="5154869"/>
            <a:ext cx="932688" cy="914400"/>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05</a:t>
            </a:r>
            <a:endParaRPr lang="en-US" dirty="0"/>
          </a:p>
        </p:txBody>
      </p:sp>
      <p:sp>
        <p:nvSpPr>
          <p:cNvPr id="13" name="Text Placeholder 9"/>
          <p:cNvSpPr txBox="1">
            <a:spLocks/>
          </p:cNvSpPr>
          <p:nvPr/>
        </p:nvSpPr>
        <p:spPr>
          <a:xfrm>
            <a:off x="4998030" y="5154869"/>
            <a:ext cx="3474720" cy="914400"/>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1600" kern="1200" baseline="0">
                <a:solidFill>
                  <a:schemeClr val="tx1">
                    <a:lumMod val="65000"/>
                    <a:lumOff val="3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Next Steps</a:t>
            </a:r>
            <a:endParaRPr lang="en-US" dirty="0"/>
          </a:p>
        </p:txBody>
      </p:sp>
    </p:spTree>
    <p:extLst>
      <p:ext uri="{BB962C8B-B14F-4D97-AF65-F5344CB8AC3E}">
        <p14:creationId xmlns:p14="http://schemas.microsoft.com/office/powerpoint/2010/main" xmlns="" val="36632456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Potential areas for the Task Force to specifically address</a:t>
            </a:r>
            <a:endParaRPr lang="en-US" dirty="0"/>
          </a:p>
        </p:txBody>
      </p:sp>
      <p:sp>
        <p:nvSpPr>
          <p:cNvPr id="4" name="Slide Number Placeholder 3"/>
          <p:cNvSpPr>
            <a:spLocks noGrp="1"/>
          </p:cNvSpPr>
          <p:nvPr>
            <p:ph type="sldNum" sz="quarter" idx="12"/>
          </p:nvPr>
        </p:nvSpPr>
        <p:spPr/>
        <p:txBody>
          <a:bodyPr/>
          <a:lstStyle/>
          <a:p>
            <a:r>
              <a:rPr lang="en-US" smtClean="0">
                <a:solidFill>
                  <a:prstClr val="black">
                    <a:lumMod val="65000"/>
                    <a:lumOff val="35000"/>
                  </a:prstClr>
                </a:solidFill>
                <a:latin typeface="Arial"/>
              </a:rPr>
              <a:t>  Council of State Governments Justice Center | </a:t>
            </a:r>
            <a:fld id="{054FADC0-F0D0-6246-B4F3-F9D77D690E2E}" type="slidenum">
              <a:rPr lang="en-US" smtClean="0">
                <a:solidFill>
                  <a:prstClr val="black">
                    <a:lumMod val="65000"/>
                    <a:lumOff val="35000"/>
                  </a:prstClr>
                </a:solidFill>
                <a:latin typeface="Arial"/>
              </a:rPr>
              <a:pPr/>
              <a:t>40</a:t>
            </a:fld>
            <a:endParaRPr lang="en-US" dirty="0">
              <a:solidFill>
                <a:prstClr val="black">
                  <a:lumMod val="65000"/>
                  <a:lumOff val="35000"/>
                </a:prstClr>
              </a:solidFill>
              <a:latin typeface="Arial"/>
            </a:endParaRPr>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PowerPoint Toolkit: </a:t>
            </a:r>
            <a:r>
              <a:rPr lang="en-US" sz="1000" dirty="0">
                <a:solidFill>
                  <a:prstClr val="black">
                    <a:lumMod val="75000"/>
                    <a:lumOff val="25000"/>
                  </a:prstClr>
                </a:solidFill>
                <a:latin typeface="Aria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Suggested Colors: </a:t>
            </a:r>
            <a:r>
              <a:rPr lang="en-US" sz="1000" dirty="0">
                <a:solidFill>
                  <a:prstClr val="black"/>
                </a:solidFill>
                <a:latin typeface="Arial"/>
              </a:rPr>
              <a:t>These suggested colors and their tones/hues are complimentary to the Justice Center colors of blue and gold that are also good contrast to cater to an individual’s ability to process different colors.</a:t>
            </a:r>
          </a:p>
          <a:p>
            <a:endParaRPr lang="en-US" sz="1000" b="1" dirty="0">
              <a:solidFill>
                <a:srgbClr val="1F497D">
                  <a:lumMod val="60000"/>
                  <a:lumOff val="40000"/>
                </a:srgbClr>
              </a:solidFill>
              <a:latin typeface="Arial"/>
            </a:endParaRPr>
          </a:p>
          <a:p>
            <a:endParaRPr lang="en-US" sz="1000" b="1" dirty="0">
              <a:solidFill>
                <a:prstClr val="black"/>
              </a:solidFill>
              <a:latin typeface="Aria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prstClr val="black"/>
                </a:solidFill>
                <a:latin typeface="Aria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14665534"/>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a:solidFill>
                  <a:prstClr val="black"/>
                </a:solidFill>
                <a:latin typeface="Arial"/>
              </a:rPr>
              <a:t>Square/Rectangle</a:t>
            </a:r>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EEECE1">
                  <a:lumMod val="50000"/>
                </a:srgbClr>
              </a:solidFill>
              <a:latin typeface="Arial"/>
            </a:endParaRPr>
          </a:p>
          <a:p>
            <a:endParaRPr lang="en-US" sz="1200" dirty="0">
              <a:solidFill>
                <a:srgbClr val="EEECE1">
                  <a:lumMod val="50000"/>
                </a:srgbClr>
              </a:solidFill>
              <a:latin typeface="Aria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a:solidFill>
                  <a:prstClr val="black"/>
                </a:solidFill>
                <a:latin typeface="Arial"/>
              </a:rPr>
              <a:t>Circles/Ovals</a:t>
            </a:r>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a:solidFill>
                  <a:prstClr val="black"/>
                </a:solidFill>
                <a:latin typeface="Arial"/>
              </a:rPr>
              <a:t>Arrows</a:t>
            </a:r>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Text  (Font Arial)</a:t>
            </a:r>
          </a:p>
          <a:p>
            <a:endParaRPr lang="en-US" sz="1000" b="1" dirty="0">
              <a:solidFill>
                <a:srgbClr val="1F497D">
                  <a:lumMod val="60000"/>
                  <a:lumOff val="40000"/>
                </a:srgbClr>
              </a:solidFill>
              <a:latin typeface="Arial"/>
            </a:endParaRPr>
          </a:p>
          <a:p>
            <a:r>
              <a:rPr lang="en-US" sz="2200" dirty="0">
                <a:solidFill>
                  <a:srgbClr val="1F497D">
                    <a:lumMod val="75000"/>
                  </a:srgbClr>
                </a:solidFill>
                <a:latin typeface="Arial"/>
              </a:rPr>
              <a:t>Slide Header/Title with </a:t>
            </a:r>
            <a:r>
              <a:rPr lang="en-US" sz="2200" dirty="0">
                <a:solidFill>
                  <a:srgbClr val="1F497D">
                    <a:lumMod val="60000"/>
                    <a:lumOff val="40000"/>
                  </a:srgbClr>
                </a:solidFill>
                <a:latin typeface="Arial"/>
              </a:rPr>
              <a:t>Key Word Highlight (22pt)</a:t>
            </a:r>
          </a:p>
          <a:p>
            <a:endParaRPr lang="en-US" sz="2200" dirty="0">
              <a:solidFill>
                <a:srgbClr val="1F497D">
                  <a:lumMod val="60000"/>
                  <a:lumOff val="40000"/>
                </a:srgbClr>
              </a:solidFill>
              <a:latin typeface="Arial"/>
            </a:endParaRPr>
          </a:p>
          <a:p>
            <a:r>
              <a:rPr lang="en-US" sz="1500" dirty="0" err="1">
                <a:solidFill>
                  <a:prstClr val="black"/>
                </a:solidFill>
                <a:latin typeface="Arial"/>
              </a:rPr>
              <a:t>Subheaders</a:t>
            </a:r>
            <a:r>
              <a:rPr lang="en-US" sz="1500" dirty="0">
                <a:solidFill>
                  <a:prstClr val="black"/>
                </a:solidFill>
                <a:latin typeface="Arial"/>
              </a:rPr>
              <a:t>/Text Callouts are flexible by size and color.</a:t>
            </a:r>
          </a:p>
          <a:p>
            <a:r>
              <a:rPr lang="en-US" sz="1500" b="1" dirty="0" err="1">
                <a:solidFill>
                  <a:srgbClr val="EEECE1">
                    <a:lumMod val="50000"/>
                  </a:srgbClr>
                </a:solidFill>
                <a:latin typeface="Arial"/>
              </a:rPr>
              <a:t>Subheader</a:t>
            </a:r>
            <a:r>
              <a:rPr lang="en-US" sz="1500" b="1" dirty="0">
                <a:solidFill>
                  <a:srgbClr val="EEECE1">
                    <a:lumMod val="50000"/>
                  </a:srgbClr>
                </a:solidFill>
                <a:latin typeface="Arial"/>
              </a:rPr>
              <a:t> Gold</a:t>
            </a:r>
          </a:p>
          <a:p>
            <a:r>
              <a:rPr lang="en-US" sz="1500" b="1" dirty="0" err="1">
                <a:solidFill>
                  <a:srgbClr val="1F497D">
                    <a:lumMod val="60000"/>
                    <a:lumOff val="40000"/>
                  </a:srgbClr>
                </a:solidFill>
                <a:latin typeface="Arial"/>
              </a:rPr>
              <a:t>Subheader</a:t>
            </a:r>
            <a:r>
              <a:rPr lang="en-US" sz="1500" b="1" dirty="0">
                <a:solidFill>
                  <a:srgbClr val="1F497D">
                    <a:lumMod val="60000"/>
                    <a:lumOff val="40000"/>
                  </a:srgbClr>
                </a:solidFill>
                <a:latin typeface="Arial"/>
              </a:rPr>
              <a:t> Azul</a:t>
            </a:r>
          </a:p>
          <a:p>
            <a:r>
              <a:rPr lang="en-US" sz="1500" b="1" dirty="0" err="1">
                <a:solidFill>
                  <a:srgbClr val="4F81BD">
                    <a:lumMod val="75000"/>
                  </a:srgbClr>
                </a:solidFill>
                <a:latin typeface="Arial"/>
              </a:rPr>
              <a:t>Subheader</a:t>
            </a:r>
            <a:r>
              <a:rPr lang="en-US" sz="1500" b="1" dirty="0">
                <a:solidFill>
                  <a:srgbClr val="4F81BD">
                    <a:lumMod val="75000"/>
                  </a:srgbClr>
                </a:solidFill>
                <a:latin typeface="Arial"/>
              </a:rPr>
              <a:t> Slate</a:t>
            </a:r>
          </a:p>
          <a:p>
            <a:r>
              <a:rPr lang="en-US" sz="1500" b="1" dirty="0" err="1">
                <a:solidFill>
                  <a:srgbClr val="C0504D">
                    <a:lumMod val="75000"/>
                  </a:srgbClr>
                </a:solidFill>
                <a:latin typeface="Arial"/>
              </a:rPr>
              <a:t>Subheader</a:t>
            </a:r>
            <a:r>
              <a:rPr lang="en-US" sz="1500" b="1" dirty="0">
                <a:solidFill>
                  <a:srgbClr val="C0504D">
                    <a:lumMod val="75000"/>
                  </a:srgbClr>
                </a:solidFill>
                <a:latin typeface="Arial"/>
              </a:rPr>
              <a:t> Rose</a:t>
            </a:r>
          </a:p>
          <a:p>
            <a:endParaRPr lang="en-US" sz="1600" b="1" dirty="0">
              <a:solidFill>
                <a:srgbClr val="C0504D">
                  <a:lumMod val="75000"/>
                </a:srgbClr>
              </a:solidFill>
              <a:latin typeface="Arial"/>
            </a:endParaRPr>
          </a:p>
          <a:p>
            <a:r>
              <a:rPr lang="en-US" sz="1200" dirty="0">
                <a:solidFill>
                  <a:prstClr val="black"/>
                </a:solidFill>
                <a:latin typeface="Arial"/>
              </a:rPr>
              <a:t>Body Text is a flexible by size but should be smaller than the </a:t>
            </a:r>
            <a:r>
              <a:rPr lang="en-US" sz="1200" dirty="0" err="1">
                <a:solidFill>
                  <a:prstClr val="black"/>
                </a:solidFill>
                <a:latin typeface="Arial"/>
              </a:rPr>
              <a:t>subheader</a:t>
            </a:r>
            <a:r>
              <a:rPr lang="en-US" sz="1200" dirty="0">
                <a:solidFill>
                  <a:prstClr val="black"/>
                </a:solidFill>
                <a:latin typeface="Arial"/>
              </a:rPr>
              <a:t>.</a:t>
            </a:r>
          </a:p>
          <a:p>
            <a:r>
              <a:rPr lang="en-US" sz="1200" dirty="0">
                <a:solidFill>
                  <a:prstClr val="black"/>
                </a:solidFill>
                <a:latin typeface="Arial"/>
              </a:rPr>
              <a:t>Body Text Black</a:t>
            </a:r>
          </a:p>
          <a:p>
            <a:r>
              <a:rPr lang="en-US" sz="1200" dirty="0">
                <a:solidFill>
                  <a:prstClr val="black">
                    <a:lumMod val="65000"/>
                    <a:lumOff val="35000"/>
                  </a:prstClr>
                </a:solidFill>
                <a:latin typeface="Arial"/>
              </a:rPr>
              <a:t>Body Text Charcoal</a:t>
            </a:r>
          </a:p>
          <a:p>
            <a:endParaRPr lang="en-US" sz="1400" dirty="0">
              <a:solidFill>
                <a:prstClr val="black">
                  <a:lumMod val="65000"/>
                  <a:lumOff val="35000"/>
                </a:prstClr>
              </a:solidFill>
              <a:latin typeface="Arial"/>
            </a:endParaRPr>
          </a:p>
          <a:p>
            <a:r>
              <a:rPr lang="en-US" sz="800" i="1" dirty="0">
                <a:solidFill>
                  <a:prstClr val="black">
                    <a:lumMod val="65000"/>
                    <a:lumOff val="35000"/>
                  </a:prstClr>
                </a:solidFill>
                <a:latin typeface="Arial"/>
              </a:rPr>
              <a:t>Source Text’s size is 8pt with a Light Charcoal color and italicized.</a:t>
            </a:r>
          </a:p>
          <a:p>
            <a:endParaRPr lang="en-US" sz="1600" b="1" dirty="0">
              <a:solidFill>
                <a:srgbClr val="C0504D">
                  <a:lumMod val="75000"/>
                </a:srgbClr>
              </a:solidFill>
              <a:latin typeface="Arial"/>
            </a:endParaRPr>
          </a:p>
          <a:p>
            <a:endParaRPr lang="en-US" sz="1000" b="1" dirty="0">
              <a:solidFill>
                <a:srgbClr val="C0504D">
                  <a:lumMod val="75000"/>
                </a:srgbClr>
              </a:solidFill>
              <a:latin typeface="Aria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3" name="TextBox 172"/>
          <p:cNvSpPr txBox="1"/>
          <p:nvPr/>
        </p:nvSpPr>
        <p:spPr>
          <a:xfrm>
            <a:off x="1193800" y="2572197"/>
            <a:ext cx="7607300" cy="1938992"/>
          </a:xfrm>
          <a:prstGeom prst="rect">
            <a:avLst/>
          </a:prstGeom>
          <a:solidFill>
            <a:schemeClr val="bg2"/>
          </a:solidFill>
          <a:effectLst/>
        </p:spPr>
        <p:txBody>
          <a:bodyPr wrap="square" rtlCol="0">
            <a:spAutoFit/>
          </a:bodyPr>
          <a:lstStyle/>
          <a:p>
            <a:pPr lvl="1"/>
            <a:r>
              <a:rPr lang="en-US" sz="2400" dirty="0" smtClean="0"/>
              <a:t>Approach to sanctioning technical violators is expensive and is not getting better results. Are there better investments that Arkansas can make to both hold violators accountable </a:t>
            </a:r>
            <a:r>
              <a:rPr lang="en-US" sz="2400" u="sng" dirty="0" smtClean="0"/>
              <a:t>and</a:t>
            </a:r>
            <a:r>
              <a:rPr lang="en-US" sz="2400" dirty="0" smtClean="0"/>
              <a:t> reduce recidivism?</a:t>
            </a:r>
            <a:endParaRPr lang="en-US" sz="2400" dirty="0"/>
          </a:p>
        </p:txBody>
      </p:sp>
      <p:sp>
        <p:nvSpPr>
          <p:cNvPr id="174" name="TextBox 173"/>
          <p:cNvSpPr txBox="1"/>
          <p:nvPr/>
        </p:nvSpPr>
        <p:spPr>
          <a:xfrm>
            <a:off x="1193800" y="1295400"/>
            <a:ext cx="7607300" cy="830997"/>
          </a:xfrm>
          <a:prstGeom prst="rect">
            <a:avLst/>
          </a:prstGeom>
          <a:solidFill>
            <a:schemeClr val="bg2"/>
          </a:solidFill>
          <a:effectLst/>
        </p:spPr>
        <p:txBody>
          <a:bodyPr wrap="square" rtlCol="0">
            <a:spAutoFit/>
          </a:bodyPr>
          <a:lstStyle/>
          <a:p>
            <a:pPr lvl="1"/>
            <a:r>
              <a:rPr lang="en-US" sz="2400" dirty="0" smtClean="0"/>
              <a:t>Caseload sizes of ACC caseworkers too high for achieving greatest recidivism reduction potential.</a:t>
            </a:r>
            <a:endParaRPr lang="en-US" sz="2400" dirty="0"/>
          </a:p>
        </p:txBody>
      </p:sp>
      <p:sp>
        <p:nvSpPr>
          <p:cNvPr id="175" name="TextBox 174"/>
          <p:cNvSpPr txBox="1"/>
          <p:nvPr/>
        </p:nvSpPr>
        <p:spPr>
          <a:xfrm>
            <a:off x="1193800" y="4878308"/>
            <a:ext cx="7607300" cy="1200329"/>
          </a:xfrm>
          <a:prstGeom prst="rect">
            <a:avLst/>
          </a:prstGeom>
          <a:solidFill>
            <a:schemeClr val="bg2"/>
          </a:solidFill>
          <a:effectLst/>
        </p:spPr>
        <p:txBody>
          <a:bodyPr wrap="square" rtlCol="0">
            <a:spAutoFit/>
          </a:bodyPr>
          <a:lstStyle/>
          <a:p>
            <a:pPr lvl="1"/>
            <a:r>
              <a:rPr lang="en-US" sz="2400" dirty="0" smtClean="0"/>
              <a:t>Access to treatment and intervention, training of staff, day-to-day work practices and performance measurement.</a:t>
            </a:r>
            <a:endParaRPr lang="en-US" sz="2400" dirty="0"/>
          </a:p>
        </p:txBody>
      </p:sp>
      <p:sp>
        <p:nvSpPr>
          <p:cNvPr id="176" name="Rectangle 175"/>
          <p:cNvSpPr/>
          <p:nvPr/>
        </p:nvSpPr>
        <p:spPr>
          <a:xfrm>
            <a:off x="292100" y="1295400"/>
            <a:ext cx="901700" cy="4783237"/>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7" name="TextBox 176"/>
          <p:cNvSpPr txBox="1"/>
          <p:nvPr/>
        </p:nvSpPr>
        <p:spPr>
          <a:xfrm>
            <a:off x="355600" y="1256598"/>
            <a:ext cx="901700" cy="1015663"/>
          </a:xfrm>
          <a:prstGeom prst="rect">
            <a:avLst/>
          </a:prstGeom>
          <a:noFill/>
        </p:spPr>
        <p:txBody>
          <a:bodyPr wrap="square" rtlCol="0">
            <a:spAutoFit/>
          </a:bodyPr>
          <a:lstStyle/>
          <a:p>
            <a:pPr algn="ctr"/>
            <a:r>
              <a:rPr lang="en-US" sz="6000" b="1" dirty="0" smtClean="0">
                <a:solidFill>
                  <a:schemeClr val="bg1"/>
                </a:solidFill>
              </a:rPr>
              <a:t>1.</a:t>
            </a:r>
            <a:endParaRPr lang="en-US" sz="6000" b="1" dirty="0">
              <a:solidFill>
                <a:schemeClr val="bg1"/>
              </a:solidFill>
            </a:endParaRPr>
          </a:p>
        </p:txBody>
      </p:sp>
      <p:sp>
        <p:nvSpPr>
          <p:cNvPr id="178" name="TextBox 177"/>
          <p:cNvSpPr txBox="1"/>
          <p:nvPr/>
        </p:nvSpPr>
        <p:spPr>
          <a:xfrm>
            <a:off x="355600" y="2534323"/>
            <a:ext cx="901700" cy="1015663"/>
          </a:xfrm>
          <a:prstGeom prst="rect">
            <a:avLst/>
          </a:prstGeom>
          <a:noFill/>
        </p:spPr>
        <p:txBody>
          <a:bodyPr wrap="square" rtlCol="0">
            <a:spAutoFit/>
          </a:bodyPr>
          <a:lstStyle/>
          <a:p>
            <a:pPr algn="ctr"/>
            <a:r>
              <a:rPr lang="en-US" sz="6000" b="1" dirty="0">
                <a:solidFill>
                  <a:srgbClr val="FFFFFF"/>
                </a:solidFill>
              </a:rPr>
              <a:t>2</a:t>
            </a:r>
            <a:r>
              <a:rPr lang="en-US" sz="6000" b="1" dirty="0" smtClean="0">
                <a:solidFill>
                  <a:srgbClr val="FFFFFF"/>
                </a:solidFill>
              </a:rPr>
              <a:t>.</a:t>
            </a:r>
            <a:endParaRPr lang="en-US" sz="6000" b="1" dirty="0">
              <a:solidFill>
                <a:srgbClr val="FFFFFF"/>
              </a:solidFill>
            </a:endParaRPr>
          </a:p>
        </p:txBody>
      </p:sp>
      <p:sp>
        <p:nvSpPr>
          <p:cNvPr id="179" name="TextBox 178"/>
          <p:cNvSpPr txBox="1"/>
          <p:nvPr/>
        </p:nvSpPr>
        <p:spPr>
          <a:xfrm>
            <a:off x="355600" y="4837668"/>
            <a:ext cx="901700" cy="1015663"/>
          </a:xfrm>
          <a:prstGeom prst="rect">
            <a:avLst/>
          </a:prstGeom>
          <a:noFill/>
        </p:spPr>
        <p:txBody>
          <a:bodyPr wrap="square" rtlCol="0">
            <a:spAutoFit/>
          </a:bodyPr>
          <a:lstStyle/>
          <a:p>
            <a:pPr algn="ctr"/>
            <a:r>
              <a:rPr lang="en-US" sz="6000" b="1" dirty="0">
                <a:solidFill>
                  <a:srgbClr val="FFFFFF"/>
                </a:solidFill>
              </a:rPr>
              <a:t>3</a:t>
            </a:r>
            <a:r>
              <a:rPr lang="en-US" sz="6000" b="1" dirty="0" smtClean="0">
                <a:solidFill>
                  <a:srgbClr val="FFFFFF"/>
                </a:solidFill>
              </a:rPr>
              <a:t>.</a:t>
            </a:r>
            <a:endParaRPr lang="en-US" sz="6000" b="1" dirty="0">
              <a:solidFill>
                <a:srgbClr val="FFFFFF"/>
              </a:solidFill>
            </a:endParaRPr>
          </a:p>
        </p:txBody>
      </p:sp>
    </p:spTree>
    <p:extLst>
      <p:ext uri="{BB962C8B-B14F-4D97-AF65-F5344CB8AC3E}">
        <p14:creationId xmlns:p14="http://schemas.microsoft.com/office/powerpoint/2010/main" xmlns="" val="37302415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5066" y="467406"/>
            <a:ext cx="3601236" cy="938906"/>
          </a:xfrm>
        </p:spPr>
        <p:txBody>
          <a:bodyPr/>
          <a:lstStyle/>
          <a:p>
            <a:r>
              <a:rPr lang="en-US" dirty="0" smtClean="0"/>
              <a:t>Overview</a:t>
            </a:r>
            <a:endParaRPr lang="en-US" dirty="0"/>
          </a:p>
        </p:txBody>
      </p:sp>
      <p:sp>
        <p:nvSpPr>
          <p:cNvPr id="3" name="Text Placeholder 2"/>
          <p:cNvSpPr>
            <a:spLocks noGrp="1"/>
          </p:cNvSpPr>
          <p:nvPr>
            <p:ph type="body" sz="quarter" idx="10"/>
          </p:nvPr>
        </p:nvSpPr>
        <p:spPr>
          <a:xfrm>
            <a:off x="4063070" y="1376289"/>
            <a:ext cx="932688" cy="914400"/>
          </a:xfrm>
          <a:noFill/>
        </p:spPr>
        <p:txBody>
          <a:bodyPr>
            <a:normAutofit/>
          </a:bodyPr>
          <a:lstStyle/>
          <a:p>
            <a:r>
              <a:rPr lang="en-US" dirty="0" smtClean="0"/>
              <a:t>01</a:t>
            </a:r>
            <a:endParaRPr lang="en-US" dirty="0"/>
          </a:p>
        </p:txBody>
      </p:sp>
      <p:sp>
        <p:nvSpPr>
          <p:cNvPr id="4" name="Text Placeholder 3"/>
          <p:cNvSpPr>
            <a:spLocks noGrp="1"/>
          </p:cNvSpPr>
          <p:nvPr>
            <p:ph type="body" sz="quarter" idx="11"/>
          </p:nvPr>
        </p:nvSpPr>
        <p:spPr>
          <a:xfrm>
            <a:off x="4995758" y="1376289"/>
            <a:ext cx="3474720" cy="914400"/>
          </a:xfrm>
          <a:noFill/>
        </p:spPr>
        <p:txBody>
          <a:bodyPr/>
          <a:lstStyle/>
          <a:p>
            <a:r>
              <a:rPr lang="en-US" dirty="0" smtClean="0"/>
              <a:t>Project Update</a:t>
            </a:r>
            <a:endParaRPr lang="en-US" i="1" dirty="0"/>
          </a:p>
        </p:txBody>
      </p:sp>
      <p:sp>
        <p:nvSpPr>
          <p:cNvPr id="5" name="Text Placeholder 4"/>
          <p:cNvSpPr>
            <a:spLocks noGrp="1"/>
          </p:cNvSpPr>
          <p:nvPr>
            <p:ph type="body" sz="quarter" idx="12"/>
          </p:nvPr>
        </p:nvSpPr>
        <p:spPr>
          <a:xfrm>
            <a:off x="4063070" y="2320934"/>
            <a:ext cx="932688" cy="914400"/>
          </a:xfrm>
          <a:noFill/>
        </p:spPr>
        <p:txBody>
          <a:bodyPr/>
          <a:lstStyle/>
          <a:p>
            <a:r>
              <a:rPr lang="en-US" dirty="0" smtClean="0"/>
              <a:t>02</a:t>
            </a:r>
            <a:endParaRPr lang="en-US" dirty="0"/>
          </a:p>
        </p:txBody>
      </p:sp>
      <p:sp>
        <p:nvSpPr>
          <p:cNvPr id="6" name="Text Placeholder 5"/>
          <p:cNvSpPr>
            <a:spLocks noGrp="1"/>
          </p:cNvSpPr>
          <p:nvPr>
            <p:ph type="body" sz="quarter" idx="13"/>
          </p:nvPr>
        </p:nvSpPr>
        <p:spPr>
          <a:xfrm>
            <a:off x="4995758" y="2320934"/>
            <a:ext cx="3474720" cy="914400"/>
          </a:xfrm>
          <a:noFill/>
        </p:spPr>
        <p:txBody>
          <a:bodyPr>
            <a:normAutofit/>
          </a:bodyPr>
          <a:lstStyle/>
          <a:p>
            <a:pPr>
              <a:spcBef>
                <a:spcPts val="0"/>
              </a:spcBef>
            </a:pPr>
            <a:r>
              <a:rPr lang="en-US" dirty="0" smtClean="0"/>
              <a:t>Comparing Probation and Prison</a:t>
            </a:r>
            <a:endParaRPr lang="en-US" dirty="0"/>
          </a:p>
        </p:txBody>
      </p:sp>
      <p:sp>
        <p:nvSpPr>
          <p:cNvPr id="7" name="Text Placeholder 6"/>
          <p:cNvSpPr>
            <a:spLocks noGrp="1"/>
          </p:cNvSpPr>
          <p:nvPr>
            <p:ph type="body" sz="quarter" idx="14"/>
          </p:nvPr>
        </p:nvSpPr>
        <p:spPr>
          <a:xfrm>
            <a:off x="4063070" y="3265579"/>
            <a:ext cx="932688" cy="914400"/>
          </a:xfrm>
          <a:noFill/>
        </p:spPr>
        <p:txBody>
          <a:bodyPr/>
          <a:lstStyle/>
          <a:p>
            <a:r>
              <a:rPr lang="en-US" dirty="0" smtClean="0"/>
              <a:t>03</a:t>
            </a:r>
            <a:endParaRPr lang="en-US" dirty="0"/>
          </a:p>
        </p:txBody>
      </p:sp>
      <p:sp>
        <p:nvSpPr>
          <p:cNvPr id="8" name="Text Placeholder 7"/>
          <p:cNvSpPr>
            <a:spLocks noGrp="1"/>
          </p:cNvSpPr>
          <p:nvPr>
            <p:ph type="body" sz="quarter" idx="15"/>
          </p:nvPr>
        </p:nvSpPr>
        <p:spPr>
          <a:xfrm>
            <a:off x="4995758" y="3265579"/>
            <a:ext cx="3474720" cy="914400"/>
          </a:xfrm>
          <a:noFill/>
        </p:spPr>
        <p:txBody>
          <a:bodyPr/>
          <a:lstStyle/>
          <a:p>
            <a:pPr>
              <a:spcBef>
                <a:spcPts val="0"/>
              </a:spcBef>
            </a:pPr>
            <a:r>
              <a:rPr lang="en-US" dirty="0"/>
              <a:t>Sanctioning of Violators – Cost and Public Safety</a:t>
            </a:r>
            <a:endParaRPr lang="en-US" i="1" dirty="0"/>
          </a:p>
        </p:txBody>
      </p:sp>
      <p:sp>
        <p:nvSpPr>
          <p:cNvPr id="9" name="Text Placeholder 8"/>
          <p:cNvSpPr>
            <a:spLocks noGrp="1"/>
          </p:cNvSpPr>
          <p:nvPr>
            <p:ph type="body" sz="quarter" idx="16"/>
          </p:nvPr>
        </p:nvSpPr>
        <p:spPr>
          <a:xfrm>
            <a:off x="4063070" y="4210224"/>
            <a:ext cx="932688" cy="914400"/>
          </a:xfrm>
          <a:noFill/>
        </p:spPr>
        <p:txBody>
          <a:bodyPr/>
          <a:lstStyle/>
          <a:p>
            <a:r>
              <a:rPr lang="en-US" dirty="0" smtClean="0"/>
              <a:t>04</a:t>
            </a:r>
            <a:endParaRPr lang="en-US" dirty="0"/>
          </a:p>
        </p:txBody>
      </p:sp>
      <p:sp>
        <p:nvSpPr>
          <p:cNvPr id="10" name="Text Placeholder 9"/>
          <p:cNvSpPr>
            <a:spLocks noGrp="1"/>
          </p:cNvSpPr>
          <p:nvPr>
            <p:ph type="body" sz="quarter" idx="17"/>
          </p:nvPr>
        </p:nvSpPr>
        <p:spPr>
          <a:xfrm>
            <a:off x="4995758" y="4210224"/>
            <a:ext cx="3474720" cy="914400"/>
          </a:xfrm>
          <a:noFill/>
        </p:spPr>
        <p:txBody>
          <a:bodyPr/>
          <a:lstStyle/>
          <a:p>
            <a:pPr>
              <a:spcBef>
                <a:spcPts val="0"/>
              </a:spcBef>
            </a:pPr>
            <a:r>
              <a:rPr lang="en-US" dirty="0" smtClean="0"/>
              <a:t>Recidivism Reduction through Strengthening Supervision</a:t>
            </a:r>
            <a:endParaRPr lang="en-US" dirty="0"/>
          </a:p>
        </p:txBody>
      </p:sp>
      <p:sp>
        <p:nvSpPr>
          <p:cNvPr id="17" name="Slide Number Placeholder 3"/>
          <p:cNvSpPr txBox="1">
            <a:spLocks/>
          </p:cNvSpPr>
          <p:nvPr/>
        </p:nvSpPr>
        <p:spPr>
          <a:xfrm>
            <a:off x="5720671" y="6356350"/>
            <a:ext cx="2966130" cy="365125"/>
          </a:xfrm>
          <a:prstGeom prst="rect">
            <a:avLst/>
          </a:prstGeom>
        </p:spPr>
        <p:txBody>
          <a:bodyPr vert="horz" lIns="91440" tIns="45720" rIns="91440" bIns="45720" rtlCol="0" anchor="b">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r>
              <a:rPr lang="en-US" sz="950" dirty="0" smtClean="0">
                <a:solidFill>
                  <a:schemeClr val="tx1">
                    <a:lumMod val="75000"/>
                    <a:lumOff val="25000"/>
                  </a:schemeClr>
                </a:solidFill>
              </a:rPr>
              <a:t>  Council of State Governments Justice Center | </a:t>
            </a:r>
            <a:fld id="{054FADC0-F0D0-6246-B4F3-F9D77D690E2E}" type="slidenum">
              <a:rPr lang="en-US" sz="950" smtClean="0">
                <a:solidFill>
                  <a:schemeClr val="tx1">
                    <a:lumMod val="75000"/>
                    <a:lumOff val="25000"/>
                  </a:schemeClr>
                </a:solidFill>
              </a:rPr>
              <a:pPr algn="r"/>
              <a:t>41</a:t>
            </a:fld>
            <a:endParaRPr lang="en-US" sz="950" dirty="0">
              <a:solidFill>
                <a:schemeClr val="tx1">
                  <a:lumMod val="75000"/>
                  <a:lumOff val="25000"/>
                </a:schemeClr>
              </a:solidFill>
            </a:endParaRPr>
          </a:p>
        </p:txBody>
      </p:sp>
      <p:sp>
        <p:nvSpPr>
          <p:cNvPr id="12" name="Text Placeholder 8"/>
          <p:cNvSpPr txBox="1">
            <a:spLocks/>
          </p:cNvSpPr>
          <p:nvPr/>
        </p:nvSpPr>
        <p:spPr>
          <a:xfrm>
            <a:off x="4065342" y="5154869"/>
            <a:ext cx="932688" cy="914400"/>
          </a:xfrm>
          <a:prstGeom prst="rect">
            <a:avLst/>
          </a:prstGeom>
          <a:solidFill>
            <a:schemeClr val="tx2">
              <a:lumMod val="20000"/>
              <a:lumOff val="80000"/>
            </a:schemeClr>
          </a:solidFill>
        </p:spPr>
        <p:txBody>
          <a:bodyPr vert="horz" lIns="91440" tIns="45720" rIns="91440" bIns="45720" rtlCol="0" anchor="ctr">
            <a:normAutofit/>
          </a:bodyPr>
          <a:lstStyle>
            <a:lvl1pPr marL="0" indent="0" algn="l" defTabSz="457200" rtl="0" eaLnBrk="1" latinLnBrk="0" hangingPunct="1">
              <a:spcBef>
                <a:spcPct val="20000"/>
              </a:spcBef>
              <a:buFont typeface="Arial"/>
              <a:buNone/>
              <a:defRPr sz="3300" kern="1200">
                <a:solidFill>
                  <a:schemeClr val="accent2">
                    <a:lumMod val="7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05</a:t>
            </a:r>
            <a:endParaRPr lang="en-US" dirty="0"/>
          </a:p>
        </p:txBody>
      </p:sp>
      <p:sp>
        <p:nvSpPr>
          <p:cNvPr id="13" name="Text Placeholder 9"/>
          <p:cNvSpPr txBox="1">
            <a:spLocks/>
          </p:cNvSpPr>
          <p:nvPr/>
        </p:nvSpPr>
        <p:spPr>
          <a:xfrm>
            <a:off x="4998030" y="5154869"/>
            <a:ext cx="3474720" cy="914400"/>
          </a:xfrm>
          <a:prstGeom prst="rect">
            <a:avLst/>
          </a:prstGeom>
          <a:solidFill>
            <a:schemeClr val="tx2">
              <a:lumMod val="20000"/>
              <a:lumOff val="80000"/>
            </a:schemeClr>
          </a:solidFill>
        </p:spPr>
        <p:txBody>
          <a:bodyPr vert="horz" lIns="91440" tIns="45720" rIns="91440" bIns="45720" rtlCol="0" anchor="ctr">
            <a:normAutofit/>
          </a:bodyPr>
          <a:lstStyle>
            <a:lvl1pPr marL="0" indent="0" algn="l" defTabSz="457200" rtl="0" eaLnBrk="1" latinLnBrk="0" hangingPunct="1">
              <a:spcBef>
                <a:spcPct val="20000"/>
              </a:spcBef>
              <a:buFont typeface="Arial"/>
              <a:buNone/>
              <a:defRPr sz="1600" kern="1200" baseline="0">
                <a:solidFill>
                  <a:schemeClr val="tx1">
                    <a:lumMod val="65000"/>
                    <a:lumOff val="35000"/>
                  </a:schemeClr>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lumMod val="65000"/>
                    <a:lumOff val="35000"/>
                  </a:schemeClr>
                </a:solidFill>
                <a:latin typeface="Arial"/>
                <a:ea typeface="+mn-ea"/>
                <a:cs typeface="Arial"/>
              </a:defRPr>
            </a:lvl2pPr>
            <a:lvl3pPr marL="914400" indent="0" algn="l" defTabSz="457200" rtl="0" eaLnBrk="1" latinLnBrk="0" hangingPunct="1">
              <a:spcBef>
                <a:spcPct val="20000"/>
              </a:spcBef>
              <a:buFont typeface="Arial"/>
              <a:buNone/>
              <a:defRPr sz="1500" kern="1200">
                <a:solidFill>
                  <a:schemeClr val="tx1"/>
                </a:solidFill>
                <a:latin typeface="Franklin Gothic Book"/>
                <a:ea typeface="+mn-ea"/>
                <a:cs typeface="Franklin Gothic Book"/>
              </a:defRPr>
            </a:lvl3pPr>
            <a:lvl4pPr marL="13716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4pPr>
            <a:lvl5pPr marL="1828800" indent="0" algn="l" defTabSz="457200" rtl="0" eaLnBrk="1" latinLnBrk="0" hangingPunct="1">
              <a:spcBef>
                <a:spcPct val="20000"/>
              </a:spcBef>
              <a:buFont typeface="Arial"/>
              <a:buNone/>
              <a:defRPr sz="2000" kern="1200">
                <a:solidFill>
                  <a:schemeClr val="tx1"/>
                </a:solidFill>
                <a:latin typeface="Franklin Gothic Book"/>
                <a:ea typeface="+mn-ea"/>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Next Steps</a:t>
            </a:r>
            <a:endParaRPr lang="en-US" dirty="0"/>
          </a:p>
        </p:txBody>
      </p:sp>
    </p:spTree>
    <p:extLst>
      <p:ext uri="{BB962C8B-B14F-4D97-AF65-F5344CB8AC3E}">
        <p14:creationId xmlns:p14="http://schemas.microsoft.com/office/powerpoint/2010/main" xmlns="" val="36632456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Moving forward</a:t>
            </a:r>
            <a:endParaRPr lang="en-US" dirty="0"/>
          </a:p>
        </p:txBody>
      </p:sp>
      <p:sp>
        <p:nvSpPr>
          <p:cNvPr id="4" name="Slide Number Placeholder 3"/>
          <p:cNvSpPr>
            <a:spLocks noGrp="1"/>
          </p:cNvSpPr>
          <p:nvPr>
            <p:ph type="sldNum" sz="quarter" idx="12"/>
          </p:nvPr>
        </p:nvSpPr>
        <p:spPr/>
        <p:txBody>
          <a:bodyPr/>
          <a:lstStyle/>
          <a:p>
            <a:r>
              <a:rPr lang="en-US" smtClean="0">
                <a:solidFill>
                  <a:prstClr val="black">
                    <a:lumMod val="65000"/>
                    <a:lumOff val="35000"/>
                  </a:prstClr>
                </a:solidFill>
                <a:latin typeface="Arial"/>
              </a:rPr>
              <a:t>  Council of State Governments Justice Center | </a:t>
            </a:r>
            <a:fld id="{054FADC0-F0D0-6246-B4F3-F9D77D690E2E}" type="slidenum">
              <a:rPr lang="en-US" smtClean="0">
                <a:solidFill>
                  <a:prstClr val="black">
                    <a:lumMod val="65000"/>
                    <a:lumOff val="35000"/>
                  </a:prstClr>
                </a:solidFill>
                <a:latin typeface="Arial"/>
              </a:rPr>
              <a:pPr/>
              <a:t>42</a:t>
            </a:fld>
            <a:endParaRPr lang="en-US" dirty="0">
              <a:solidFill>
                <a:prstClr val="black">
                  <a:lumMod val="65000"/>
                  <a:lumOff val="35000"/>
                </a:prstClr>
              </a:solidFill>
              <a:latin typeface="Arial"/>
            </a:endParaRPr>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PowerPoint Toolkit: </a:t>
            </a:r>
            <a:r>
              <a:rPr lang="en-US" sz="1000" dirty="0">
                <a:solidFill>
                  <a:prstClr val="black">
                    <a:lumMod val="75000"/>
                    <a:lumOff val="25000"/>
                  </a:prstClr>
                </a:solidFill>
                <a:latin typeface="Aria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Suggested Colors: </a:t>
            </a:r>
            <a:r>
              <a:rPr lang="en-US" sz="1000" dirty="0">
                <a:solidFill>
                  <a:prstClr val="black"/>
                </a:solidFill>
                <a:latin typeface="Arial"/>
              </a:rPr>
              <a:t>These suggested colors and their tones/hues are complimentary to the Justice Center colors of blue and gold that are also good contrast to cater to an individual’s ability to process different colors.</a:t>
            </a:r>
          </a:p>
          <a:p>
            <a:endParaRPr lang="en-US" sz="1000" b="1" dirty="0">
              <a:solidFill>
                <a:srgbClr val="1F497D">
                  <a:lumMod val="60000"/>
                  <a:lumOff val="40000"/>
                </a:srgbClr>
              </a:solidFill>
              <a:latin typeface="Arial"/>
            </a:endParaRPr>
          </a:p>
          <a:p>
            <a:endParaRPr lang="en-US" sz="1000" b="1" dirty="0">
              <a:solidFill>
                <a:prstClr val="black"/>
              </a:solidFill>
              <a:latin typeface="Aria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prstClr val="black"/>
                </a:solidFill>
                <a:latin typeface="Aria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14665534"/>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a:solidFill>
                  <a:prstClr val="black"/>
                </a:solidFill>
                <a:latin typeface="Arial"/>
              </a:rPr>
              <a:t>Square/Rectangle</a:t>
            </a:r>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EEECE1">
                  <a:lumMod val="50000"/>
                </a:srgbClr>
              </a:solidFill>
              <a:latin typeface="Arial"/>
            </a:endParaRPr>
          </a:p>
          <a:p>
            <a:endParaRPr lang="en-US" sz="1200" dirty="0">
              <a:solidFill>
                <a:srgbClr val="EEECE1">
                  <a:lumMod val="50000"/>
                </a:srgbClr>
              </a:solidFill>
              <a:latin typeface="Aria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a:solidFill>
                  <a:prstClr val="black"/>
                </a:solidFill>
                <a:latin typeface="Arial"/>
              </a:rPr>
              <a:t>Circles/Ovals</a:t>
            </a:r>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a:solidFill>
                  <a:prstClr val="black"/>
                </a:solidFill>
                <a:latin typeface="Arial"/>
              </a:rPr>
              <a:t>Arrows</a:t>
            </a:r>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Text  (Font Arial)</a:t>
            </a:r>
          </a:p>
          <a:p>
            <a:endParaRPr lang="en-US" sz="1000" b="1" dirty="0">
              <a:solidFill>
                <a:srgbClr val="1F497D">
                  <a:lumMod val="60000"/>
                  <a:lumOff val="40000"/>
                </a:srgbClr>
              </a:solidFill>
              <a:latin typeface="Arial"/>
            </a:endParaRPr>
          </a:p>
          <a:p>
            <a:r>
              <a:rPr lang="en-US" sz="2200" dirty="0">
                <a:solidFill>
                  <a:srgbClr val="1F497D">
                    <a:lumMod val="75000"/>
                  </a:srgbClr>
                </a:solidFill>
                <a:latin typeface="Arial"/>
              </a:rPr>
              <a:t>Slide Header/Title with </a:t>
            </a:r>
            <a:r>
              <a:rPr lang="en-US" sz="2200" dirty="0">
                <a:solidFill>
                  <a:srgbClr val="1F497D">
                    <a:lumMod val="60000"/>
                    <a:lumOff val="40000"/>
                  </a:srgbClr>
                </a:solidFill>
                <a:latin typeface="Arial"/>
              </a:rPr>
              <a:t>Key Word Highlight (22pt)</a:t>
            </a:r>
          </a:p>
          <a:p>
            <a:endParaRPr lang="en-US" sz="2200" dirty="0">
              <a:solidFill>
                <a:srgbClr val="1F497D">
                  <a:lumMod val="60000"/>
                  <a:lumOff val="40000"/>
                </a:srgbClr>
              </a:solidFill>
              <a:latin typeface="Arial"/>
            </a:endParaRPr>
          </a:p>
          <a:p>
            <a:r>
              <a:rPr lang="en-US" sz="1500" dirty="0" err="1">
                <a:solidFill>
                  <a:prstClr val="black"/>
                </a:solidFill>
                <a:latin typeface="Arial"/>
              </a:rPr>
              <a:t>Subheaders</a:t>
            </a:r>
            <a:r>
              <a:rPr lang="en-US" sz="1500" dirty="0">
                <a:solidFill>
                  <a:prstClr val="black"/>
                </a:solidFill>
                <a:latin typeface="Arial"/>
              </a:rPr>
              <a:t>/Text Callouts are flexible by size and color.</a:t>
            </a:r>
          </a:p>
          <a:p>
            <a:r>
              <a:rPr lang="en-US" sz="1500" b="1" dirty="0" err="1">
                <a:solidFill>
                  <a:srgbClr val="EEECE1">
                    <a:lumMod val="50000"/>
                  </a:srgbClr>
                </a:solidFill>
                <a:latin typeface="Arial"/>
              </a:rPr>
              <a:t>Subheader</a:t>
            </a:r>
            <a:r>
              <a:rPr lang="en-US" sz="1500" b="1" dirty="0">
                <a:solidFill>
                  <a:srgbClr val="EEECE1">
                    <a:lumMod val="50000"/>
                  </a:srgbClr>
                </a:solidFill>
                <a:latin typeface="Arial"/>
              </a:rPr>
              <a:t> Gold</a:t>
            </a:r>
          </a:p>
          <a:p>
            <a:r>
              <a:rPr lang="en-US" sz="1500" b="1" dirty="0" err="1">
                <a:solidFill>
                  <a:srgbClr val="1F497D">
                    <a:lumMod val="60000"/>
                    <a:lumOff val="40000"/>
                  </a:srgbClr>
                </a:solidFill>
                <a:latin typeface="Arial"/>
              </a:rPr>
              <a:t>Subheader</a:t>
            </a:r>
            <a:r>
              <a:rPr lang="en-US" sz="1500" b="1" dirty="0">
                <a:solidFill>
                  <a:srgbClr val="1F497D">
                    <a:lumMod val="60000"/>
                    <a:lumOff val="40000"/>
                  </a:srgbClr>
                </a:solidFill>
                <a:latin typeface="Arial"/>
              </a:rPr>
              <a:t> Azul</a:t>
            </a:r>
          </a:p>
          <a:p>
            <a:r>
              <a:rPr lang="en-US" sz="1500" b="1" dirty="0" err="1">
                <a:solidFill>
                  <a:srgbClr val="4F81BD">
                    <a:lumMod val="75000"/>
                  </a:srgbClr>
                </a:solidFill>
                <a:latin typeface="Arial"/>
              </a:rPr>
              <a:t>Subheader</a:t>
            </a:r>
            <a:r>
              <a:rPr lang="en-US" sz="1500" b="1" dirty="0">
                <a:solidFill>
                  <a:srgbClr val="4F81BD">
                    <a:lumMod val="75000"/>
                  </a:srgbClr>
                </a:solidFill>
                <a:latin typeface="Arial"/>
              </a:rPr>
              <a:t> Slate</a:t>
            </a:r>
          </a:p>
          <a:p>
            <a:r>
              <a:rPr lang="en-US" sz="1500" b="1" dirty="0" err="1">
                <a:solidFill>
                  <a:srgbClr val="C0504D">
                    <a:lumMod val="75000"/>
                  </a:srgbClr>
                </a:solidFill>
                <a:latin typeface="Arial"/>
              </a:rPr>
              <a:t>Subheader</a:t>
            </a:r>
            <a:r>
              <a:rPr lang="en-US" sz="1500" b="1" dirty="0">
                <a:solidFill>
                  <a:srgbClr val="C0504D">
                    <a:lumMod val="75000"/>
                  </a:srgbClr>
                </a:solidFill>
                <a:latin typeface="Arial"/>
              </a:rPr>
              <a:t> Rose</a:t>
            </a:r>
          </a:p>
          <a:p>
            <a:endParaRPr lang="en-US" sz="1600" b="1" dirty="0">
              <a:solidFill>
                <a:srgbClr val="C0504D">
                  <a:lumMod val="75000"/>
                </a:srgbClr>
              </a:solidFill>
              <a:latin typeface="Arial"/>
            </a:endParaRPr>
          </a:p>
          <a:p>
            <a:r>
              <a:rPr lang="en-US" sz="1200" dirty="0">
                <a:solidFill>
                  <a:prstClr val="black"/>
                </a:solidFill>
                <a:latin typeface="Arial"/>
              </a:rPr>
              <a:t>Body Text is a flexible by size but should be smaller than the </a:t>
            </a:r>
            <a:r>
              <a:rPr lang="en-US" sz="1200" dirty="0" err="1">
                <a:solidFill>
                  <a:prstClr val="black"/>
                </a:solidFill>
                <a:latin typeface="Arial"/>
              </a:rPr>
              <a:t>subheader</a:t>
            </a:r>
            <a:r>
              <a:rPr lang="en-US" sz="1200" dirty="0">
                <a:solidFill>
                  <a:prstClr val="black"/>
                </a:solidFill>
                <a:latin typeface="Arial"/>
              </a:rPr>
              <a:t>.</a:t>
            </a:r>
          </a:p>
          <a:p>
            <a:r>
              <a:rPr lang="en-US" sz="1200" dirty="0">
                <a:solidFill>
                  <a:prstClr val="black"/>
                </a:solidFill>
                <a:latin typeface="Arial"/>
              </a:rPr>
              <a:t>Body Text Black</a:t>
            </a:r>
          </a:p>
          <a:p>
            <a:r>
              <a:rPr lang="en-US" sz="1200" dirty="0">
                <a:solidFill>
                  <a:prstClr val="black">
                    <a:lumMod val="65000"/>
                    <a:lumOff val="35000"/>
                  </a:prstClr>
                </a:solidFill>
                <a:latin typeface="Arial"/>
              </a:rPr>
              <a:t>Body Text Charcoal</a:t>
            </a:r>
          </a:p>
          <a:p>
            <a:endParaRPr lang="en-US" sz="1400" dirty="0">
              <a:solidFill>
                <a:prstClr val="black">
                  <a:lumMod val="65000"/>
                  <a:lumOff val="35000"/>
                </a:prstClr>
              </a:solidFill>
              <a:latin typeface="Arial"/>
            </a:endParaRPr>
          </a:p>
          <a:p>
            <a:r>
              <a:rPr lang="en-US" sz="800" i="1" dirty="0">
                <a:solidFill>
                  <a:prstClr val="black">
                    <a:lumMod val="65000"/>
                    <a:lumOff val="35000"/>
                  </a:prstClr>
                </a:solidFill>
                <a:latin typeface="Arial"/>
              </a:rPr>
              <a:t>Source Text’s size is 8pt with a Light Charcoal color and italicized.</a:t>
            </a:r>
          </a:p>
          <a:p>
            <a:endParaRPr lang="en-US" sz="1600" b="1" dirty="0">
              <a:solidFill>
                <a:srgbClr val="C0504D">
                  <a:lumMod val="75000"/>
                </a:srgbClr>
              </a:solidFill>
              <a:latin typeface="Arial"/>
            </a:endParaRPr>
          </a:p>
          <a:p>
            <a:endParaRPr lang="en-US" sz="1000" b="1" dirty="0">
              <a:solidFill>
                <a:srgbClr val="C0504D">
                  <a:lumMod val="75000"/>
                </a:srgbClr>
              </a:solidFill>
              <a:latin typeface="Aria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3" name="TextBox 172"/>
          <p:cNvSpPr txBox="1"/>
          <p:nvPr/>
        </p:nvSpPr>
        <p:spPr>
          <a:xfrm>
            <a:off x="249380" y="1084002"/>
            <a:ext cx="8692737" cy="4201150"/>
          </a:xfrm>
          <a:prstGeom prst="rect">
            <a:avLst/>
          </a:prstGeom>
          <a:noFill/>
        </p:spPr>
        <p:txBody>
          <a:bodyPr wrap="square" rtlCol="0">
            <a:spAutoFit/>
          </a:bodyPr>
          <a:lstStyle/>
          <a:p>
            <a:pPr marL="463550" indent="-463550">
              <a:spcBef>
                <a:spcPts val="600"/>
              </a:spcBef>
              <a:spcAft>
                <a:spcPts val="1200"/>
              </a:spcAft>
              <a:buFont typeface="Wingdings" panose="05000000000000000000" pitchFamily="2" charset="2"/>
              <a:buChar char="Ø"/>
            </a:pPr>
            <a:r>
              <a:rPr lang="en-US" sz="2400" b="1" dirty="0" smtClean="0"/>
              <a:t>Parole decision-making practices</a:t>
            </a:r>
            <a:r>
              <a:rPr lang="en-US" sz="2400" b="1" dirty="0" smtClean="0">
                <a:solidFill>
                  <a:schemeClr val="accent4">
                    <a:lumMod val="75000"/>
                  </a:schemeClr>
                </a:solidFill>
              </a:rPr>
              <a:t> </a:t>
            </a:r>
          </a:p>
          <a:p>
            <a:pPr marL="804863" lvl="1" indent="-347663">
              <a:spcBef>
                <a:spcPts val="600"/>
              </a:spcBef>
              <a:spcAft>
                <a:spcPts val="1200"/>
              </a:spcAft>
              <a:buFont typeface="Calibri" panose="020F0502020204030204" pitchFamily="34" charset="0"/>
              <a:buChar char="–"/>
            </a:pPr>
            <a:r>
              <a:rPr lang="en-US" sz="2000" dirty="0" smtClean="0"/>
              <a:t>Use of risk assessment, programming requirements, reentry preparation resources</a:t>
            </a:r>
          </a:p>
          <a:p>
            <a:pPr marL="463550" indent="-463550">
              <a:spcBef>
                <a:spcPts val="600"/>
              </a:spcBef>
              <a:spcAft>
                <a:spcPts val="1200"/>
              </a:spcAft>
              <a:buFont typeface="Wingdings" panose="05000000000000000000" pitchFamily="2" charset="2"/>
              <a:buChar char="Ø"/>
            </a:pPr>
            <a:r>
              <a:rPr lang="en-US" sz="2400" b="1" dirty="0" smtClean="0"/>
              <a:t>Jail pressures</a:t>
            </a:r>
            <a:endParaRPr lang="en-US" sz="2400" b="1" dirty="0">
              <a:solidFill>
                <a:schemeClr val="accent4">
                  <a:lumMod val="75000"/>
                </a:schemeClr>
              </a:solidFill>
            </a:endParaRPr>
          </a:p>
          <a:p>
            <a:pPr marL="804863" lvl="1" indent="-347663">
              <a:spcBef>
                <a:spcPts val="600"/>
              </a:spcBef>
              <a:spcAft>
                <a:spcPts val="1200"/>
              </a:spcAft>
              <a:buFont typeface="Calibri" panose="020F0502020204030204" pitchFamily="34" charset="0"/>
              <a:buChar char="–"/>
            </a:pPr>
            <a:r>
              <a:rPr lang="en-US" sz="2000" dirty="0" smtClean="0"/>
              <a:t>Pressures from ADC holds and challenges of handling individuals with mental illness</a:t>
            </a:r>
            <a:endParaRPr lang="en-US" sz="2000" dirty="0"/>
          </a:p>
          <a:p>
            <a:pPr marL="463550" indent="-463550">
              <a:spcBef>
                <a:spcPts val="600"/>
              </a:spcBef>
              <a:spcAft>
                <a:spcPts val="1200"/>
              </a:spcAft>
              <a:buFont typeface="Wingdings" panose="05000000000000000000" pitchFamily="2" charset="2"/>
              <a:buChar char="Ø"/>
            </a:pPr>
            <a:r>
              <a:rPr lang="en-US" sz="2400" b="1" dirty="0" smtClean="0"/>
              <a:t>Connections to behavioral health services</a:t>
            </a:r>
            <a:r>
              <a:rPr lang="en-US" sz="2400" b="1" dirty="0" smtClean="0">
                <a:solidFill>
                  <a:schemeClr val="accent4">
                    <a:lumMod val="75000"/>
                  </a:schemeClr>
                </a:solidFill>
              </a:rPr>
              <a:t> </a:t>
            </a:r>
            <a:endParaRPr lang="en-US" sz="2400" b="1" dirty="0">
              <a:solidFill>
                <a:schemeClr val="accent4">
                  <a:lumMod val="75000"/>
                </a:schemeClr>
              </a:solidFill>
            </a:endParaRPr>
          </a:p>
          <a:p>
            <a:pPr marL="804863" lvl="1" indent="-347663">
              <a:spcBef>
                <a:spcPts val="600"/>
              </a:spcBef>
              <a:spcAft>
                <a:spcPts val="1200"/>
              </a:spcAft>
              <a:buFont typeface="Calibri" panose="020F0502020204030204" pitchFamily="34" charset="0"/>
              <a:buChar char="–"/>
            </a:pPr>
            <a:r>
              <a:rPr lang="en-US" sz="2000" dirty="0" smtClean="0"/>
              <a:t>Availability and access to programming and treatment for criminal justice involved populations</a:t>
            </a:r>
            <a:endParaRPr lang="en-US" sz="2000" dirty="0"/>
          </a:p>
        </p:txBody>
      </p:sp>
    </p:spTree>
    <p:extLst>
      <p:ext uri="{BB962C8B-B14F-4D97-AF65-F5344CB8AC3E}">
        <p14:creationId xmlns:p14="http://schemas.microsoft.com/office/powerpoint/2010/main" xmlns="" val="37302415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Flowchart: Merge 212"/>
          <p:cNvSpPr/>
          <p:nvPr/>
        </p:nvSpPr>
        <p:spPr>
          <a:xfrm rot="10800000" flipV="1">
            <a:off x="847641" y="2498340"/>
            <a:ext cx="254000" cy="280441"/>
          </a:xfrm>
          <a:prstGeom prst="flowChartMerge">
            <a:avLst/>
          </a:prstGeom>
          <a:solidFill>
            <a:schemeClr val="bg1">
              <a:lumMod val="85000"/>
            </a:schemeClr>
          </a:solidFill>
          <a:ln w="9525" cap="flat" cmpd="sng" algn="ctr">
            <a:solidFill>
              <a:srgbClr val="000000"/>
            </a:soli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a:endParaRPr>
          </a:p>
        </p:txBody>
      </p:sp>
      <p:sp>
        <p:nvSpPr>
          <p:cNvPr id="214" name="Flowchart: Merge 53"/>
          <p:cNvSpPr/>
          <p:nvPr/>
        </p:nvSpPr>
        <p:spPr>
          <a:xfrm rot="10800000" flipV="1">
            <a:off x="2770794" y="2498341"/>
            <a:ext cx="254000" cy="280441"/>
          </a:xfrm>
          <a:prstGeom prst="flowChartMerge">
            <a:avLst/>
          </a:prstGeom>
          <a:solidFill>
            <a:schemeClr val="bg1">
              <a:lumMod val="85000"/>
            </a:schemeClr>
          </a:solidFill>
          <a:ln w="9525" cap="flat" cmpd="sng" algn="ctr">
            <a:solidFill>
              <a:srgbClr val="000000"/>
            </a:soli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a:endParaRPr>
          </a:p>
        </p:txBody>
      </p:sp>
      <p:sp>
        <p:nvSpPr>
          <p:cNvPr id="215" name="Flowchart: Merge 53"/>
          <p:cNvSpPr/>
          <p:nvPr/>
        </p:nvSpPr>
        <p:spPr>
          <a:xfrm rot="10800000" flipV="1">
            <a:off x="3460601" y="2498341"/>
            <a:ext cx="254000" cy="280441"/>
          </a:xfrm>
          <a:prstGeom prst="flowChartMerge">
            <a:avLst/>
          </a:prstGeom>
          <a:solidFill>
            <a:schemeClr val="bg1">
              <a:lumMod val="85000"/>
            </a:schemeClr>
          </a:solidFill>
          <a:ln w="9525" cap="flat" cmpd="sng" algn="ctr">
            <a:solidFill>
              <a:schemeClr val="tx1"/>
            </a:soli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a:endParaRPr>
          </a:p>
        </p:txBody>
      </p:sp>
      <p:sp>
        <p:nvSpPr>
          <p:cNvPr id="216" name="Flowchart: Merge 53"/>
          <p:cNvSpPr/>
          <p:nvPr/>
        </p:nvSpPr>
        <p:spPr>
          <a:xfrm rot="10800000" flipV="1">
            <a:off x="7832238" y="2498341"/>
            <a:ext cx="254000" cy="280441"/>
          </a:xfrm>
          <a:prstGeom prst="flowChartMerge">
            <a:avLst/>
          </a:prstGeom>
          <a:solidFill>
            <a:schemeClr val="bg1">
              <a:lumMod val="85000"/>
            </a:schemeClr>
          </a:solidFill>
          <a:ln w="9525" cap="flat" cmpd="sng" algn="ctr">
            <a:solidFill>
              <a:srgbClr val="000000"/>
            </a:soli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a:endParaRPr>
          </a:p>
        </p:txBody>
      </p:sp>
      <p:grpSp>
        <p:nvGrpSpPr>
          <p:cNvPr id="8" name="Group 7"/>
          <p:cNvGrpSpPr/>
          <p:nvPr/>
        </p:nvGrpSpPr>
        <p:grpSpPr>
          <a:xfrm>
            <a:off x="275326" y="2808372"/>
            <a:ext cx="8780328" cy="407773"/>
            <a:chOff x="275326" y="1168304"/>
            <a:chExt cx="8780328" cy="407773"/>
          </a:xfrm>
        </p:grpSpPr>
        <p:sp>
          <p:nvSpPr>
            <p:cNvPr id="205" name="Rectangle 204"/>
            <p:cNvSpPr/>
            <p:nvPr/>
          </p:nvSpPr>
          <p:spPr>
            <a:xfrm>
              <a:off x="27532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Nov</a:t>
              </a:r>
              <a:endParaRPr lang="en-US" b="1" dirty="0">
                <a:solidFill>
                  <a:schemeClr val="tx1"/>
                </a:solidFill>
                <a:latin typeface="Calibri"/>
              </a:endParaRPr>
            </a:p>
          </p:txBody>
        </p:sp>
        <p:sp>
          <p:nvSpPr>
            <p:cNvPr id="206" name="Rectangle 205"/>
            <p:cNvSpPr/>
            <p:nvPr/>
          </p:nvSpPr>
          <p:spPr>
            <a:xfrm>
              <a:off x="100703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Dec</a:t>
              </a:r>
              <a:endParaRPr lang="en-US" b="1" dirty="0">
                <a:solidFill>
                  <a:schemeClr val="tx1"/>
                </a:solidFill>
                <a:latin typeface="Calibri"/>
              </a:endParaRPr>
            </a:p>
          </p:txBody>
        </p:sp>
        <p:sp>
          <p:nvSpPr>
            <p:cNvPr id="207" name="Rectangle 206"/>
            <p:cNvSpPr/>
            <p:nvPr/>
          </p:nvSpPr>
          <p:spPr>
            <a:xfrm>
              <a:off x="173874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Jan</a:t>
              </a:r>
              <a:endParaRPr lang="en-US" b="1" dirty="0">
                <a:solidFill>
                  <a:schemeClr val="tx1"/>
                </a:solidFill>
                <a:latin typeface="Calibri"/>
              </a:endParaRPr>
            </a:p>
          </p:txBody>
        </p:sp>
        <p:sp>
          <p:nvSpPr>
            <p:cNvPr id="208" name="Rectangle 207"/>
            <p:cNvSpPr/>
            <p:nvPr/>
          </p:nvSpPr>
          <p:spPr>
            <a:xfrm>
              <a:off x="247045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Feb</a:t>
              </a:r>
              <a:endParaRPr lang="en-US" b="1" dirty="0">
                <a:solidFill>
                  <a:schemeClr val="tx1"/>
                </a:solidFill>
                <a:latin typeface="Calibri"/>
              </a:endParaRPr>
            </a:p>
          </p:txBody>
        </p:sp>
        <p:sp>
          <p:nvSpPr>
            <p:cNvPr id="209" name="Rectangle 208"/>
            <p:cNvSpPr/>
            <p:nvPr/>
          </p:nvSpPr>
          <p:spPr>
            <a:xfrm>
              <a:off x="320216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Mar</a:t>
              </a:r>
              <a:endParaRPr lang="en-US" b="1" dirty="0">
                <a:solidFill>
                  <a:schemeClr val="tx1"/>
                </a:solidFill>
                <a:latin typeface="Calibri"/>
              </a:endParaRPr>
            </a:p>
          </p:txBody>
        </p:sp>
        <p:sp>
          <p:nvSpPr>
            <p:cNvPr id="210" name="Rectangle 209"/>
            <p:cNvSpPr/>
            <p:nvPr/>
          </p:nvSpPr>
          <p:spPr>
            <a:xfrm>
              <a:off x="393387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Apr</a:t>
              </a:r>
              <a:endParaRPr lang="en-US" b="1" dirty="0">
                <a:solidFill>
                  <a:schemeClr val="tx1"/>
                </a:solidFill>
                <a:latin typeface="Calibri"/>
              </a:endParaRPr>
            </a:p>
          </p:txBody>
        </p:sp>
        <p:sp>
          <p:nvSpPr>
            <p:cNvPr id="211" name="Rectangle 210"/>
            <p:cNvSpPr/>
            <p:nvPr/>
          </p:nvSpPr>
          <p:spPr>
            <a:xfrm>
              <a:off x="466558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May</a:t>
              </a:r>
              <a:endParaRPr lang="en-US" b="1" dirty="0">
                <a:solidFill>
                  <a:schemeClr val="tx1"/>
                </a:solidFill>
                <a:latin typeface="Calibri"/>
              </a:endParaRPr>
            </a:p>
          </p:txBody>
        </p:sp>
        <p:sp>
          <p:nvSpPr>
            <p:cNvPr id="212" name="Rectangle 211"/>
            <p:cNvSpPr/>
            <p:nvPr/>
          </p:nvSpPr>
          <p:spPr>
            <a:xfrm>
              <a:off x="539729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Jun</a:t>
              </a:r>
              <a:endParaRPr lang="en-US" b="1" dirty="0">
                <a:solidFill>
                  <a:schemeClr val="tx1"/>
                </a:solidFill>
                <a:latin typeface="Calibri"/>
              </a:endParaRPr>
            </a:p>
          </p:txBody>
        </p:sp>
        <p:sp>
          <p:nvSpPr>
            <p:cNvPr id="217" name="Rectangle 216"/>
            <p:cNvSpPr/>
            <p:nvPr/>
          </p:nvSpPr>
          <p:spPr>
            <a:xfrm>
              <a:off x="612900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Jul</a:t>
              </a:r>
              <a:endParaRPr lang="en-US" b="1" dirty="0">
                <a:solidFill>
                  <a:schemeClr val="tx1"/>
                </a:solidFill>
                <a:latin typeface="Calibri"/>
              </a:endParaRPr>
            </a:p>
          </p:txBody>
        </p:sp>
        <p:sp>
          <p:nvSpPr>
            <p:cNvPr id="218" name="Rectangle 217"/>
            <p:cNvSpPr/>
            <p:nvPr/>
          </p:nvSpPr>
          <p:spPr>
            <a:xfrm>
              <a:off x="686071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Aug</a:t>
              </a:r>
              <a:endParaRPr lang="en-US" b="1" dirty="0">
                <a:solidFill>
                  <a:schemeClr val="tx1"/>
                </a:solidFill>
                <a:latin typeface="Calibri"/>
              </a:endParaRPr>
            </a:p>
          </p:txBody>
        </p:sp>
        <p:sp>
          <p:nvSpPr>
            <p:cNvPr id="219" name="Rectangle 218"/>
            <p:cNvSpPr/>
            <p:nvPr/>
          </p:nvSpPr>
          <p:spPr>
            <a:xfrm>
              <a:off x="7592426"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Sep</a:t>
              </a:r>
              <a:endParaRPr lang="en-US" b="1" dirty="0">
                <a:solidFill>
                  <a:schemeClr val="tx1"/>
                </a:solidFill>
                <a:latin typeface="Calibri"/>
              </a:endParaRPr>
            </a:p>
          </p:txBody>
        </p:sp>
        <p:sp>
          <p:nvSpPr>
            <p:cNvPr id="220" name="Rectangle 219"/>
            <p:cNvSpPr/>
            <p:nvPr/>
          </p:nvSpPr>
          <p:spPr>
            <a:xfrm>
              <a:off x="8324134" y="1168304"/>
              <a:ext cx="731520" cy="40777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Calibri"/>
                </a:rPr>
                <a:t>Oct</a:t>
              </a:r>
              <a:endParaRPr lang="en-US" b="1" dirty="0">
                <a:solidFill>
                  <a:schemeClr val="tx1"/>
                </a:solidFill>
                <a:latin typeface="Calibri"/>
              </a:endParaRPr>
            </a:p>
          </p:txBody>
        </p:sp>
      </p:grpSp>
      <p:sp>
        <p:nvSpPr>
          <p:cNvPr id="221" name="Flowchart: Merge 53"/>
          <p:cNvSpPr/>
          <p:nvPr/>
        </p:nvSpPr>
        <p:spPr>
          <a:xfrm rot="10800000" flipV="1">
            <a:off x="6569242" y="2498341"/>
            <a:ext cx="254000" cy="280441"/>
          </a:xfrm>
          <a:prstGeom prst="flowChartMerge">
            <a:avLst/>
          </a:prstGeom>
          <a:solidFill>
            <a:schemeClr val="bg1">
              <a:lumMod val="85000"/>
            </a:schemeClr>
          </a:solidFill>
          <a:ln w="9525" cap="flat" cmpd="sng" algn="ctr">
            <a:solidFill>
              <a:srgbClr val="000000"/>
            </a:soli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a:endParaRPr>
          </a:p>
        </p:txBody>
      </p:sp>
      <p:sp>
        <p:nvSpPr>
          <p:cNvPr id="2" name="Title 1"/>
          <p:cNvSpPr>
            <a:spLocks noGrp="1"/>
          </p:cNvSpPr>
          <p:nvPr>
            <p:ph type="title"/>
          </p:nvPr>
        </p:nvSpPr>
        <p:spPr/>
        <p:txBody>
          <a:bodyPr>
            <a:normAutofit/>
          </a:bodyPr>
          <a:lstStyle/>
          <a:p>
            <a:r>
              <a:rPr lang="en-US" dirty="0" smtClean="0"/>
              <a:t>Project timeline</a:t>
            </a:r>
            <a:endParaRPr lang="en-US" dirty="0"/>
          </a:p>
        </p:txBody>
      </p:sp>
      <p:sp>
        <p:nvSpPr>
          <p:cNvPr id="4" name="Slide Number Placeholder 3"/>
          <p:cNvSpPr>
            <a:spLocks noGrp="1"/>
          </p:cNvSpPr>
          <p:nvPr>
            <p:ph type="sldNum" sz="quarter" idx="12"/>
          </p:nvPr>
        </p:nvSpPr>
        <p:spPr/>
        <p:txBody>
          <a:bodyPr/>
          <a:lstStyle/>
          <a:p>
            <a:r>
              <a:rPr lang="en-US" smtClean="0">
                <a:solidFill>
                  <a:prstClr val="black">
                    <a:lumMod val="65000"/>
                    <a:lumOff val="35000"/>
                  </a:prstClr>
                </a:solidFill>
                <a:latin typeface="Arial"/>
              </a:rPr>
              <a:t>  Council of State Governments Justice Center | </a:t>
            </a:r>
            <a:fld id="{054FADC0-F0D0-6246-B4F3-F9D77D690E2E}" type="slidenum">
              <a:rPr lang="en-US" smtClean="0">
                <a:solidFill>
                  <a:prstClr val="black">
                    <a:lumMod val="65000"/>
                    <a:lumOff val="35000"/>
                  </a:prstClr>
                </a:solidFill>
                <a:latin typeface="Arial"/>
              </a:rPr>
              <a:pPr/>
              <a:t>43</a:t>
            </a:fld>
            <a:endParaRPr lang="en-US" dirty="0">
              <a:solidFill>
                <a:prstClr val="black">
                  <a:lumMod val="65000"/>
                  <a:lumOff val="35000"/>
                </a:prstClr>
              </a:solidFill>
              <a:latin typeface="Arial"/>
            </a:endParaRPr>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PowerPoint Toolkit: </a:t>
            </a:r>
            <a:r>
              <a:rPr lang="en-US" sz="1000" dirty="0">
                <a:solidFill>
                  <a:prstClr val="black">
                    <a:lumMod val="75000"/>
                    <a:lumOff val="25000"/>
                  </a:prstClr>
                </a:solidFill>
                <a:latin typeface="Aria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Suggested Colors: </a:t>
            </a:r>
            <a:r>
              <a:rPr lang="en-US" sz="1000" dirty="0">
                <a:solidFill>
                  <a:prstClr val="black"/>
                </a:solidFill>
                <a:latin typeface="Arial"/>
              </a:rPr>
              <a:t>These suggested colors and their tones/hues are complimentary to the Justice Center colors of blue and gold that are also good contrast to cater to an individual’s ability to process different colors.</a:t>
            </a:r>
          </a:p>
          <a:p>
            <a:endParaRPr lang="en-US" sz="1000" b="1" dirty="0">
              <a:solidFill>
                <a:srgbClr val="1F497D">
                  <a:lumMod val="60000"/>
                  <a:lumOff val="40000"/>
                </a:srgbClr>
              </a:solidFill>
              <a:latin typeface="Arial"/>
            </a:endParaRPr>
          </a:p>
          <a:p>
            <a:endParaRPr lang="en-US" sz="1000" b="1" dirty="0">
              <a:solidFill>
                <a:prstClr val="black"/>
              </a:solidFill>
              <a:latin typeface="Aria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prstClr val="black"/>
                </a:solidFill>
                <a:latin typeface="Aria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2652103001"/>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a:solidFill>
                  <a:prstClr val="black"/>
                </a:solidFill>
                <a:latin typeface="Arial"/>
              </a:rPr>
              <a:t>Square/Rectangle</a:t>
            </a:r>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EEECE1">
                  <a:lumMod val="50000"/>
                </a:srgbClr>
              </a:solidFill>
              <a:latin typeface="Arial"/>
            </a:endParaRPr>
          </a:p>
          <a:p>
            <a:endParaRPr lang="en-US" sz="1200" dirty="0">
              <a:solidFill>
                <a:srgbClr val="EEECE1">
                  <a:lumMod val="50000"/>
                </a:srgbClr>
              </a:solidFill>
              <a:latin typeface="Aria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1F497D">
                  <a:lumMod val="60000"/>
                  <a:lumOff val="40000"/>
                </a:srgbClr>
              </a:solidFill>
              <a:latin typeface="Arial"/>
            </a:endParaRPr>
          </a:p>
          <a:p>
            <a:endParaRPr lang="en-US" sz="1200" dirty="0">
              <a:solidFill>
                <a:srgbClr val="1F497D">
                  <a:lumMod val="60000"/>
                  <a:lumOff val="40000"/>
                </a:srgbClr>
              </a:solidFill>
              <a:latin typeface="Aria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prstClr val="black"/>
              </a:solidFill>
              <a:latin typeface="Arial"/>
            </a:endParaRPr>
          </a:p>
          <a:p>
            <a:endParaRPr lang="en-US" sz="1200" dirty="0">
              <a:solidFill>
                <a:prstClr val="black"/>
              </a:solidFill>
              <a:latin typeface="Aria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a:solidFill>
                  <a:prstClr val="black"/>
                </a:solidFill>
                <a:latin typeface="Arial"/>
              </a:rPr>
              <a:t>Circles/Ovals</a:t>
            </a:r>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a:solidFill>
                  <a:prstClr val="black"/>
                </a:solidFill>
                <a:latin typeface="Arial"/>
              </a:rPr>
              <a:t>Arrows</a:t>
            </a:r>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a:p>
            <a:pPr algn="ctr"/>
            <a:endParaRPr lang="en-US" sz="1200" dirty="0">
              <a:solidFill>
                <a:prstClr val="black"/>
              </a:solidFill>
              <a:latin typeface="Aria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prstClr val="black"/>
              </a:solidFill>
              <a:latin typeface="Aria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1F497D">
                    <a:lumMod val="60000"/>
                    <a:lumOff val="40000"/>
                  </a:srgbClr>
                </a:solidFill>
                <a:latin typeface="Arial"/>
              </a:rPr>
              <a:t>Text  (Font Arial)</a:t>
            </a:r>
          </a:p>
          <a:p>
            <a:endParaRPr lang="en-US" sz="1000" b="1" dirty="0">
              <a:solidFill>
                <a:srgbClr val="1F497D">
                  <a:lumMod val="60000"/>
                  <a:lumOff val="40000"/>
                </a:srgbClr>
              </a:solidFill>
              <a:latin typeface="Arial"/>
            </a:endParaRPr>
          </a:p>
          <a:p>
            <a:r>
              <a:rPr lang="en-US" sz="2200" dirty="0">
                <a:solidFill>
                  <a:srgbClr val="1F497D">
                    <a:lumMod val="75000"/>
                  </a:srgbClr>
                </a:solidFill>
                <a:latin typeface="Arial"/>
              </a:rPr>
              <a:t>Slide Header/Title with </a:t>
            </a:r>
            <a:r>
              <a:rPr lang="en-US" sz="2200" dirty="0">
                <a:solidFill>
                  <a:srgbClr val="1F497D">
                    <a:lumMod val="60000"/>
                    <a:lumOff val="40000"/>
                  </a:srgbClr>
                </a:solidFill>
                <a:latin typeface="Arial"/>
              </a:rPr>
              <a:t>Key Word Highlight (22pt)</a:t>
            </a:r>
          </a:p>
          <a:p>
            <a:endParaRPr lang="en-US" sz="2200" dirty="0">
              <a:solidFill>
                <a:srgbClr val="1F497D">
                  <a:lumMod val="60000"/>
                  <a:lumOff val="40000"/>
                </a:srgbClr>
              </a:solidFill>
              <a:latin typeface="Arial"/>
            </a:endParaRPr>
          </a:p>
          <a:p>
            <a:r>
              <a:rPr lang="en-US" sz="1500" dirty="0" err="1">
                <a:solidFill>
                  <a:prstClr val="black"/>
                </a:solidFill>
                <a:latin typeface="Arial"/>
              </a:rPr>
              <a:t>Subheaders</a:t>
            </a:r>
            <a:r>
              <a:rPr lang="en-US" sz="1500" dirty="0">
                <a:solidFill>
                  <a:prstClr val="black"/>
                </a:solidFill>
                <a:latin typeface="Arial"/>
              </a:rPr>
              <a:t>/Text Callouts are flexible by size and color.</a:t>
            </a:r>
          </a:p>
          <a:p>
            <a:r>
              <a:rPr lang="en-US" sz="1500" b="1" dirty="0" err="1">
                <a:solidFill>
                  <a:srgbClr val="EEECE1">
                    <a:lumMod val="50000"/>
                  </a:srgbClr>
                </a:solidFill>
                <a:latin typeface="Arial"/>
              </a:rPr>
              <a:t>Subheader</a:t>
            </a:r>
            <a:r>
              <a:rPr lang="en-US" sz="1500" b="1" dirty="0">
                <a:solidFill>
                  <a:srgbClr val="EEECE1">
                    <a:lumMod val="50000"/>
                  </a:srgbClr>
                </a:solidFill>
                <a:latin typeface="Arial"/>
              </a:rPr>
              <a:t> Gold</a:t>
            </a:r>
          </a:p>
          <a:p>
            <a:r>
              <a:rPr lang="en-US" sz="1500" b="1" dirty="0" err="1">
                <a:solidFill>
                  <a:srgbClr val="1F497D">
                    <a:lumMod val="60000"/>
                    <a:lumOff val="40000"/>
                  </a:srgbClr>
                </a:solidFill>
                <a:latin typeface="Arial"/>
              </a:rPr>
              <a:t>Subheader</a:t>
            </a:r>
            <a:r>
              <a:rPr lang="en-US" sz="1500" b="1" dirty="0">
                <a:solidFill>
                  <a:srgbClr val="1F497D">
                    <a:lumMod val="60000"/>
                    <a:lumOff val="40000"/>
                  </a:srgbClr>
                </a:solidFill>
                <a:latin typeface="Arial"/>
              </a:rPr>
              <a:t> Azul</a:t>
            </a:r>
          </a:p>
          <a:p>
            <a:r>
              <a:rPr lang="en-US" sz="1500" b="1" dirty="0" err="1">
                <a:solidFill>
                  <a:srgbClr val="4F81BD">
                    <a:lumMod val="75000"/>
                  </a:srgbClr>
                </a:solidFill>
                <a:latin typeface="Arial"/>
              </a:rPr>
              <a:t>Subheader</a:t>
            </a:r>
            <a:r>
              <a:rPr lang="en-US" sz="1500" b="1" dirty="0">
                <a:solidFill>
                  <a:srgbClr val="4F81BD">
                    <a:lumMod val="75000"/>
                  </a:srgbClr>
                </a:solidFill>
                <a:latin typeface="Arial"/>
              </a:rPr>
              <a:t> Slate</a:t>
            </a:r>
          </a:p>
          <a:p>
            <a:r>
              <a:rPr lang="en-US" sz="1500" b="1" dirty="0" err="1">
                <a:solidFill>
                  <a:srgbClr val="C0504D">
                    <a:lumMod val="75000"/>
                  </a:srgbClr>
                </a:solidFill>
                <a:latin typeface="Arial"/>
              </a:rPr>
              <a:t>Subheader</a:t>
            </a:r>
            <a:r>
              <a:rPr lang="en-US" sz="1500" b="1" dirty="0">
                <a:solidFill>
                  <a:srgbClr val="C0504D">
                    <a:lumMod val="75000"/>
                  </a:srgbClr>
                </a:solidFill>
                <a:latin typeface="Arial"/>
              </a:rPr>
              <a:t> Rose</a:t>
            </a:r>
          </a:p>
          <a:p>
            <a:endParaRPr lang="en-US" sz="1600" b="1" dirty="0">
              <a:solidFill>
                <a:srgbClr val="C0504D">
                  <a:lumMod val="75000"/>
                </a:srgbClr>
              </a:solidFill>
              <a:latin typeface="Arial"/>
            </a:endParaRPr>
          </a:p>
          <a:p>
            <a:r>
              <a:rPr lang="en-US" sz="1200" dirty="0">
                <a:solidFill>
                  <a:prstClr val="black"/>
                </a:solidFill>
                <a:latin typeface="Arial"/>
              </a:rPr>
              <a:t>Body Text is a flexible by size but should be smaller than the </a:t>
            </a:r>
            <a:r>
              <a:rPr lang="en-US" sz="1200" dirty="0" err="1">
                <a:solidFill>
                  <a:prstClr val="black"/>
                </a:solidFill>
                <a:latin typeface="Arial"/>
              </a:rPr>
              <a:t>subheader</a:t>
            </a:r>
            <a:r>
              <a:rPr lang="en-US" sz="1200" dirty="0">
                <a:solidFill>
                  <a:prstClr val="black"/>
                </a:solidFill>
                <a:latin typeface="Arial"/>
              </a:rPr>
              <a:t>.</a:t>
            </a:r>
          </a:p>
          <a:p>
            <a:r>
              <a:rPr lang="en-US" sz="1200" dirty="0">
                <a:solidFill>
                  <a:prstClr val="black"/>
                </a:solidFill>
                <a:latin typeface="Arial"/>
              </a:rPr>
              <a:t>Body Text Black</a:t>
            </a:r>
          </a:p>
          <a:p>
            <a:r>
              <a:rPr lang="en-US" sz="1200" dirty="0">
                <a:solidFill>
                  <a:prstClr val="black">
                    <a:lumMod val="65000"/>
                    <a:lumOff val="35000"/>
                  </a:prstClr>
                </a:solidFill>
                <a:latin typeface="Arial"/>
              </a:rPr>
              <a:t>Body Text Charcoal</a:t>
            </a:r>
          </a:p>
          <a:p>
            <a:endParaRPr lang="en-US" sz="1400" dirty="0">
              <a:solidFill>
                <a:prstClr val="black">
                  <a:lumMod val="65000"/>
                  <a:lumOff val="35000"/>
                </a:prstClr>
              </a:solidFill>
              <a:latin typeface="Arial"/>
            </a:endParaRPr>
          </a:p>
          <a:p>
            <a:r>
              <a:rPr lang="en-US" sz="800" i="1" dirty="0">
                <a:solidFill>
                  <a:prstClr val="black">
                    <a:lumMod val="65000"/>
                    <a:lumOff val="35000"/>
                  </a:prstClr>
                </a:solidFill>
                <a:latin typeface="Arial"/>
              </a:rPr>
              <a:t>Source Text’s size is 8pt with a Light Charcoal color and italicized.</a:t>
            </a:r>
          </a:p>
          <a:p>
            <a:endParaRPr lang="en-US" sz="1600" b="1" dirty="0">
              <a:solidFill>
                <a:srgbClr val="C0504D">
                  <a:lumMod val="75000"/>
                </a:srgbClr>
              </a:solidFill>
              <a:latin typeface="Arial"/>
            </a:endParaRPr>
          </a:p>
          <a:p>
            <a:endParaRPr lang="en-US" sz="1000" b="1" dirty="0">
              <a:solidFill>
                <a:srgbClr val="C0504D">
                  <a:lumMod val="75000"/>
                </a:srgbClr>
              </a:solidFill>
              <a:latin typeface="Aria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a:solidFill>
                  <a:srgbClr val="4696E1"/>
                </a:solidFill>
                <a:latin typeface="Aria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Arial"/>
            </a:endParaRPr>
          </a:p>
        </p:txBody>
      </p:sp>
      <p:sp>
        <p:nvSpPr>
          <p:cNvPr id="177" name="TextBox 176"/>
          <p:cNvSpPr txBox="1"/>
          <p:nvPr/>
        </p:nvSpPr>
        <p:spPr>
          <a:xfrm>
            <a:off x="275326" y="1539422"/>
            <a:ext cx="914400" cy="461665"/>
          </a:xfrm>
          <a:prstGeom prst="rect">
            <a:avLst/>
          </a:prstGeom>
          <a:noFill/>
          <a:ln w="9525">
            <a:solidFill>
              <a:schemeClr val="tx1"/>
            </a:solidFill>
          </a:ln>
        </p:spPr>
        <p:txBody>
          <a:bodyPr wrap="square" lIns="45720" tIns="45720" rIns="45720" bIns="45720" rtlCol="0">
            <a:spAutoFit/>
          </a:bodyPr>
          <a:lstStyle/>
          <a:p>
            <a:pPr algn="ctr"/>
            <a:r>
              <a:rPr lang="en-US" sz="1200" dirty="0" smtClean="0">
                <a:solidFill>
                  <a:srgbClr val="000000"/>
                </a:solidFill>
                <a:latin typeface="Calibri"/>
              </a:rPr>
              <a:t>Task Force </a:t>
            </a:r>
          </a:p>
          <a:p>
            <a:pPr algn="ctr"/>
            <a:r>
              <a:rPr lang="en-US" sz="1200" dirty="0" smtClean="0">
                <a:solidFill>
                  <a:srgbClr val="000000"/>
                </a:solidFill>
                <a:latin typeface="Calibri"/>
              </a:rPr>
              <a:t>Meeting 1</a:t>
            </a:r>
            <a:endParaRPr lang="en-US" sz="1200" dirty="0">
              <a:solidFill>
                <a:srgbClr val="000000"/>
              </a:solidFill>
              <a:latin typeface="Calibri"/>
            </a:endParaRPr>
          </a:p>
        </p:txBody>
      </p:sp>
      <p:cxnSp>
        <p:nvCxnSpPr>
          <p:cNvPr id="178" name="Straight Connector 177"/>
          <p:cNvCxnSpPr/>
          <p:nvPr/>
        </p:nvCxnSpPr>
        <p:spPr>
          <a:xfrm>
            <a:off x="985755" y="2017819"/>
            <a:ext cx="0" cy="46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5" name="Left-Right Arrow 184"/>
          <p:cNvSpPr/>
          <p:nvPr/>
        </p:nvSpPr>
        <p:spPr>
          <a:xfrm>
            <a:off x="68827" y="3786188"/>
            <a:ext cx="8902178" cy="768922"/>
          </a:xfrm>
          <a:prstGeom prst="leftRightArrow">
            <a:avLst>
              <a:gd name="adj1" fmla="val 83247"/>
              <a:gd name="adj2" fmla="val 50000"/>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400" dirty="0">
              <a:solidFill>
                <a:prstClr val="black"/>
              </a:solidFill>
              <a:latin typeface="Calibri"/>
            </a:endParaRPr>
          </a:p>
        </p:txBody>
      </p:sp>
      <p:sp>
        <p:nvSpPr>
          <p:cNvPr id="186" name="TextBox 185"/>
          <p:cNvSpPr txBox="1"/>
          <p:nvPr/>
        </p:nvSpPr>
        <p:spPr>
          <a:xfrm>
            <a:off x="773869" y="3469429"/>
            <a:ext cx="2634696" cy="369332"/>
          </a:xfrm>
          <a:prstGeom prst="rect">
            <a:avLst/>
          </a:prstGeom>
          <a:noFill/>
          <a:ln>
            <a:noFill/>
          </a:ln>
        </p:spPr>
        <p:txBody>
          <a:bodyPr wrap="square" lIns="45720" tIns="45720" rIns="45720" bIns="45720" rtlCol="0">
            <a:spAutoFit/>
          </a:bodyPr>
          <a:lstStyle/>
          <a:p>
            <a:r>
              <a:rPr lang="en-US" dirty="0" smtClean="0">
                <a:solidFill>
                  <a:schemeClr val="tx1">
                    <a:lumMod val="50000"/>
                    <a:lumOff val="50000"/>
                  </a:schemeClr>
                </a:solidFill>
                <a:latin typeface="Calibri"/>
              </a:rPr>
              <a:t>Data Analysis</a:t>
            </a:r>
            <a:endParaRPr lang="en-US" dirty="0">
              <a:solidFill>
                <a:schemeClr val="tx1">
                  <a:lumMod val="50000"/>
                  <a:lumOff val="50000"/>
                </a:schemeClr>
              </a:solidFill>
              <a:latin typeface="Calibri"/>
            </a:endParaRPr>
          </a:p>
        </p:txBody>
      </p:sp>
      <p:sp>
        <p:nvSpPr>
          <p:cNvPr id="187" name="TextBox 186"/>
          <p:cNvSpPr txBox="1"/>
          <p:nvPr/>
        </p:nvSpPr>
        <p:spPr>
          <a:xfrm>
            <a:off x="2723329" y="981297"/>
            <a:ext cx="914400" cy="461665"/>
          </a:xfrm>
          <a:prstGeom prst="rect">
            <a:avLst/>
          </a:prstGeom>
          <a:noFill/>
          <a:ln>
            <a:solidFill>
              <a:schemeClr val="tx1"/>
            </a:solidFill>
          </a:ln>
        </p:spPr>
        <p:txBody>
          <a:bodyPr wrap="square" lIns="45720" tIns="45720" rIns="45720" bIns="45720" rtlCol="0">
            <a:spAutoFit/>
          </a:bodyPr>
          <a:lstStyle/>
          <a:p>
            <a:pPr algn="ctr"/>
            <a:r>
              <a:rPr lang="en-US" sz="1200" dirty="0" smtClean="0">
                <a:latin typeface="Calibri"/>
              </a:rPr>
              <a:t>Task Force Meeting 3</a:t>
            </a:r>
            <a:endParaRPr lang="en-US" sz="1200" dirty="0">
              <a:latin typeface="Calibri"/>
            </a:endParaRPr>
          </a:p>
        </p:txBody>
      </p:sp>
      <p:sp>
        <p:nvSpPr>
          <p:cNvPr id="188" name="TextBox 187"/>
          <p:cNvSpPr txBox="1"/>
          <p:nvPr/>
        </p:nvSpPr>
        <p:spPr>
          <a:xfrm>
            <a:off x="2024064" y="1539422"/>
            <a:ext cx="914400" cy="461665"/>
          </a:xfrm>
          <a:prstGeom prst="rect">
            <a:avLst/>
          </a:prstGeom>
          <a:noFill/>
          <a:ln>
            <a:solidFill>
              <a:schemeClr val="tx1"/>
            </a:solidFill>
          </a:ln>
        </p:spPr>
        <p:txBody>
          <a:bodyPr wrap="square" lIns="45720" tIns="45720" rIns="45720" bIns="45720" rtlCol="0">
            <a:spAutoFit/>
          </a:bodyPr>
          <a:lstStyle/>
          <a:p>
            <a:pPr algn="ctr"/>
            <a:r>
              <a:rPr lang="en-US" sz="1200" dirty="0" smtClean="0">
                <a:solidFill>
                  <a:srgbClr val="000000"/>
                </a:solidFill>
                <a:latin typeface="Calibri"/>
              </a:rPr>
              <a:t>Task Force Meeting 2</a:t>
            </a:r>
            <a:endParaRPr lang="en-US" sz="1200" dirty="0">
              <a:solidFill>
                <a:srgbClr val="000000"/>
              </a:solidFill>
              <a:latin typeface="Calibri"/>
            </a:endParaRPr>
          </a:p>
        </p:txBody>
      </p:sp>
      <p:cxnSp>
        <p:nvCxnSpPr>
          <p:cNvPr id="189" name="Straight Connector 188"/>
          <p:cNvCxnSpPr/>
          <p:nvPr/>
        </p:nvCxnSpPr>
        <p:spPr>
          <a:xfrm>
            <a:off x="2886297" y="2017819"/>
            <a:ext cx="0" cy="46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TextBox 190"/>
          <p:cNvSpPr txBox="1"/>
          <p:nvPr/>
        </p:nvSpPr>
        <p:spPr>
          <a:xfrm>
            <a:off x="7762919" y="1539287"/>
            <a:ext cx="914400" cy="461665"/>
          </a:xfrm>
          <a:prstGeom prst="rect">
            <a:avLst/>
          </a:prstGeom>
          <a:noFill/>
          <a:ln>
            <a:solidFill>
              <a:schemeClr val="tx1"/>
            </a:solidFill>
          </a:ln>
        </p:spPr>
        <p:txBody>
          <a:bodyPr wrap="square" lIns="45720" tIns="45720" rIns="45720" bIns="45720" rtlCol="0">
            <a:spAutoFit/>
          </a:bodyPr>
          <a:lstStyle/>
          <a:p>
            <a:pPr algn="ctr"/>
            <a:r>
              <a:rPr lang="en-US" sz="1200" dirty="0" smtClean="0">
                <a:solidFill>
                  <a:srgbClr val="000000"/>
                </a:solidFill>
                <a:latin typeface="Calibri"/>
              </a:rPr>
              <a:t>Task Force Meeting 8</a:t>
            </a:r>
            <a:endParaRPr lang="en-US" sz="1200" dirty="0">
              <a:solidFill>
                <a:srgbClr val="000000"/>
              </a:solidFill>
              <a:latin typeface="Calibri"/>
            </a:endParaRPr>
          </a:p>
        </p:txBody>
      </p:sp>
      <p:sp>
        <p:nvSpPr>
          <p:cNvPr id="193" name="TextBox 192"/>
          <p:cNvSpPr txBox="1"/>
          <p:nvPr/>
        </p:nvSpPr>
        <p:spPr>
          <a:xfrm>
            <a:off x="773869" y="4764448"/>
            <a:ext cx="4752690" cy="369332"/>
          </a:xfrm>
          <a:prstGeom prst="rect">
            <a:avLst/>
          </a:prstGeom>
          <a:noFill/>
          <a:ln>
            <a:noFill/>
          </a:ln>
        </p:spPr>
        <p:txBody>
          <a:bodyPr wrap="square" lIns="45720" tIns="45720" rIns="45720" bIns="45720" rtlCol="0">
            <a:spAutoFit/>
          </a:bodyPr>
          <a:lstStyle/>
          <a:p>
            <a:r>
              <a:rPr lang="en-US" dirty="0" smtClean="0">
                <a:solidFill>
                  <a:schemeClr val="tx1">
                    <a:lumMod val="50000"/>
                    <a:lumOff val="50000"/>
                  </a:schemeClr>
                </a:solidFill>
                <a:latin typeface="Calibri"/>
              </a:rPr>
              <a:t>Policymaker and Stakeholder </a:t>
            </a:r>
            <a:r>
              <a:rPr lang="en-US" dirty="0">
                <a:solidFill>
                  <a:schemeClr val="tx1">
                    <a:lumMod val="50000"/>
                    <a:lumOff val="50000"/>
                  </a:schemeClr>
                </a:solidFill>
                <a:latin typeface="Calibri"/>
              </a:rPr>
              <a:t>E</a:t>
            </a:r>
            <a:r>
              <a:rPr lang="en-US" dirty="0" smtClean="0">
                <a:solidFill>
                  <a:schemeClr val="tx1">
                    <a:lumMod val="50000"/>
                    <a:lumOff val="50000"/>
                  </a:schemeClr>
                </a:solidFill>
                <a:latin typeface="Calibri"/>
              </a:rPr>
              <a:t>ngagement</a:t>
            </a:r>
            <a:endParaRPr lang="en-US" dirty="0">
              <a:solidFill>
                <a:schemeClr val="tx1">
                  <a:lumMod val="50000"/>
                  <a:lumOff val="50000"/>
                </a:schemeClr>
              </a:solidFill>
              <a:latin typeface="Calibri"/>
            </a:endParaRPr>
          </a:p>
        </p:txBody>
      </p:sp>
      <p:sp>
        <p:nvSpPr>
          <p:cNvPr id="194" name="TextBox 193"/>
          <p:cNvSpPr txBox="1"/>
          <p:nvPr/>
        </p:nvSpPr>
        <p:spPr>
          <a:xfrm>
            <a:off x="190677" y="3905909"/>
            <a:ext cx="1192716" cy="523220"/>
          </a:xfrm>
          <a:prstGeom prst="rect">
            <a:avLst/>
          </a:prstGeom>
          <a:noFill/>
        </p:spPr>
        <p:txBody>
          <a:bodyPr wrap="square" rtlCol="0" anchor="ctr">
            <a:spAutoFit/>
          </a:bodyPr>
          <a:lstStyle/>
          <a:p>
            <a:pPr algn="ctr"/>
            <a:r>
              <a:rPr lang="en-US" sz="1400" dirty="0" smtClean="0"/>
              <a:t>Initial Analysis</a:t>
            </a:r>
            <a:endParaRPr lang="en-US" sz="1400" dirty="0"/>
          </a:p>
        </p:txBody>
      </p:sp>
      <p:cxnSp>
        <p:nvCxnSpPr>
          <p:cNvPr id="195" name="Straight Connector 194"/>
          <p:cNvCxnSpPr/>
          <p:nvPr/>
        </p:nvCxnSpPr>
        <p:spPr>
          <a:xfrm>
            <a:off x="1260561" y="3838761"/>
            <a:ext cx="0" cy="654793"/>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96" name="TextBox 195"/>
          <p:cNvSpPr txBox="1"/>
          <p:nvPr/>
        </p:nvSpPr>
        <p:spPr>
          <a:xfrm>
            <a:off x="6652655" y="3905909"/>
            <a:ext cx="1192716" cy="523220"/>
          </a:xfrm>
          <a:prstGeom prst="rect">
            <a:avLst/>
          </a:prstGeom>
          <a:noFill/>
        </p:spPr>
        <p:txBody>
          <a:bodyPr wrap="square" rtlCol="0" anchor="ctr">
            <a:spAutoFit/>
          </a:bodyPr>
          <a:lstStyle/>
          <a:p>
            <a:pPr algn="ctr"/>
            <a:r>
              <a:rPr lang="en-US" sz="1400" dirty="0" smtClean="0"/>
              <a:t>Impact Analysis</a:t>
            </a:r>
            <a:endParaRPr lang="en-US" sz="1400" dirty="0"/>
          </a:p>
        </p:txBody>
      </p:sp>
      <p:cxnSp>
        <p:nvCxnSpPr>
          <p:cNvPr id="197" name="Straight Connector 196"/>
          <p:cNvCxnSpPr/>
          <p:nvPr/>
        </p:nvCxnSpPr>
        <p:spPr>
          <a:xfrm>
            <a:off x="6270175" y="3843252"/>
            <a:ext cx="0" cy="654793"/>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98" name="TextBox 197"/>
          <p:cNvSpPr txBox="1"/>
          <p:nvPr/>
        </p:nvSpPr>
        <p:spPr>
          <a:xfrm>
            <a:off x="3043779" y="3905909"/>
            <a:ext cx="1192716" cy="523220"/>
          </a:xfrm>
          <a:prstGeom prst="rect">
            <a:avLst/>
          </a:prstGeom>
          <a:noFill/>
        </p:spPr>
        <p:txBody>
          <a:bodyPr wrap="square" rtlCol="0" anchor="ctr">
            <a:spAutoFit/>
          </a:bodyPr>
          <a:lstStyle/>
          <a:p>
            <a:pPr algn="ctr"/>
            <a:r>
              <a:rPr lang="en-US" sz="1400" dirty="0" smtClean="0"/>
              <a:t>Detailed Data Analysis</a:t>
            </a:r>
            <a:endParaRPr lang="en-US" sz="1400" dirty="0"/>
          </a:p>
        </p:txBody>
      </p:sp>
      <p:sp>
        <p:nvSpPr>
          <p:cNvPr id="199" name="Left-Right Arrow 198"/>
          <p:cNvSpPr/>
          <p:nvPr/>
        </p:nvSpPr>
        <p:spPr>
          <a:xfrm>
            <a:off x="68827" y="5047434"/>
            <a:ext cx="8902178" cy="977599"/>
          </a:xfrm>
          <a:prstGeom prst="leftRightArrow">
            <a:avLst>
              <a:gd name="adj1" fmla="val 86207"/>
              <a:gd name="adj2" fmla="val 50000"/>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400" dirty="0">
              <a:solidFill>
                <a:prstClr val="black"/>
              </a:solidFill>
              <a:latin typeface="Calibri"/>
            </a:endParaRPr>
          </a:p>
        </p:txBody>
      </p:sp>
      <p:sp>
        <p:nvSpPr>
          <p:cNvPr id="200" name="TextBox 199"/>
          <p:cNvSpPr txBox="1"/>
          <p:nvPr/>
        </p:nvSpPr>
        <p:spPr>
          <a:xfrm>
            <a:off x="224528" y="5387596"/>
            <a:ext cx="5459581" cy="307777"/>
          </a:xfrm>
          <a:prstGeom prst="rect">
            <a:avLst/>
          </a:prstGeom>
          <a:noFill/>
        </p:spPr>
        <p:txBody>
          <a:bodyPr wrap="square" rtlCol="0" anchor="ctr">
            <a:spAutoFit/>
          </a:bodyPr>
          <a:lstStyle/>
          <a:p>
            <a:pPr algn="ctr"/>
            <a:r>
              <a:rPr lang="en-US" sz="1400" dirty="0">
                <a:solidFill>
                  <a:prstClr val="black"/>
                </a:solidFill>
              </a:rPr>
              <a:t>Stakeholder Engagement and Policymaker Briefings</a:t>
            </a:r>
          </a:p>
        </p:txBody>
      </p:sp>
      <p:cxnSp>
        <p:nvCxnSpPr>
          <p:cNvPr id="201" name="Straight Connector 200"/>
          <p:cNvCxnSpPr/>
          <p:nvPr/>
        </p:nvCxnSpPr>
        <p:spPr>
          <a:xfrm>
            <a:off x="6270175" y="5120132"/>
            <a:ext cx="0" cy="823042"/>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02" name="TextBox 201"/>
          <p:cNvSpPr txBox="1"/>
          <p:nvPr/>
        </p:nvSpPr>
        <p:spPr>
          <a:xfrm>
            <a:off x="6652655" y="5279874"/>
            <a:ext cx="1348934" cy="523220"/>
          </a:xfrm>
          <a:prstGeom prst="rect">
            <a:avLst/>
          </a:prstGeom>
          <a:noFill/>
        </p:spPr>
        <p:txBody>
          <a:bodyPr wrap="square" rtlCol="0" anchor="ctr">
            <a:spAutoFit/>
          </a:bodyPr>
          <a:lstStyle/>
          <a:p>
            <a:pPr algn="ctr"/>
            <a:r>
              <a:rPr lang="en-US" sz="1400" dirty="0" smtClean="0"/>
              <a:t>Policy Option Development</a:t>
            </a:r>
            <a:endParaRPr lang="en-US" sz="1400" dirty="0"/>
          </a:p>
        </p:txBody>
      </p:sp>
      <p:sp>
        <p:nvSpPr>
          <p:cNvPr id="203" name="TextBox 202"/>
          <p:cNvSpPr txBox="1"/>
          <p:nvPr/>
        </p:nvSpPr>
        <p:spPr>
          <a:xfrm>
            <a:off x="6258690" y="1541694"/>
            <a:ext cx="914400" cy="461665"/>
          </a:xfrm>
          <a:prstGeom prst="rect">
            <a:avLst/>
          </a:prstGeom>
          <a:noFill/>
          <a:ln>
            <a:solidFill>
              <a:schemeClr val="tx1"/>
            </a:solidFill>
          </a:ln>
        </p:spPr>
        <p:txBody>
          <a:bodyPr wrap="square" lIns="45720" tIns="45720" rIns="45720" bIns="45720" rtlCol="0">
            <a:spAutoFit/>
          </a:bodyPr>
          <a:lstStyle/>
          <a:p>
            <a:pPr algn="ctr"/>
            <a:r>
              <a:rPr lang="en-US" sz="1200" dirty="0" smtClean="0">
                <a:solidFill>
                  <a:srgbClr val="000000"/>
                </a:solidFill>
                <a:latin typeface="Calibri"/>
              </a:rPr>
              <a:t>Task Force Meeting 6</a:t>
            </a:r>
            <a:endParaRPr lang="en-US" sz="1200" dirty="0">
              <a:solidFill>
                <a:srgbClr val="000000"/>
              </a:solidFill>
              <a:latin typeface="Calibri"/>
            </a:endParaRPr>
          </a:p>
        </p:txBody>
      </p:sp>
      <p:cxnSp>
        <p:nvCxnSpPr>
          <p:cNvPr id="222" name="Straight Connector 221"/>
          <p:cNvCxnSpPr/>
          <p:nvPr/>
        </p:nvCxnSpPr>
        <p:spPr>
          <a:xfrm>
            <a:off x="6709129" y="2020091"/>
            <a:ext cx="0" cy="46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a:stCxn id="237" idx="2"/>
          </p:cNvCxnSpPr>
          <p:nvPr/>
        </p:nvCxnSpPr>
        <p:spPr>
          <a:xfrm>
            <a:off x="5909164" y="1442962"/>
            <a:ext cx="0" cy="10373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25" name="Flowchart: Merge 53"/>
          <p:cNvSpPr/>
          <p:nvPr/>
        </p:nvSpPr>
        <p:spPr>
          <a:xfrm rot="10800000" flipV="1">
            <a:off x="5782164" y="2498341"/>
            <a:ext cx="254000" cy="280441"/>
          </a:xfrm>
          <a:prstGeom prst="flowChartMerge">
            <a:avLst/>
          </a:prstGeom>
          <a:solidFill>
            <a:srgbClr val="FF0000"/>
          </a:solidFill>
          <a:ln w="9525" cap="flat" cmpd="sng" algn="ctr">
            <a:solidFill>
              <a:srgbClr val="FF0000"/>
            </a:soli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a:endParaRPr>
          </a:p>
        </p:txBody>
      </p:sp>
      <p:cxnSp>
        <p:nvCxnSpPr>
          <p:cNvPr id="226" name="Straight Connector 225"/>
          <p:cNvCxnSpPr/>
          <p:nvPr/>
        </p:nvCxnSpPr>
        <p:spPr>
          <a:xfrm>
            <a:off x="4313719" y="1462794"/>
            <a:ext cx="0" cy="1035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7" name="Flowchart: Merge 53"/>
          <p:cNvSpPr/>
          <p:nvPr/>
        </p:nvSpPr>
        <p:spPr>
          <a:xfrm rot="10800000" flipV="1">
            <a:off x="4186720" y="2498340"/>
            <a:ext cx="254000" cy="280441"/>
          </a:xfrm>
          <a:prstGeom prst="flowChartMerge">
            <a:avLst/>
          </a:prstGeom>
          <a:solidFill>
            <a:schemeClr val="bg1">
              <a:lumMod val="85000"/>
            </a:schemeClr>
          </a:solidFill>
          <a:ln w="9525" cap="flat" cmpd="sng" algn="ctr">
            <a:solidFill>
              <a:schemeClr val="tx1"/>
            </a:soli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a:endParaRPr>
          </a:p>
        </p:txBody>
      </p:sp>
      <p:sp>
        <p:nvSpPr>
          <p:cNvPr id="228" name="TextBox 227"/>
          <p:cNvSpPr txBox="1"/>
          <p:nvPr/>
        </p:nvSpPr>
        <p:spPr>
          <a:xfrm>
            <a:off x="3713289" y="981297"/>
            <a:ext cx="914400" cy="461665"/>
          </a:xfrm>
          <a:prstGeom prst="rect">
            <a:avLst/>
          </a:prstGeom>
          <a:noFill/>
          <a:ln>
            <a:solidFill>
              <a:schemeClr val="tx1"/>
            </a:solidFill>
          </a:ln>
        </p:spPr>
        <p:txBody>
          <a:bodyPr wrap="square" lIns="45720" tIns="45720" rIns="45720" bIns="45720" rtlCol="0">
            <a:spAutoFit/>
          </a:bodyPr>
          <a:lstStyle/>
          <a:p>
            <a:pPr algn="ctr"/>
            <a:r>
              <a:rPr lang="en-US" sz="1200" dirty="0" smtClean="0">
                <a:latin typeface="Calibri"/>
              </a:rPr>
              <a:t>Task Force Meeting 4</a:t>
            </a:r>
            <a:endParaRPr lang="en-US" sz="1200" dirty="0">
              <a:latin typeface="Calibri"/>
            </a:endParaRPr>
          </a:p>
        </p:txBody>
      </p:sp>
      <p:cxnSp>
        <p:nvCxnSpPr>
          <p:cNvPr id="231" name="Straight Connector 230"/>
          <p:cNvCxnSpPr/>
          <p:nvPr/>
        </p:nvCxnSpPr>
        <p:spPr>
          <a:xfrm>
            <a:off x="7330651" y="1425259"/>
            <a:ext cx="0" cy="10599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Flowchart: Merge 53"/>
          <p:cNvSpPr/>
          <p:nvPr/>
        </p:nvSpPr>
        <p:spPr>
          <a:xfrm rot="10800000" flipV="1">
            <a:off x="7200122" y="2498341"/>
            <a:ext cx="254000" cy="280441"/>
          </a:xfrm>
          <a:prstGeom prst="flowChartMerge">
            <a:avLst/>
          </a:prstGeom>
          <a:solidFill>
            <a:schemeClr val="bg1">
              <a:lumMod val="85000"/>
            </a:schemeClr>
          </a:solidFill>
          <a:ln w="9525" cap="flat" cmpd="sng" algn="ctr">
            <a:solidFill>
              <a:srgbClr val="000000"/>
            </a:solid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a:endParaRPr>
          </a:p>
        </p:txBody>
      </p:sp>
      <p:cxnSp>
        <p:nvCxnSpPr>
          <p:cNvPr id="233" name="Straight Connector 232"/>
          <p:cNvCxnSpPr/>
          <p:nvPr/>
        </p:nvCxnSpPr>
        <p:spPr>
          <a:xfrm>
            <a:off x="3587600" y="1451785"/>
            <a:ext cx="0" cy="1035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a:xfrm>
            <a:off x="7955349" y="2015894"/>
            <a:ext cx="0" cy="4622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5" name="TextBox 234"/>
          <p:cNvSpPr txBox="1"/>
          <p:nvPr/>
        </p:nvSpPr>
        <p:spPr>
          <a:xfrm>
            <a:off x="7087189" y="963594"/>
            <a:ext cx="914400" cy="461665"/>
          </a:xfrm>
          <a:prstGeom prst="rect">
            <a:avLst/>
          </a:prstGeom>
          <a:noFill/>
          <a:ln>
            <a:solidFill>
              <a:schemeClr val="tx1"/>
            </a:solidFill>
          </a:ln>
        </p:spPr>
        <p:txBody>
          <a:bodyPr wrap="square" lIns="45720" tIns="45720" rIns="45720" bIns="45720" rtlCol="0">
            <a:spAutoFit/>
          </a:bodyPr>
          <a:lstStyle/>
          <a:p>
            <a:pPr algn="ctr"/>
            <a:r>
              <a:rPr lang="en-US" sz="1200" dirty="0" smtClean="0">
                <a:solidFill>
                  <a:srgbClr val="000000"/>
                </a:solidFill>
                <a:latin typeface="Calibri"/>
              </a:rPr>
              <a:t>Task Force Meeting 7</a:t>
            </a:r>
            <a:endParaRPr lang="en-US" sz="1200" dirty="0">
              <a:solidFill>
                <a:srgbClr val="000000"/>
              </a:solidFill>
              <a:latin typeface="Calibri"/>
            </a:endParaRPr>
          </a:p>
        </p:txBody>
      </p:sp>
      <p:sp>
        <p:nvSpPr>
          <p:cNvPr id="237" name="TextBox 236"/>
          <p:cNvSpPr txBox="1"/>
          <p:nvPr/>
        </p:nvSpPr>
        <p:spPr>
          <a:xfrm>
            <a:off x="5451964" y="981297"/>
            <a:ext cx="914400" cy="461665"/>
          </a:xfrm>
          <a:prstGeom prst="rect">
            <a:avLst/>
          </a:prstGeom>
          <a:noFill/>
          <a:ln>
            <a:solidFill>
              <a:srgbClr val="FF0000"/>
            </a:solidFill>
          </a:ln>
        </p:spPr>
        <p:txBody>
          <a:bodyPr wrap="square" lIns="45720" tIns="45720" rIns="45720" bIns="45720" rtlCol="0">
            <a:spAutoFit/>
          </a:bodyPr>
          <a:lstStyle/>
          <a:p>
            <a:pPr algn="ctr"/>
            <a:r>
              <a:rPr lang="en-US" sz="1200" dirty="0" smtClean="0">
                <a:solidFill>
                  <a:srgbClr val="FF0000"/>
                </a:solidFill>
                <a:latin typeface="Calibri"/>
              </a:rPr>
              <a:t>Task Force Meeting 5</a:t>
            </a:r>
            <a:endParaRPr lang="en-US" sz="1200" dirty="0">
              <a:solidFill>
                <a:srgbClr val="FF0000"/>
              </a:solidFill>
              <a:latin typeface="Calibri"/>
            </a:endParaRPr>
          </a:p>
        </p:txBody>
      </p:sp>
    </p:spTree>
    <p:extLst>
      <p:ext uri="{BB962C8B-B14F-4D97-AF65-F5344CB8AC3E}">
        <p14:creationId xmlns:p14="http://schemas.microsoft.com/office/powerpoint/2010/main" xmlns="" val="40623590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791605" y="2254294"/>
            <a:ext cx="4912325" cy="4231928"/>
          </a:xfrm>
          <a:prstGeom prst="rect">
            <a:avLst/>
          </a:prstGeom>
        </p:spPr>
        <p:txBody>
          <a:bodyPr wrap="square">
            <a:spAutoFit/>
          </a:bodyPr>
          <a:lstStyle/>
          <a:p>
            <a:r>
              <a:rPr lang="en-US" b="1" dirty="0" smtClean="0">
                <a:solidFill>
                  <a:schemeClr val="tx1">
                    <a:lumMod val="65000"/>
                    <a:lumOff val="35000"/>
                  </a:schemeClr>
                </a:solidFill>
              </a:rPr>
              <a:t>Ben Shelor</a:t>
            </a:r>
            <a:r>
              <a:rPr lang="en-US" dirty="0" smtClean="0">
                <a:solidFill>
                  <a:schemeClr val="tx1">
                    <a:lumMod val="65000"/>
                    <a:lumOff val="35000"/>
                  </a:schemeClr>
                </a:solidFill>
              </a:rPr>
              <a:t>, Policy Analyst</a:t>
            </a:r>
            <a:endParaRPr lang="en-US" dirty="0">
              <a:solidFill>
                <a:schemeClr val="tx1">
                  <a:lumMod val="65000"/>
                  <a:lumOff val="35000"/>
                </a:schemeClr>
              </a:solidFill>
            </a:endParaRPr>
          </a:p>
          <a:p>
            <a:r>
              <a:rPr lang="en-US" dirty="0" smtClean="0">
                <a:solidFill>
                  <a:schemeClr val="tx1">
                    <a:lumMod val="65000"/>
                    <a:lumOff val="35000"/>
                  </a:schemeClr>
                </a:solidFill>
                <a:hlinkClick r:id="rId2"/>
              </a:rPr>
              <a:t>bshelor@csg.org</a:t>
            </a:r>
            <a:r>
              <a:rPr lang="en-US" dirty="0" smtClean="0">
                <a:solidFill>
                  <a:schemeClr val="tx1">
                    <a:lumMod val="65000"/>
                    <a:lumOff val="35000"/>
                  </a:schemeClr>
                </a:solidFill>
              </a:rPr>
              <a:t> </a:t>
            </a:r>
          </a:p>
          <a:p>
            <a:endParaRPr lang="en-US" dirty="0" smtClean="0"/>
          </a:p>
          <a:p>
            <a:r>
              <a:rPr lang="en-US" dirty="0" smtClean="0"/>
              <a:t>Receive monthly </a:t>
            </a:r>
            <a:r>
              <a:rPr lang="en-US" dirty="0"/>
              <a:t>updates about justice </a:t>
            </a:r>
            <a:r>
              <a:rPr lang="en-US" dirty="0" smtClean="0"/>
              <a:t>reinvestment </a:t>
            </a:r>
            <a:r>
              <a:rPr lang="en-US" dirty="0"/>
              <a:t>states across the country as well as other </a:t>
            </a:r>
            <a:r>
              <a:rPr lang="en-US" dirty="0" smtClean="0"/>
              <a:t>CSG Justice Center Programs.</a:t>
            </a:r>
            <a:endParaRPr lang="en-US" dirty="0"/>
          </a:p>
          <a:p>
            <a:endParaRPr lang="en-US" b="1" dirty="0">
              <a:solidFill>
                <a:schemeClr val="accent2">
                  <a:lumMod val="50000"/>
                </a:schemeClr>
              </a:solidFill>
            </a:endParaRPr>
          </a:p>
          <a:p>
            <a:r>
              <a:rPr lang="en-US" dirty="0" smtClean="0"/>
              <a:t>Sign up at:</a:t>
            </a:r>
          </a:p>
          <a:p>
            <a:r>
              <a:rPr lang="en-US" b="1" dirty="0" smtClean="0">
                <a:solidFill>
                  <a:schemeClr val="accent2">
                    <a:lumMod val="75000"/>
                  </a:schemeClr>
                </a:solidFill>
              </a:rPr>
              <a:t>CSGJUSTICECENTER.ORG/SUBSCRIBE</a:t>
            </a:r>
          </a:p>
          <a:p>
            <a:endParaRPr lang="en-US" b="1" dirty="0">
              <a:solidFill>
                <a:schemeClr val="accent2">
                  <a:lumMod val="75000"/>
                </a:schemeClr>
              </a:solidFill>
            </a:endParaRPr>
          </a:p>
          <a:p>
            <a:endParaRPr lang="en-US" sz="1000" dirty="0">
              <a:solidFill>
                <a:schemeClr val="tx1">
                  <a:lumMod val="65000"/>
                  <a:lumOff val="35000"/>
                </a:schemeClr>
              </a:solidFill>
              <a:latin typeface="Arial"/>
              <a:cs typeface="Arial"/>
            </a:endParaRPr>
          </a:p>
          <a:p>
            <a:r>
              <a:rPr lang="en-US" sz="1000" dirty="0" smtClean="0">
                <a:solidFill>
                  <a:schemeClr val="tx1">
                    <a:lumMod val="65000"/>
                    <a:lumOff val="35000"/>
                  </a:schemeClr>
                </a:solidFill>
                <a:latin typeface="Arial"/>
                <a:cs typeface="Arial"/>
              </a:rPr>
              <a:t>This </a:t>
            </a:r>
            <a:r>
              <a:rPr lang="en-US" sz="1000" dirty="0">
                <a:solidFill>
                  <a:schemeClr val="tx1">
                    <a:lumMod val="65000"/>
                    <a:lumOff val="35000"/>
                  </a:schemeClr>
                </a:solidFill>
                <a:latin typeface="Arial"/>
                <a:cs typeface="Arial"/>
              </a:rPr>
              <a:t>material was prepared for the State of </a:t>
            </a:r>
            <a:r>
              <a:rPr lang="en-US" sz="1000" dirty="0" smtClean="0">
                <a:solidFill>
                  <a:schemeClr val="tx1">
                    <a:lumMod val="65000"/>
                    <a:lumOff val="35000"/>
                  </a:schemeClr>
                </a:solidFill>
                <a:latin typeface="Arial"/>
                <a:cs typeface="Arial"/>
              </a:rPr>
              <a:t>Arkansas. </a:t>
            </a:r>
            <a:r>
              <a:rPr lang="en-US" sz="1000" dirty="0">
                <a:solidFill>
                  <a:schemeClr val="tx1">
                    <a:lumMod val="65000"/>
                    <a:lumOff val="35000"/>
                  </a:schemeClr>
                </a:solidFill>
                <a:latin typeface="Arial"/>
                <a:cs typeface="Arial"/>
              </a:rPr>
              <a:t>The presentation was developed by members of the Council of State Governments Justice Center staff. Because presentations are not subject to the same rigorous review process as other printed materials, the statements made reflect the views of the authors, and should not be considered the official position of the Justice Center, the members of the Council of State Governments, or the funding agency supporting the work. </a:t>
            </a:r>
          </a:p>
          <a:p>
            <a:endParaRPr lang="en-US" sz="900" dirty="0" smtClean="0">
              <a:solidFill>
                <a:schemeClr val="tx1">
                  <a:lumMod val="65000"/>
                  <a:lumOff val="35000"/>
                </a:schemeClr>
              </a:solidFill>
              <a:latin typeface="Arial"/>
              <a:cs typeface="Arial"/>
            </a:endParaRPr>
          </a:p>
        </p:txBody>
      </p:sp>
      <p:sp>
        <p:nvSpPr>
          <p:cNvPr id="3" name="Title 2"/>
          <p:cNvSpPr>
            <a:spLocks noGrp="1"/>
          </p:cNvSpPr>
          <p:nvPr>
            <p:ph type="title"/>
          </p:nvPr>
        </p:nvSpPr>
        <p:spPr>
          <a:xfrm>
            <a:off x="3686693" y="1278040"/>
            <a:ext cx="3826021" cy="938906"/>
          </a:xfrm>
        </p:spPr>
        <p:txBody>
          <a:bodyPr/>
          <a:lstStyle/>
          <a:p>
            <a:r>
              <a:rPr lang="en-US" sz="5000" dirty="0" smtClean="0"/>
              <a:t>Thank You</a:t>
            </a:r>
            <a:endParaRPr lang="en-US" sz="5000" dirty="0"/>
          </a:p>
        </p:txBody>
      </p:sp>
      <p:pic>
        <p:nvPicPr>
          <p:cNvPr id="12" name="Picture 11" descr="CSG JC Logo 1.eps"/>
          <p:cNvPicPr>
            <a:picLocks noChangeAspect="1"/>
          </p:cNvPicPr>
          <p:nvPr/>
        </p:nvPicPr>
        <p:blipFill rotWithShape="1">
          <a:blip r:embed="rId3" cstate="screen">
            <a:extLst>
              <a:ext uri="{28A0092B-C50C-407E-A947-70E740481C1C}">
                <a14:useLocalDpi xmlns:a14="http://schemas.microsoft.com/office/drawing/2010/main" xmlns=""/>
              </a:ext>
            </a:extLst>
          </a:blip>
          <a:srcRect b="20833"/>
          <a:stretch/>
        </p:blipFill>
        <p:spPr>
          <a:xfrm>
            <a:off x="6716889" y="211261"/>
            <a:ext cx="2159000" cy="457313"/>
          </a:xfrm>
          <a:prstGeom prst="rect">
            <a:avLst/>
          </a:prstGeom>
          <a:ln>
            <a:noFill/>
          </a:ln>
          <a:effectLst/>
        </p:spPr>
      </p:pic>
      <p:sp>
        <p:nvSpPr>
          <p:cNvPr id="8" name="TextBox 7"/>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9" name="Rectangular Callout 8"/>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Tree>
    <p:extLst>
      <p:ext uri="{BB962C8B-B14F-4D97-AF65-F5344CB8AC3E}">
        <p14:creationId xmlns:p14="http://schemas.microsoft.com/office/powerpoint/2010/main" xmlns="" val="2137965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Stakeholder input informs the data analysis presented today </a:t>
            </a:r>
          </a:p>
        </p:txBody>
      </p:sp>
      <p:sp>
        <p:nvSpPr>
          <p:cNvPr id="4" name="Slide Number Placeholder 3"/>
          <p:cNvSpPr>
            <a:spLocks noGrp="1"/>
          </p:cNvSpPr>
          <p:nvPr>
            <p:ph type="sldNum" sz="quarter" idx="12"/>
          </p:nvPr>
        </p:nvSpPr>
        <p:spPr/>
        <p:txBody>
          <a:bodyPr/>
          <a:lstStyle/>
          <a:p>
            <a:r>
              <a:rPr lang="en-US" dirty="0" smtClean="0">
                <a:latin typeface="Calibri"/>
                <a:cs typeface="Calibri"/>
              </a:rPr>
              <a:t>  Council of State Governments Justice Center | </a:t>
            </a:r>
            <a:fld id="{054FADC0-F0D0-6246-B4F3-F9D77D690E2E}" type="slidenum">
              <a:rPr lang="en-US" smtClean="0">
                <a:latin typeface="Calibri"/>
                <a:cs typeface="Calibri"/>
              </a:rPr>
              <a:pPr/>
              <a:t>5</a:t>
            </a:fld>
            <a:endParaRPr lang="en-US" dirty="0">
              <a:latin typeface="Calibri"/>
              <a:cs typeface="Calibri"/>
            </a:endParaRPr>
          </a:p>
        </p:txBody>
      </p:sp>
      <p:sp>
        <p:nvSpPr>
          <p:cNvPr id="7" name="TextBox 6"/>
          <p:cNvSpPr txBox="1"/>
          <p:nvPr/>
        </p:nvSpPr>
        <p:spPr>
          <a:xfrm>
            <a:off x="1345649" y="3734618"/>
            <a:ext cx="3182971" cy="1261872"/>
          </a:xfrm>
          <a:prstGeom prst="rect">
            <a:avLst/>
          </a:prstGeom>
          <a:noFill/>
        </p:spPr>
        <p:txBody>
          <a:bodyPr wrap="square" lIns="91429" tIns="45714" rIns="91429" bIns="45714" rtlCol="0">
            <a:spAutoFit/>
          </a:bodyPr>
          <a:lstStyle/>
          <a:p>
            <a:r>
              <a:rPr lang="en-US" sz="2000" b="1" dirty="0">
                <a:solidFill>
                  <a:srgbClr val="632523"/>
                </a:solidFill>
                <a:latin typeface="Calibri"/>
                <a:cs typeface="Calibri"/>
              </a:rPr>
              <a:t>Courts</a:t>
            </a:r>
          </a:p>
          <a:p>
            <a:r>
              <a:rPr lang="en-US" sz="1400" dirty="0" smtClean="0">
                <a:solidFill>
                  <a:srgbClr val="7F7F7F"/>
                </a:solidFill>
                <a:latin typeface="Calibri"/>
                <a:cs typeface="Calibri"/>
              </a:rPr>
              <a:t>Meetings, calls, and presentations </a:t>
            </a:r>
            <a:r>
              <a:rPr lang="en-US" sz="1400" dirty="0">
                <a:solidFill>
                  <a:srgbClr val="7F7F7F"/>
                </a:solidFill>
                <a:latin typeface="Calibri"/>
                <a:cs typeface="Calibri"/>
              </a:rPr>
              <a:t>with individual judges, </a:t>
            </a:r>
            <a:r>
              <a:rPr lang="en-US" sz="1400" dirty="0" smtClean="0">
                <a:solidFill>
                  <a:srgbClr val="7F7F7F"/>
                </a:solidFill>
                <a:latin typeface="Calibri"/>
                <a:cs typeface="Calibri"/>
              </a:rPr>
              <a:t>Judicial Council leadership; Administrative Office of the Courts; </a:t>
            </a:r>
            <a:r>
              <a:rPr lang="en-US" sz="1400" dirty="0">
                <a:solidFill>
                  <a:srgbClr val="7F7F7F"/>
                </a:solidFill>
                <a:latin typeface="Calibri"/>
                <a:cs typeface="Calibri"/>
              </a:rPr>
              <a:t>and court observations   </a:t>
            </a:r>
          </a:p>
        </p:txBody>
      </p:sp>
      <p:sp>
        <p:nvSpPr>
          <p:cNvPr id="8" name="TextBox 7"/>
          <p:cNvSpPr txBox="1"/>
          <p:nvPr/>
        </p:nvSpPr>
        <p:spPr>
          <a:xfrm>
            <a:off x="5653024" y="2731609"/>
            <a:ext cx="3169329" cy="1323427"/>
          </a:xfrm>
          <a:prstGeom prst="rect">
            <a:avLst/>
          </a:prstGeom>
          <a:noFill/>
        </p:spPr>
        <p:txBody>
          <a:bodyPr wrap="square" lIns="91429" tIns="45714" rIns="91429" bIns="45714" rtlCol="0">
            <a:spAutoFit/>
          </a:bodyPr>
          <a:lstStyle/>
          <a:p>
            <a:r>
              <a:rPr lang="en-US" sz="2000" b="1" dirty="0" smtClean="0">
                <a:solidFill>
                  <a:srgbClr val="632523"/>
                </a:solidFill>
                <a:latin typeface="Calibri"/>
                <a:cs typeface="Calibri"/>
              </a:rPr>
              <a:t>Behavioral Health</a:t>
            </a:r>
            <a:endParaRPr lang="en-US" sz="2000" b="1" dirty="0">
              <a:solidFill>
                <a:srgbClr val="632523"/>
              </a:solidFill>
              <a:latin typeface="Calibri"/>
              <a:cs typeface="Calibri"/>
            </a:endParaRPr>
          </a:p>
          <a:p>
            <a:r>
              <a:rPr lang="en-US" sz="1200" dirty="0" smtClean="0">
                <a:solidFill>
                  <a:srgbClr val="7F7F7F"/>
                </a:solidFill>
                <a:latin typeface="Calibri"/>
                <a:cs typeface="Calibri"/>
              </a:rPr>
              <a:t>DHS Division of Behavioral Health Services (DBHS), Mental Health Council of Arkansas, Decision Point Inc., Ozark Guidance, Western Arkansas Guidance, and leadership of the Behavioral Health Treatment Access Task Force </a:t>
            </a:r>
            <a:endParaRPr lang="en-US" sz="1200" dirty="0">
              <a:solidFill>
                <a:srgbClr val="7F7F7F"/>
              </a:solidFill>
              <a:latin typeface="Calibri"/>
              <a:cs typeface="Calibri"/>
            </a:endParaRPr>
          </a:p>
        </p:txBody>
      </p:sp>
      <p:sp>
        <p:nvSpPr>
          <p:cNvPr id="9" name="TextBox 8"/>
          <p:cNvSpPr txBox="1"/>
          <p:nvPr/>
        </p:nvSpPr>
        <p:spPr>
          <a:xfrm>
            <a:off x="5653024" y="4155887"/>
            <a:ext cx="3236981" cy="1877425"/>
          </a:xfrm>
          <a:prstGeom prst="rect">
            <a:avLst/>
          </a:prstGeom>
          <a:noFill/>
        </p:spPr>
        <p:txBody>
          <a:bodyPr wrap="square" lIns="91429" tIns="45714" rIns="91429" bIns="45714" rtlCol="0">
            <a:spAutoFit/>
          </a:bodyPr>
          <a:lstStyle/>
          <a:p>
            <a:r>
              <a:rPr lang="en-US" sz="2000" b="1" dirty="0">
                <a:solidFill>
                  <a:srgbClr val="632523"/>
                </a:solidFill>
                <a:latin typeface="Calibri"/>
                <a:cs typeface="Calibri"/>
              </a:rPr>
              <a:t>Law Enforcement </a:t>
            </a:r>
            <a:r>
              <a:rPr lang="en-US" sz="2000" b="1" dirty="0" smtClean="0">
                <a:solidFill>
                  <a:srgbClr val="632523"/>
                </a:solidFill>
                <a:latin typeface="Calibri"/>
                <a:cs typeface="Calibri"/>
              </a:rPr>
              <a:t>and Prosecuting Attorneys</a:t>
            </a:r>
            <a:endParaRPr lang="en-US" sz="2000" b="1" dirty="0">
              <a:solidFill>
                <a:srgbClr val="632523"/>
              </a:solidFill>
              <a:latin typeface="Calibri"/>
              <a:cs typeface="Calibri"/>
            </a:endParaRPr>
          </a:p>
          <a:p>
            <a:r>
              <a:rPr lang="en-US" sz="1200" dirty="0" smtClean="0">
                <a:solidFill>
                  <a:srgbClr val="7F7F7F"/>
                </a:solidFill>
                <a:latin typeface="Calibri"/>
                <a:cs typeface="Calibri"/>
              </a:rPr>
              <a:t>Arkansas Prosecuting Attorneys Association, Arkansas Attorney </a:t>
            </a:r>
            <a:r>
              <a:rPr lang="en-US" sz="1200" dirty="0">
                <a:solidFill>
                  <a:srgbClr val="7F7F7F"/>
                </a:solidFill>
                <a:latin typeface="Calibri"/>
                <a:cs typeface="Calibri"/>
              </a:rPr>
              <a:t>General’s </a:t>
            </a:r>
            <a:r>
              <a:rPr lang="en-US" sz="1200" dirty="0" smtClean="0">
                <a:solidFill>
                  <a:srgbClr val="7F7F7F"/>
                </a:solidFill>
                <a:latin typeface="Calibri"/>
                <a:cs typeface="Calibri"/>
              </a:rPr>
              <a:t>Office, </a:t>
            </a:r>
            <a:r>
              <a:rPr lang="en-US" sz="1200" dirty="0">
                <a:solidFill>
                  <a:srgbClr val="7F7F7F"/>
                </a:solidFill>
                <a:latin typeface="Calibri"/>
                <a:cs typeface="Calibri"/>
              </a:rPr>
              <a:t>Arkansas </a:t>
            </a:r>
            <a:r>
              <a:rPr lang="en-US" sz="1200" dirty="0" smtClean="0">
                <a:solidFill>
                  <a:srgbClr val="7F7F7F"/>
                </a:solidFill>
                <a:latin typeface="Calibri"/>
                <a:cs typeface="Calibri"/>
              </a:rPr>
              <a:t>Sheriffs Association, representatives of the Washington County Sheriff’s Office, Pulaski County Sheriff’s Office, Union County Sheriff’s Office, and Sebastian County Sheriff’s Office.</a:t>
            </a:r>
            <a:endParaRPr lang="en-US" sz="1200" dirty="0">
              <a:solidFill>
                <a:srgbClr val="7F7F7F"/>
              </a:solidFill>
              <a:latin typeface="Calibri"/>
              <a:cs typeface="Calibri"/>
            </a:endParaRPr>
          </a:p>
        </p:txBody>
      </p:sp>
      <p:pic>
        <p:nvPicPr>
          <p:cNvPr id="13" name="Picture 12" descr="131_handcuffs-vector-l.pn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4411959" y="4309000"/>
            <a:ext cx="1264155" cy="779562"/>
          </a:xfrm>
          <a:prstGeom prst="rect">
            <a:avLst/>
          </a:prstGeom>
        </p:spPr>
      </p:pic>
      <p:pic>
        <p:nvPicPr>
          <p:cNvPr id="3" name="Picture 2"/>
          <p:cNvPicPr>
            <a:picLocks noChangeAspect="1"/>
          </p:cNvPicPr>
          <p:nvPr/>
        </p:nvPicPr>
        <p:blipFill>
          <a:blip r:embed="rId3"/>
          <a:stretch>
            <a:fillRect/>
          </a:stretch>
        </p:blipFill>
        <p:spPr>
          <a:xfrm>
            <a:off x="430906" y="2716170"/>
            <a:ext cx="809159" cy="809158"/>
          </a:xfrm>
          <a:prstGeom prst="rect">
            <a:avLst/>
          </a:prstGeom>
        </p:spPr>
      </p:pic>
      <p:sp>
        <p:nvSpPr>
          <p:cNvPr id="189" name="TextBox 188"/>
          <p:cNvSpPr txBox="1"/>
          <p:nvPr/>
        </p:nvSpPr>
        <p:spPr>
          <a:xfrm>
            <a:off x="1345649" y="2492165"/>
            <a:ext cx="3111748" cy="1261872"/>
          </a:xfrm>
          <a:prstGeom prst="rect">
            <a:avLst/>
          </a:prstGeom>
          <a:noFill/>
        </p:spPr>
        <p:txBody>
          <a:bodyPr wrap="square" lIns="91429" tIns="45714" rIns="91429" bIns="45714" rtlCol="0">
            <a:spAutoFit/>
          </a:bodyPr>
          <a:lstStyle/>
          <a:p>
            <a:r>
              <a:rPr lang="en-US" sz="2000" b="1" dirty="0" smtClean="0">
                <a:solidFill>
                  <a:srgbClr val="632523"/>
                </a:solidFill>
                <a:latin typeface="Calibri"/>
                <a:cs typeface="Calibri"/>
              </a:rPr>
              <a:t>Arkansas General Assembly</a:t>
            </a:r>
            <a:endParaRPr lang="en-US" sz="2000" b="1" dirty="0">
              <a:solidFill>
                <a:srgbClr val="632523"/>
              </a:solidFill>
              <a:latin typeface="Calibri"/>
              <a:cs typeface="Calibri"/>
            </a:endParaRPr>
          </a:p>
          <a:p>
            <a:r>
              <a:rPr lang="en-US" sz="1400" dirty="0">
                <a:solidFill>
                  <a:srgbClr val="7F7F7F"/>
                </a:solidFill>
                <a:latin typeface="Calibri"/>
                <a:cs typeface="Calibri"/>
              </a:rPr>
              <a:t>Meetings with Senators and House </a:t>
            </a:r>
            <a:r>
              <a:rPr lang="en-US" sz="1400" dirty="0" smtClean="0">
                <a:solidFill>
                  <a:srgbClr val="7F7F7F"/>
                </a:solidFill>
                <a:latin typeface="Calibri"/>
                <a:cs typeface="Calibri"/>
              </a:rPr>
              <a:t>Representatives, including legislative leadership and the Bureau of Legislative Research </a:t>
            </a:r>
            <a:endParaRPr lang="en-US" sz="1400" dirty="0">
              <a:solidFill>
                <a:srgbClr val="7F7F7F"/>
              </a:solidFill>
              <a:latin typeface="Calibri"/>
              <a:cs typeface="Calibri"/>
            </a:endParaRPr>
          </a:p>
        </p:txBody>
      </p:sp>
      <p:pic>
        <p:nvPicPr>
          <p:cNvPr id="17" name="Picture 16"/>
          <p:cNvPicPr>
            <a:picLocks noChangeAspect="1"/>
          </p:cNvPicPr>
          <p:nvPr/>
        </p:nvPicPr>
        <p:blipFill>
          <a:blip r:embed="rId4"/>
          <a:stretch>
            <a:fillRect/>
          </a:stretch>
        </p:blipFill>
        <p:spPr>
          <a:xfrm>
            <a:off x="4586345" y="2722671"/>
            <a:ext cx="1029344" cy="1179456"/>
          </a:xfrm>
          <a:prstGeom prst="rect">
            <a:avLst/>
          </a:prstGeom>
        </p:spPr>
      </p:pic>
      <p:sp>
        <p:nvSpPr>
          <p:cNvPr id="18" name="TextBox 17"/>
          <p:cNvSpPr txBox="1"/>
          <p:nvPr/>
        </p:nvSpPr>
        <p:spPr>
          <a:xfrm>
            <a:off x="5653024" y="1067234"/>
            <a:ext cx="3169329" cy="1508093"/>
          </a:xfrm>
          <a:prstGeom prst="rect">
            <a:avLst/>
          </a:prstGeom>
          <a:noFill/>
        </p:spPr>
        <p:txBody>
          <a:bodyPr wrap="square" lIns="91429" tIns="45714" rIns="91429" bIns="45714" rtlCol="0">
            <a:spAutoFit/>
          </a:bodyPr>
          <a:lstStyle/>
          <a:p>
            <a:r>
              <a:rPr lang="en-US" sz="2000" b="1" dirty="0" smtClean="0">
                <a:solidFill>
                  <a:srgbClr val="632523"/>
                </a:solidFill>
                <a:latin typeface="Calibri"/>
                <a:cs typeface="Calibri"/>
              </a:rPr>
              <a:t>Corrections </a:t>
            </a:r>
            <a:endParaRPr lang="en-US" sz="2000" b="1" dirty="0">
              <a:solidFill>
                <a:srgbClr val="632523"/>
              </a:solidFill>
              <a:latin typeface="Calibri"/>
              <a:cs typeface="Calibri"/>
            </a:endParaRPr>
          </a:p>
          <a:p>
            <a:r>
              <a:rPr lang="en-US" sz="1200" dirty="0">
                <a:solidFill>
                  <a:srgbClr val="7F7F7F"/>
                </a:solidFill>
                <a:latin typeface="Calibri"/>
                <a:cs typeface="Calibri"/>
              </a:rPr>
              <a:t>Meetings with </a:t>
            </a:r>
            <a:r>
              <a:rPr lang="en-US" sz="1200" dirty="0" smtClean="0">
                <a:solidFill>
                  <a:srgbClr val="7F7F7F"/>
                </a:solidFill>
                <a:latin typeface="Calibri"/>
                <a:cs typeface="Calibri"/>
              </a:rPr>
              <a:t>leadership and staff from the Board of Corrections, ADC, ACC, and the Arkansas Parole Board; observation and interviews with staff and offenders at three ACC Field Offices and three Community Corrections Centers; visit to Cummins and Varner Units</a:t>
            </a:r>
            <a:endParaRPr lang="en-US" sz="1200" dirty="0">
              <a:solidFill>
                <a:srgbClr val="7F7F7F"/>
              </a:solidFill>
              <a:latin typeface="Calibri"/>
              <a:cs typeface="Calibri"/>
            </a:endParaRPr>
          </a:p>
        </p:txBody>
      </p:sp>
      <p:pic>
        <p:nvPicPr>
          <p:cNvPr id="5" name="Picture 4"/>
          <p:cNvPicPr>
            <a:picLocks noChangeAspect="1"/>
          </p:cNvPicPr>
          <p:nvPr/>
        </p:nvPicPr>
        <p:blipFill>
          <a:blip r:embed="rId5"/>
          <a:stretch>
            <a:fillRect/>
          </a:stretch>
        </p:blipFill>
        <p:spPr>
          <a:xfrm>
            <a:off x="293701" y="4100519"/>
            <a:ext cx="985214" cy="850517"/>
          </a:xfrm>
          <a:prstGeom prst="rect">
            <a:avLst/>
          </a:prstGeom>
        </p:spPr>
      </p:pic>
      <p:pic>
        <p:nvPicPr>
          <p:cNvPr id="6" name="Picture 5"/>
          <p:cNvPicPr>
            <a:picLocks noChangeAspect="1"/>
          </p:cNvPicPr>
          <p:nvPr/>
        </p:nvPicPr>
        <p:blipFill>
          <a:blip r:embed="rId6"/>
          <a:stretch>
            <a:fillRect/>
          </a:stretch>
        </p:blipFill>
        <p:spPr>
          <a:xfrm>
            <a:off x="4595379" y="1166183"/>
            <a:ext cx="962585" cy="962585"/>
          </a:xfrm>
          <a:prstGeom prst="rect">
            <a:avLst/>
          </a:prstGeom>
        </p:spPr>
      </p:pic>
      <p:sp>
        <p:nvSpPr>
          <p:cNvPr id="10" name="Rectangle 9"/>
          <p:cNvSpPr/>
          <p:nvPr/>
        </p:nvSpPr>
        <p:spPr>
          <a:xfrm>
            <a:off x="1342571" y="5407959"/>
            <a:ext cx="4273118" cy="1077218"/>
          </a:xfrm>
          <a:prstGeom prst="rect">
            <a:avLst/>
          </a:prstGeom>
        </p:spPr>
        <p:txBody>
          <a:bodyPr wrap="square">
            <a:spAutoFit/>
          </a:bodyPr>
          <a:lstStyle/>
          <a:p>
            <a:r>
              <a:rPr lang="en-US" sz="2000" b="1" dirty="0" smtClean="0">
                <a:solidFill>
                  <a:schemeClr val="accent2">
                    <a:lumMod val="50000"/>
                  </a:schemeClr>
                </a:solidFill>
              </a:rPr>
              <a:t>State Associations and Foundations</a:t>
            </a:r>
            <a:endParaRPr lang="en-US" sz="2000" dirty="0" smtClean="0">
              <a:solidFill>
                <a:schemeClr val="accent2">
                  <a:lumMod val="50000"/>
                </a:schemeClr>
              </a:solidFill>
              <a:cs typeface="Calibri"/>
            </a:endParaRPr>
          </a:p>
          <a:p>
            <a:r>
              <a:rPr lang="en-US" sz="1200" dirty="0" smtClean="0">
                <a:solidFill>
                  <a:srgbClr val="7F7F7F"/>
                </a:solidFill>
                <a:cs typeface="Calibri"/>
              </a:rPr>
              <a:t>Association of Arkansas Counties, Arkansas Policy Foundation, Restore Hope</a:t>
            </a:r>
            <a:endParaRPr lang="en-US" sz="1200" dirty="0">
              <a:solidFill>
                <a:srgbClr val="7F7F7F"/>
              </a:solidFill>
              <a:cs typeface="Calibri"/>
            </a:endParaRPr>
          </a:p>
        </p:txBody>
      </p:sp>
      <p:pic>
        <p:nvPicPr>
          <p:cNvPr id="23" name="Picture 22"/>
          <p:cNvPicPr>
            <a:picLocks noChangeAspect="1"/>
          </p:cNvPicPr>
          <p:nvPr/>
        </p:nvPicPr>
        <p:blipFill>
          <a:blip r:embed="rId7"/>
          <a:stretch>
            <a:fillRect/>
          </a:stretch>
        </p:blipFill>
        <p:spPr>
          <a:xfrm>
            <a:off x="155225" y="1041108"/>
            <a:ext cx="1261647" cy="1261647"/>
          </a:xfrm>
          <a:prstGeom prst="rect">
            <a:avLst/>
          </a:prstGeom>
        </p:spPr>
      </p:pic>
      <p:sp>
        <p:nvSpPr>
          <p:cNvPr id="16" name="TextBox 15"/>
          <p:cNvSpPr txBox="1"/>
          <p:nvPr/>
        </p:nvSpPr>
        <p:spPr>
          <a:xfrm>
            <a:off x="1345649" y="1157379"/>
            <a:ext cx="3051555" cy="1138761"/>
          </a:xfrm>
          <a:prstGeom prst="rect">
            <a:avLst/>
          </a:prstGeom>
          <a:noFill/>
        </p:spPr>
        <p:txBody>
          <a:bodyPr wrap="square" lIns="91429" tIns="45714" rIns="91429" bIns="45714" rtlCol="0">
            <a:spAutoFit/>
          </a:bodyPr>
          <a:lstStyle/>
          <a:p>
            <a:r>
              <a:rPr lang="en-US" sz="2000" b="1" dirty="0" smtClean="0">
                <a:solidFill>
                  <a:schemeClr val="accent2">
                    <a:lumMod val="50000"/>
                  </a:schemeClr>
                </a:solidFill>
                <a:latin typeface="Calibri"/>
                <a:cs typeface="Calibri"/>
              </a:rPr>
              <a:t>Legislative Criminal Justice Oversight Task Force</a:t>
            </a:r>
            <a:endParaRPr lang="en-US" sz="2000" b="1" dirty="0">
              <a:solidFill>
                <a:schemeClr val="accent2">
                  <a:lumMod val="50000"/>
                </a:schemeClr>
              </a:solidFill>
              <a:latin typeface="Calibri"/>
              <a:cs typeface="Calibri"/>
            </a:endParaRPr>
          </a:p>
          <a:p>
            <a:r>
              <a:rPr lang="en-US" sz="1400" dirty="0">
                <a:solidFill>
                  <a:schemeClr val="bg1">
                    <a:lumMod val="50000"/>
                  </a:schemeClr>
                </a:solidFill>
                <a:latin typeface="Calibri"/>
                <a:cs typeface="Calibri"/>
              </a:rPr>
              <a:t>Individual meetings/calls with </a:t>
            </a:r>
            <a:r>
              <a:rPr lang="en-US" sz="1400" dirty="0" smtClean="0">
                <a:solidFill>
                  <a:schemeClr val="bg1">
                    <a:lumMod val="50000"/>
                  </a:schemeClr>
                </a:solidFill>
                <a:latin typeface="Calibri"/>
                <a:cs typeface="Calibri"/>
              </a:rPr>
              <a:t>task force</a:t>
            </a:r>
            <a:r>
              <a:rPr lang="en-US" sz="1400" dirty="0">
                <a:solidFill>
                  <a:schemeClr val="bg1">
                    <a:lumMod val="50000"/>
                  </a:schemeClr>
                </a:solidFill>
                <a:latin typeface="Calibri"/>
                <a:cs typeface="Calibri"/>
              </a:rPr>
              <a:t> </a:t>
            </a:r>
            <a:r>
              <a:rPr lang="en-US" sz="1400" dirty="0" smtClean="0">
                <a:solidFill>
                  <a:schemeClr val="bg1">
                    <a:lumMod val="50000"/>
                  </a:schemeClr>
                </a:solidFill>
                <a:latin typeface="Calibri"/>
                <a:cs typeface="Calibri"/>
              </a:rPr>
              <a:t>members </a:t>
            </a:r>
            <a:r>
              <a:rPr lang="en-US" sz="1400" dirty="0">
                <a:solidFill>
                  <a:schemeClr val="bg1">
                    <a:lumMod val="50000"/>
                  </a:schemeClr>
                </a:solidFill>
                <a:latin typeface="Calibri"/>
                <a:cs typeface="Calibri"/>
              </a:rPr>
              <a:t>and their staff</a:t>
            </a:r>
          </a:p>
        </p:txBody>
      </p:sp>
      <p:pic>
        <p:nvPicPr>
          <p:cNvPr id="22" name="Picture 21"/>
          <p:cNvPicPr>
            <a:picLocks noChangeAspect="1"/>
          </p:cNvPicPr>
          <p:nvPr/>
        </p:nvPicPr>
        <p:blipFill>
          <a:blip r:embed="rId8"/>
          <a:stretch>
            <a:fillRect/>
          </a:stretch>
        </p:blipFill>
        <p:spPr>
          <a:xfrm>
            <a:off x="379821" y="5412271"/>
            <a:ext cx="853894" cy="807197"/>
          </a:xfrm>
          <a:prstGeom prst="rect">
            <a:avLst/>
          </a:prstGeom>
        </p:spPr>
      </p:pic>
    </p:spTree>
    <p:extLst>
      <p:ext uri="{BB962C8B-B14F-4D97-AF65-F5344CB8AC3E}">
        <p14:creationId xmlns:p14="http://schemas.microsoft.com/office/powerpoint/2010/main" xmlns="" val="380876888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5226" y="274642"/>
            <a:ext cx="8954705" cy="685829"/>
          </a:xfrm>
        </p:spPr>
        <p:txBody>
          <a:bodyPr>
            <a:noAutofit/>
          </a:bodyPr>
          <a:lstStyle/>
          <a:p>
            <a:r>
              <a:rPr lang="en-US" dirty="0"/>
              <a:t>CSG Justice Center staff are pursuing regional perspectives in stakeholder engagement, reflecting the state’s size and diversity  </a:t>
            </a:r>
          </a:p>
        </p:txBody>
      </p:sp>
      <p:sp>
        <p:nvSpPr>
          <p:cNvPr id="2" name="Slide Number Placeholder 1"/>
          <p:cNvSpPr>
            <a:spLocks noGrp="1"/>
          </p:cNvSpPr>
          <p:nvPr>
            <p:ph type="sldNum" sz="quarter" idx="12"/>
          </p:nvPr>
        </p:nvSpPr>
        <p:spPr/>
        <p:txBody>
          <a:bodyPr/>
          <a:lstStyle/>
          <a:p>
            <a:r>
              <a:rPr lang="en-US" dirty="0" smtClean="0">
                <a:latin typeface="Calibri"/>
                <a:cs typeface="Calibri"/>
              </a:rPr>
              <a:t>  Council of State Governments Justice Center | </a:t>
            </a:r>
            <a:fld id="{054FADC0-F0D0-6246-B4F3-F9D77D690E2E}" type="slidenum">
              <a:rPr lang="en-US" smtClean="0">
                <a:latin typeface="Calibri"/>
                <a:cs typeface="Calibri"/>
              </a:rPr>
              <a:pPr/>
              <a:t>6</a:t>
            </a:fld>
            <a:endParaRPr lang="en-US" dirty="0">
              <a:latin typeface="Calibri"/>
              <a:cs typeface="Calibri"/>
            </a:endParaRPr>
          </a:p>
        </p:txBody>
      </p:sp>
      <p:grpSp>
        <p:nvGrpSpPr>
          <p:cNvPr id="53" name="Group 52"/>
          <p:cNvGrpSpPr/>
          <p:nvPr/>
        </p:nvGrpSpPr>
        <p:grpSpPr>
          <a:xfrm>
            <a:off x="226131" y="5449094"/>
            <a:ext cx="8914790" cy="963183"/>
            <a:chOff x="765230" y="5141117"/>
            <a:chExt cx="8108590" cy="963183"/>
          </a:xfrm>
        </p:grpSpPr>
        <p:sp>
          <p:nvSpPr>
            <p:cNvPr id="54" name="Rectangle 53"/>
            <p:cNvSpPr/>
            <p:nvPr/>
          </p:nvSpPr>
          <p:spPr>
            <a:xfrm>
              <a:off x="765230" y="5141117"/>
              <a:ext cx="1267343" cy="707886"/>
            </a:xfrm>
            <a:prstGeom prst="rect">
              <a:avLst/>
            </a:prstGeom>
          </p:spPr>
          <p:txBody>
            <a:bodyPr wrap="square">
              <a:spAutoFit/>
            </a:bodyPr>
            <a:lstStyle/>
            <a:p>
              <a:pPr algn="r"/>
              <a:r>
                <a:rPr lang="en-US" sz="2000" b="1" dirty="0" smtClean="0">
                  <a:solidFill>
                    <a:srgbClr val="C0504D"/>
                  </a:solidFill>
                  <a:latin typeface="Calibri"/>
                  <a:cs typeface="Calibri"/>
                </a:rPr>
                <a:t>County Meetings</a:t>
              </a:r>
              <a:endParaRPr lang="en-US" sz="2000" b="1" dirty="0">
                <a:solidFill>
                  <a:srgbClr val="C0504D"/>
                </a:solidFill>
                <a:latin typeface="Calibri"/>
                <a:cs typeface="Calibri"/>
              </a:endParaRPr>
            </a:p>
          </p:txBody>
        </p:sp>
        <p:sp>
          <p:nvSpPr>
            <p:cNvPr id="55" name="TextBox 54"/>
            <p:cNvSpPr txBox="1"/>
            <p:nvPr/>
          </p:nvSpPr>
          <p:spPr>
            <a:xfrm>
              <a:off x="2049080" y="5243303"/>
              <a:ext cx="6824740" cy="860997"/>
            </a:xfrm>
            <a:prstGeom prst="round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r>
                <a:rPr lang="en-US" sz="1500" dirty="0" smtClean="0">
                  <a:solidFill>
                    <a:srgbClr val="000000"/>
                  </a:solidFill>
                  <a:cs typeface="Calibri"/>
                </a:rPr>
                <a:t>With the assistance of the Association of Arkansas Counties and the Arkansas Sheriffs Association, CSG Justice Center staff met with leaders and stakeholders from </a:t>
              </a:r>
              <a:r>
                <a:rPr lang="en-US" sz="1500" b="1" dirty="0" smtClean="0">
                  <a:solidFill>
                    <a:srgbClr val="000000"/>
                  </a:solidFill>
                  <a:cs typeface="Calibri"/>
                </a:rPr>
                <a:t>Washington, Union, Pulaski, </a:t>
              </a:r>
              <a:r>
                <a:rPr lang="en-US" sz="1500" dirty="0" smtClean="0">
                  <a:solidFill>
                    <a:srgbClr val="000000"/>
                  </a:solidFill>
                  <a:cs typeface="Calibri"/>
                </a:rPr>
                <a:t>and </a:t>
              </a:r>
              <a:r>
                <a:rPr lang="en-US" sz="1500" b="1" dirty="0" smtClean="0">
                  <a:solidFill>
                    <a:srgbClr val="000000"/>
                  </a:solidFill>
                  <a:cs typeface="Calibri"/>
                </a:rPr>
                <a:t>Sebastian</a:t>
              </a:r>
              <a:r>
                <a:rPr lang="en-US" sz="1500" dirty="0" smtClean="0">
                  <a:solidFill>
                    <a:srgbClr val="000000"/>
                  </a:solidFill>
                  <a:cs typeface="Calibri"/>
                </a:rPr>
                <a:t> Counties to learn about the criminal justice challenges at the local level.</a:t>
              </a:r>
              <a:endParaRPr lang="en-US" sz="1500" dirty="0">
                <a:solidFill>
                  <a:srgbClr val="000000"/>
                </a:solidFill>
                <a:cs typeface="Calibri"/>
              </a:endParaRPr>
            </a:p>
          </p:txBody>
        </p:sp>
      </p:grpSp>
      <p:sp>
        <p:nvSpPr>
          <p:cNvPr id="58" name="TextBox 57"/>
          <p:cNvSpPr txBox="1"/>
          <p:nvPr/>
        </p:nvSpPr>
        <p:spPr>
          <a:xfrm>
            <a:off x="526766" y="1709247"/>
            <a:ext cx="2244813" cy="3139309"/>
          </a:xfrm>
          <a:prstGeom prst="rect">
            <a:avLst/>
          </a:prstGeom>
          <a:solidFill>
            <a:schemeClr val="bg1">
              <a:lumMod val="85000"/>
            </a:schemeClr>
          </a:solidFill>
        </p:spPr>
        <p:txBody>
          <a:bodyPr wrap="square" lIns="91429" tIns="45714" rIns="91429" bIns="45714" rtlCol="0">
            <a:spAutoFit/>
          </a:bodyPr>
          <a:lstStyle/>
          <a:p>
            <a:pPr algn="ctr"/>
            <a:r>
              <a:rPr lang="en-US" sz="3600" b="1" dirty="0" smtClean="0">
                <a:solidFill>
                  <a:schemeClr val="accent1"/>
                </a:solidFill>
                <a:latin typeface="Calibri"/>
                <a:cs typeface="Calibri"/>
              </a:rPr>
              <a:t>80+</a:t>
            </a:r>
            <a:endParaRPr lang="en-US" sz="3600" b="1" dirty="0">
              <a:solidFill>
                <a:schemeClr val="accent1"/>
              </a:solidFill>
              <a:latin typeface="Calibri"/>
              <a:cs typeface="Calibri"/>
            </a:endParaRPr>
          </a:p>
          <a:p>
            <a:pPr algn="ctr"/>
            <a:r>
              <a:rPr lang="en-US" dirty="0" smtClean="0">
                <a:solidFill>
                  <a:schemeClr val="accent1"/>
                </a:solidFill>
                <a:latin typeface="Calibri"/>
                <a:cs typeface="Calibri"/>
              </a:rPr>
              <a:t>CALLS &amp; MEETINGS</a:t>
            </a:r>
          </a:p>
          <a:p>
            <a:pPr algn="ctr"/>
            <a:r>
              <a:rPr lang="en-US" sz="3600" b="1" dirty="0" smtClean="0">
                <a:solidFill>
                  <a:schemeClr val="accent2"/>
                </a:solidFill>
                <a:latin typeface="Calibri"/>
                <a:cs typeface="Calibri"/>
              </a:rPr>
              <a:t>12</a:t>
            </a:r>
            <a:endParaRPr lang="en-US" sz="3600" b="1" dirty="0">
              <a:solidFill>
                <a:schemeClr val="accent2"/>
              </a:solidFill>
              <a:latin typeface="Calibri"/>
              <a:cs typeface="Calibri"/>
            </a:endParaRPr>
          </a:p>
          <a:p>
            <a:pPr algn="ctr"/>
            <a:r>
              <a:rPr lang="en-US" dirty="0" smtClean="0">
                <a:solidFill>
                  <a:schemeClr val="accent2"/>
                </a:solidFill>
                <a:latin typeface="Calibri"/>
                <a:cs typeface="Calibri"/>
              </a:rPr>
              <a:t>ON-SITE VISITS</a:t>
            </a:r>
          </a:p>
          <a:p>
            <a:pPr algn="ctr"/>
            <a:r>
              <a:rPr lang="en-US" sz="3600" b="1" dirty="0" smtClean="0">
                <a:solidFill>
                  <a:srgbClr val="000000"/>
                </a:solidFill>
                <a:latin typeface="Calibri"/>
                <a:cs typeface="Calibri"/>
              </a:rPr>
              <a:t>1,500+</a:t>
            </a:r>
            <a:endParaRPr lang="en-US" sz="3600" b="1" dirty="0">
              <a:solidFill>
                <a:srgbClr val="000000"/>
              </a:solidFill>
              <a:latin typeface="Calibri"/>
              <a:cs typeface="Calibri"/>
            </a:endParaRPr>
          </a:p>
          <a:p>
            <a:pPr algn="ctr"/>
            <a:r>
              <a:rPr lang="en-US" dirty="0" smtClean="0">
                <a:solidFill>
                  <a:srgbClr val="000000"/>
                </a:solidFill>
                <a:latin typeface="Calibri"/>
                <a:cs typeface="Calibri"/>
              </a:rPr>
              <a:t>MILES DRIVEN</a:t>
            </a:r>
          </a:p>
          <a:p>
            <a:pPr algn="ctr"/>
            <a:endParaRPr lang="en-US" dirty="0">
              <a:latin typeface="Calibri"/>
              <a:cs typeface="Calibri"/>
            </a:endParaRPr>
          </a:p>
          <a:p>
            <a:pPr algn="ctr"/>
            <a:r>
              <a:rPr lang="en-US" dirty="0">
                <a:latin typeface="Calibri"/>
                <a:cs typeface="Calibri"/>
              </a:rPr>
              <a:t>SINCE FALL </a:t>
            </a:r>
            <a:r>
              <a:rPr lang="en-US" dirty="0" smtClean="0">
                <a:latin typeface="Calibri"/>
                <a:cs typeface="Calibri"/>
              </a:rPr>
              <a:t>2015 </a:t>
            </a:r>
            <a:endParaRPr lang="en-US" dirty="0">
              <a:latin typeface="Calibri"/>
              <a:cs typeface="Calibri"/>
            </a:endParaRPr>
          </a:p>
        </p:txBody>
      </p:sp>
      <p:pic>
        <p:nvPicPr>
          <p:cNvPr id="25" name="Picture 24" descr="arkansas46 (1).gif"/>
          <p:cNvPicPr>
            <a:picLocks noChangeAspect="1"/>
          </p:cNvPicPr>
          <p:nvPr/>
        </p:nvPicPr>
        <p:blipFill rotWithShape="1">
          <a:blip r:embed="rId3">
            <a:extLst>
              <a:ext uri="{BEBA8EAE-BF5A-486C-A8C5-ECC9F3942E4B}">
                <a14:imgProps xmlns:a14="http://schemas.microsoft.com/office/drawing/2010/main" xmlns="">
                  <a14:imgLayer r:embed="rId4">
                    <a14:imgEffect>
                      <a14:sharpenSoften amount="50000"/>
                    </a14:imgEffect>
                    <a14:imgEffect>
                      <a14:saturation sat="0"/>
                    </a14:imgEffect>
                    <a14:imgEffect>
                      <a14:brightnessContrast contrast="-40000"/>
                    </a14:imgEffect>
                  </a14:imgLayer>
                </a14:imgProps>
              </a:ext>
              <a:ext uri="{28A0092B-C50C-407E-A947-70E740481C1C}">
                <a14:useLocalDpi xmlns:a14="http://schemas.microsoft.com/office/drawing/2010/main" xmlns="" val="0"/>
              </a:ext>
            </a:extLst>
          </a:blip>
          <a:srcRect l="4141" t="2357" r="2837" b="1990"/>
          <a:stretch/>
        </p:blipFill>
        <p:spPr>
          <a:xfrm>
            <a:off x="3336651" y="1168281"/>
            <a:ext cx="5164086" cy="4283364"/>
          </a:xfrm>
          <a:prstGeom prst="rect">
            <a:avLst/>
          </a:prstGeom>
        </p:spPr>
      </p:pic>
      <p:cxnSp>
        <p:nvCxnSpPr>
          <p:cNvPr id="69" name="Straight Connector 68"/>
          <p:cNvCxnSpPr/>
          <p:nvPr/>
        </p:nvCxnSpPr>
        <p:spPr>
          <a:xfrm flipH="1" flipV="1">
            <a:off x="3770330" y="2835150"/>
            <a:ext cx="1754068" cy="501487"/>
          </a:xfrm>
          <a:prstGeom prst="line">
            <a:avLst/>
          </a:prstGeom>
          <a:ln w="3810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sp>
        <p:nvSpPr>
          <p:cNvPr id="62" name="Oval 61"/>
          <p:cNvSpPr/>
          <p:nvPr/>
        </p:nvSpPr>
        <p:spPr>
          <a:xfrm>
            <a:off x="3581400" y="2715491"/>
            <a:ext cx="207818" cy="207818"/>
          </a:xfrm>
          <a:prstGeom prst="ellipse">
            <a:avLst/>
          </a:prstGeom>
          <a:solidFill>
            <a:srgbClr val="C0504D"/>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2" name="Straight Connector 71"/>
          <p:cNvCxnSpPr>
            <a:stCxn id="26" idx="1"/>
            <a:endCxn id="64" idx="5"/>
          </p:cNvCxnSpPr>
          <p:nvPr/>
        </p:nvCxnSpPr>
        <p:spPr>
          <a:xfrm flipH="1" flipV="1">
            <a:off x="3724148" y="1980785"/>
            <a:ext cx="1819139" cy="1293922"/>
          </a:xfrm>
          <a:prstGeom prst="line">
            <a:avLst/>
          </a:prstGeom>
          <a:ln w="381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flipH="1" flipV="1">
            <a:off x="3650673" y="2034309"/>
            <a:ext cx="34635" cy="637725"/>
          </a:xfrm>
          <a:prstGeom prst="line">
            <a:avLst/>
          </a:prstGeom>
          <a:ln w="3810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flipH="1" flipV="1">
            <a:off x="3586019" y="1519384"/>
            <a:ext cx="34634" cy="284017"/>
          </a:xfrm>
          <a:prstGeom prst="line">
            <a:avLst/>
          </a:prstGeom>
          <a:ln w="3810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sp>
        <p:nvSpPr>
          <p:cNvPr id="63" name="Oval 62"/>
          <p:cNvSpPr/>
          <p:nvPr/>
        </p:nvSpPr>
        <p:spPr>
          <a:xfrm>
            <a:off x="3477491" y="1409073"/>
            <a:ext cx="207818" cy="207818"/>
          </a:xfrm>
          <a:prstGeom prst="ellipse">
            <a:avLst/>
          </a:prstGeom>
          <a:solidFill>
            <a:schemeClr val="accent2"/>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6" name="Straight Connector 75"/>
          <p:cNvCxnSpPr/>
          <p:nvPr/>
        </p:nvCxnSpPr>
        <p:spPr>
          <a:xfrm flipH="1" flipV="1">
            <a:off x="5597878" y="3263163"/>
            <a:ext cx="315707" cy="745419"/>
          </a:xfrm>
          <a:prstGeom prst="line">
            <a:avLst/>
          </a:prstGeom>
          <a:ln w="3810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flipV="1">
            <a:off x="5322455" y="3340843"/>
            <a:ext cx="290102" cy="1880012"/>
          </a:xfrm>
          <a:prstGeom prst="line">
            <a:avLst/>
          </a:prstGeom>
          <a:ln w="3810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sp>
        <p:nvSpPr>
          <p:cNvPr id="64" name="Oval 63"/>
          <p:cNvSpPr/>
          <p:nvPr/>
        </p:nvSpPr>
        <p:spPr>
          <a:xfrm>
            <a:off x="3546764" y="1803401"/>
            <a:ext cx="207818" cy="207818"/>
          </a:xfrm>
          <a:prstGeom prst="ellipse">
            <a:avLst/>
          </a:prstGeom>
          <a:solidFill>
            <a:srgbClr val="C0504D"/>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96" name="Straight Connector 95"/>
          <p:cNvCxnSpPr/>
          <p:nvPr/>
        </p:nvCxnSpPr>
        <p:spPr>
          <a:xfrm flipH="1" flipV="1">
            <a:off x="4816794" y="3269686"/>
            <a:ext cx="772674" cy="78497"/>
          </a:xfrm>
          <a:prstGeom prst="line">
            <a:avLst/>
          </a:prstGeom>
          <a:ln w="3810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a:stCxn id="99" idx="7"/>
          </p:cNvCxnSpPr>
          <p:nvPr/>
        </p:nvCxnSpPr>
        <p:spPr>
          <a:xfrm flipV="1">
            <a:off x="5132697" y="3336637"/>
            <a:ext cx="468314" cy="413742"/>
          </a:xfrm>
          <a:prstGeom prst="line">
            <a:avLst/>
          </a:prstGeom>
          <a:ln w="3810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sp>
        <p:nvSpPr>
          <p:cNvPr id="99" name="Oval 98"/>
          <p:cNvSpPr/>
          <p:nvPr/>
        </p:nvSpPr>
        <p:spPr>
          <a:xfrm>
            <a:off x="4955313" y="3719945"/>
            <a:ext cx="207818" cy="207818"/>
          </a:xfrm>
          <a:prstGeom prst="ellipse">
            <a:avLst/>
          </a:prstGeom>
          <a:solidFill>
            <a:srgbClr val="C0504D"/>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06" name="Straight Connector 105"/>
          <p:cNvCxnSpPr/>
          <p:nvPr/>
        </p:nvCxnSpPr>
        <p:spPr>
          <a:xfrm flipH="1" flipV="1">
            <a:off x="5913585" y="3950857"/>
            <a:ext cx="315706" cy="140436"/>
          </a:xfrm>
          <a:prstGeom prst="line">
            <a:avLst/>
          </a:prstGeom>
          <a:ln w="38100" cmpd="sng">
            <a:solidFill>
              <a:srgbClr val="000000"/>
            </a:solidFill>
            <a:prstDash val="sysDash"/>
          </a:ln>
        </p:spPr>
        <p:style>
          <a:lnRef idx="2">
            <a:schemeClr val="accent1"/>
          </a:lnRef>
          <a:fillRef idx="0">
            <a:schemeClr val="accent1"/>
          </a:fillRef>
          <a:effectRef idx="1">
            <a:schemeClr val="accent1"/>
          </a:effectRef>
          <a:fontRef idx="minor">
            <a:schemeClr val="tx1"/>
          </a:fontRef>
        </p:style>
      </p:cxnSp>
      <p:sp>
        <p:nvSpPr>
          <p:cNvPr id="105" name="Oval 104"/>
          <p:cNvSpPr/>
          <p:nvPr/>
        </p:nvSpPr>
        <p:spPr>
          <a:xfrm>
            <a:off x="6158349" y="4031672"/>
            <a:ext cx="207818" cy="207818"/>
          </a:xfrm>
          <a:prstGeom prst="ellipse">
            <a:avLst/>
          </a:prstGeom>
          <a:solidFill>
            <a:srgbClr val="C0504D"/>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Oval 66"/>
          <p:cNvSpPr/>
          <p:nvPr/>
        </p:nvSpPr>
        <p:spPr>
          <a:xfrm>
            <a:off x="5798131" y="3823854"/>
            <a:ext cx="207818" cy="207818"/>
          </a:xfrm>
          <a:prstGeom prst="ellipse">
            <a:avLst/>
          </a:prstGeom>
          <a:solidFill>
            <a:srgbClr val="C0504D"/>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Oval 65"/>
          <p:cNvSpPr/>
          <p:nvPr/>
        </p:nvSpPr>
        <p:spPr>
          <a:xfrm>
            <a:off x="5230091" y="5024582"/>
            <a:ext cx="207818" cy="207818"/>
          </a:xfrm>
          <a:prstGeom prst="ellipse">
            <a:avLst/>
          </a:prstGeom>
          <a:solidFill>
            <a:srgbClr val="C0504D"/>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Oval 25"/>
          <p:cNvSpPr/>
          <p:nvPr/>
        </p:nvSpPr>
        <p:spPr>
          <a:xfrm>
            <a:off x="5512853" y="3244273"/>
            <a:ext cx="207818" cy="207818"/>
          </a:xfrm>
          <a:prstGeom prst="ellipse">
            <a:avLst/>
          </a:prstGeom>
          <a:solidFill>
            <a:srgbClr val="C0504D"/>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3" name="Oval 82"/>
          <p:cNvSpPr/>
          <p:nvPr/>
        </p:nvSpPr>
        <p:spPr>
          <a:xfrm>
            <a:off x="4632066" y="3154232"/>
            <a:ext cx="207818" cy="207818"/>
          </a:xfrm>
          <a:prstGeom prst="ellipse">
            <a:avLst/>
          </a:prstGeom>
          <a:solidFill>
            <a:srgbClr val="C0504D"/>
          </a:solidFill>
          <a:ln w="22225">
            <a:solidFill>
              <a:srgbClr val="C0504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xmlns="" val="3892530663"/>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Update on criminal justice system stakeholder engagement since </a:t>
            </a:r>
            <a:r>
              <a:rPr lang="en-US" dirty="0" smtClean="0"/>
              <a:t>February 2016 Task Force presentation</a:t>
            </a:r>
            <a:endParaRPr lang="en-US" dirty="0"/>
          </a:p>
        </p:txBody>
      </p:sp>
      <p:sp>
        <p:nvSpPr>
          <p:cNvPr id="4" name="Slide Number Placeholder 3"/>
          <p:cNvSpPr>
            <a:spLocks noGrp="1"/>
          </p:cNvSpPr>
          <p:nvPr>
            <p:ph type="sldNum" sz="quarter" idx="12"/>
          </p:nvPr>
        </p:nvSpPr>
        <p:spPr/>
        <p:txBody>
          <a:bodyPr/>
          <a:lstStyle/>
          <a:p>
            <a:r>
              <a:rPr lang="en-US" dirty="0" smtClean="0">
                <a:latin typeface="Calibri"/>
                <a:cs typeface="Calibri"/>
              </a:rPr>
              <a:t>  Council of State Governments Justice Center | </a:t>
            </a:r>
            <a:fld id="{054FADC0-F0D0-6246-B4F3-F9D77D690E2E}" type="slidenum">
              <a:rPr lang="en-US" smtClean="0">
                <a:latin typeface="Calibri"/>
                <a:cs typeface="Calibri"/>
              </a:rPr>
              <a:pPr/>
              <a:t>7</a:t>
            </a:fld>
            <a:endParaRPr lang="en-US" dirty="0">
              <a:latin typeface="Calibri"/>
              <a:cs typeface="Calibri"/>
            </a:endParaRPr>
          </a:p>
        </p:txBody>
      </p:sp>
      <p:grpSp>
        <p:nvGrpSpPr>
          <p:cNvPr id="21" name="Group 20"/>
          <p:cNvGrpSpPr/>
          <p:nvPr/>
        </p:nvGrpSpPr>
        <p:grpSpPr>
          <a:xfrm>
            <a:off x="209930" y="1164908"/>
            <a:ext cx="4389121" cy="5289293"/>
            <a:chOff x="82935" y="1153363"/>
            <a:chExt cx="4389121" cy="5289293"/>
          </a:xfrm>
        </p:grpSpPr>
        <p:sp>
          <p:nvSpPr>
            <p:cNvPr id="24" name="TextBox 23"/>
            <p:cNvSpPr txBox="1"/>
            <p:nvPr/>
          </p:nvSpPr>
          <p:spPr>
            <a:xfrm>
              <a:off x="82935" y="1153363"/>
              <a:ext cx="4389120" cy="457200"/>
            </a:xfrm>
            <a:prstGeom prst="rect">
              <a:avLst/>
            </a:prstGeom>
            <a:solidFill>
              <a:schemeClr val="accent1">
                <a:lumMod val="60000"/>
                <a:lumOff val="40000"/>
              </a:schemeClr>
            </a:solidFill>
            <a:ln>
              <a:noFill/>
            </a:ln>
          </p:spPr>
          <p:txBody>
            <a:bodyPr wrap="square" rtlCol="0" anchor="ctr">
              <a:noAutofit/>
            </a:bodyPr>
            <a:lstStyle/>
            <a:p>
              <a:pPr algn="ctr"/>
              <a:r>
                <a:rPr lang="en-US" b="1" dirty="0" smtClean="0"/>
                <a:t>On-site Meetings with Stakeholders</a:t>
              </a:r>
              <a:endParaRPr lang="en-US" b="1" dirty="0"/>
            </a:p>
          </p:txBody>
        </p:sp>
        <p:sp>
          <p:nvSpPr>
            <p:cNvPr id="25" name="Rectangle 24"/>
            <p:cNvSpPr/>
            <p:nvPr/>
          </p:nvSpPr>
          <p:spPr>
            <a:xfrm>
              <a:off x="82936" y="1610563"/>
              <a:ext cx="4389120" cy="4832093"/>
            </a:xfrm>
            <a:prstGeom prst="rect">
              <a:avLst/>
            </a:prstGeom>
            <a:solidFill>
              <a:schemeClr val="accent1">
                <a:lumMod val="20000"/>
                <a:lumOff val="80000"/>
              </a:schemeClr>
            </a:solidFill>
          </p:spPr>
          <p:txBody>
            <a:bodyPr wrap="square">
              <a:spAutoFit/>
            </a:bodyPr>
            <a:lstStyle/>
            <a:p>
              <a:r>
                <a:rPr lang="en-US" sz="1600" b="1" u="sng" dirty="0" smtClean="0">
                  <a:solidFill>
                    <a:srgbClr val="000000"/>
                  </a:solidFill>
                </a:rPr>
                <a:t>Probation/Parole &amp; Community Corrections </a:t>
              </a:r>
              <a:endParaRPr lang="en-US" sz="1600" b="1" u="sng" dirty="0">
                <a:solidFill>
                  <a:srgbClr val="000000"/>
                </a:solidFill>
              </a:endParaRPr>
            </a:p>
            <a:p>
              <a:r>
                <a:rPr lang="en-US" sz="1600" dirty="0" smtClean="0"/>
                <a:t>Site visits to Northwest and Central Arkansas including observation and meetings with staff and offenders at ACC Probation/Parole field offices and Community Corrections Centers.  </a:t>
              </a:r>
            </a:p>
            <a:p>
              <a:pPr>
                <a:spcBef>
                  <a:spcPts val="1200"/>
                </a:spcBef>
              </a:pPr>
              <a:r>
                <a:rPr lang="en-US" sz="1600" b="1" u="sng" dirty="0" smtClean="0">
                  <a:solidFill>
                    <a:srgbClr val="000000"/>
                  </a:solidFill>
                </a:rPr>
                <a:t>Judges </a:t>
              </a:r>
              <a:r>
                <a:rPr lang="en-US" sz="1600" b="1" u="sng" dirty="0">
                  <a:solidFill>
                    <a:srgbClr val="000000"/>
                  </a:solidFill>
                </a:rPr>
                <a:t>&amp; </a:t>
              </a:r>
              <a:r>
                <a:rPr lang="en-US" sz="1600" b="1" u="sng" dirty="0" smtClean="0">
                  <a:solidFill>
                    <a:srgbClr val="000000"/>
                  </a:solidFill>
                </a:rPr>
                <a:t>Prosecutors</a:t>
              </a:r>
              <a:endParaRPr lang="en-US" sz="1600" b="1" u="sng" dirty="0">
                <a:solidFill>
                  <a:srgbClr val="000000"/>
                </a:solidFill>
              </a:endParaRPr>
            </a:p>
            <a:p>
              <a:r>
                <a:rPr lang="en-US" sz="1600" dirty="0" smtClean="0"/>
                <a:t>Calls and meetings in Little Rock, Fort Smith, and Fayetteville</a:t>
              </a:r>
            </a:p>
            <a:p>
              <a:pPr>
                <a:spcBef>
                  <a:spcPts val="1200"/>
                </a:spcBef>
              </a:pPr>
              <a:r>
                <a:rPr lang="en-US" sz="1600" b="1" u="sng" dirty="0" smtClean="0">
                  <a:solidFill>
                    <a:srgbClr val="000000"/>
                  </a:solidFill>
                </a:rPr>
                <a:t>County Officials</a:t>
              </a:r>
            </a:p>
            <a:p>
              <a:r>
                <a:rPr lang="en-US" sz="1600" dirty="0" smtClean="0"/>
                <a:t>Meeting </a:t>
              </a:r>
              <a:r>
                <a:rPr lang="en-US" sz="1600" dirty="0"/>
                <a:t>with </a:t>
              </a:r>
              <a:r>
                <a:rPr lang="en-US" sz="1600" dirty="0" smtClean="0"/>
                <a:t>18 county</a:t>
              </a:r>
              <a:r>
                <a:rPr lang="en-US" sz="1600" dirty="0"/>
                <a:t>-level representatives, including </a:t>
              </a:r>
              <a:r>
                <a:rPr lang="en-US" sz="1600" dirty="0" smtClean="0"/>
                <a:t>County Judges, Prosecuting Attorneys, Sheriffs, </a:t>
              </a:r>
              <a:r>
                <a:rPr lang="en-US" sz="1600" dirty="0"/>
                <a:t>jail administrators, </a:t>
              </a:r>
              <a:r>
                <a:rPr lang="en-US" sz="1600" dirty="0" smtClean="0"/>
                <a:t>behavioral health treatment staff, and </a:t>
              </a:r>
              <a:r>
                <a:rPr lang="en-US" sz="1600" dirty="0"/>
                <a:t>community corrections </a:t>
              </a:r>
              <a:r>
                <a:rPr lang="en-US" sz="1600" dirty="0" smtClean="0"/>
                <a:t>staff</a:t>
              </a:r>
            </a:p>
            <a:p>
              <a:endParaRPr lang="en-US" sz="1600" dirty="0"/>
            </a:p>
            <a:p>
              <a:r>
                <a:rPr lang="en-US" sz="1600" b="1" u="sng" dirty="0" smtClean="0"/>
                <a:t>Sebastian County Mental Health Summit</a:t>
              </a:r>
            </a:p>
            <a:p>
              <a:r>
                <a:rPr lang="en-US" sz="1600" dirty="0" smtClean="0"/>
                <a:t>CSG staff participated in May 2016 summit in Fort Smith</a:t>
              </a:r>
              <a:endParaRPr lang="en-US" sz="1600" dirty="0"/>
            </a:p>
          </p:txBody>
        </p:sp>
      </p:grpSp>
      <p:grpSp>
        <p:nvGrpSpPr>
          <p:cNvPr id="26" name="Group 25"/>
          <p:cNvGrpSpPr/>
          <p:nvPr/>
        </p:nvGrpSpPr>
        <p:grpSpPr>
          <a:xfrm>
            <a:off x="4677229" y="1153363"/>
            <a:ext cx="4389120" cy="1906543"/>
            <a:chOff x="4677229" y="1153363"/>
            <a:chExt cx="4389120" cy="1906543"/>
          </a:xfrm>
        </p:grpSpPr>
        <p:sp>
          <p:nvSpPr>
            <p:cNvPr id="27" name="TextBox 26"/>
            <p:cNvSpPr txBox="1"/>
            <p:nvPr/>
          </p:nvSpPr>
          <p:spPr>
            <a:xfrm>
              <a:off x="4677229" y="1153363"/>
              <a:ext cx="4389120" cy="675437"/>
            </a:xfrm>
            <a:prstGeom prst="rect">
              <a:avLst/>
            </a:prstGeom>
            <a:solidFill>
              <a:schemeClr val="accent5">
                <a:lumMod val="60000"/>
                <a:lumOff val="40000"/>
              </a:schemeClr>
            </a:solidFill>
            <a:ln>
              <a:noFill/>
            </a:ln>
          </p:spPr>
          <p:txBody>
            <a:bodyPr wrap="square" rtlCol="0" anchor="ctr">
              <a:noAutofit/>
            </a:bodyPr>
            <a:lstStyle/>
            <a:p>
              <a:pPr algn="ctr"/>
              <a:r>
                <a:rPr lang="en-US" sz="2000" b="1" dirty="0" smtClean="0"/>
                <a:t>Calls with Stakeholders</a:t>
              </a:r>
            </a:p>
            <a:p>
              <a:pPr algn="ctr"/>
              <a:r>
                <a:rPr lang="en-US" sz="2000" b="1" dirty="0" smtClean="0"/>
                <a:t>&amp; </a:t>
              </a:r>
              <a:r>
                <a:rPr lang="en-US" sz="2000" b="1" dirty="0"/>
                <a:t>Review </a:t>
              </a:r>
              <a:r>
                <a:rPr lang="en-US" sz="2000" b="1" dirty="0" smtClean="0"/>
                <a:t> of Policy/Practice</a:t>
              </a:r>
              <a:endParaRPr lang="en-US" sz="2000" b="1" dirty="0"/>
            </a:p>
          </p:txBody>
        </p:sp>
        <p:sp>
          <p:nvSpPr>
            <p:cNvPr id="28" name="TextBox 27"/>
            <p:cNvSpPr txBox="1"/>
            <p:nvPr/>
          </p:nvSpPr>
          <p:spPr>
            <a:xfrm>
              <a:off x="4677229" y="1828800"/>
              <a:ext cx="4389119" cy="1231106"/>
            </a:xfrm>
            <a:prstGeom prst="rect">
              <a:avLst/>
            </a:prstGeom>
            <a:solidFill>
              <a:schemeClr val="accent5">
                <a:lumMod val="20000"/>
                <a:lumOff val="80000"/>
              </a:schemeClr>
            </a:solidFill>
          </p:spPr>
          <p:txBody>
            <a:bodyPr wrap="square" rtlCol="0">
              <a:spAutoFit/>
            </a:bodyPr>
            <a:lstStyle/>
            <a:p>
              <a:pPr marL="231775" indent="-231775">
                <a:spcBef>
                  <a:spcPts val="1200"/>
                </a:spcBef>
                <a:buFont typeface="Arial"/>
                <a:buChar char="•"/>
              </a:pPr>
              <a:r>
                <a:rPr lang="en-US" sz="1600" dirty="0"/>
                <a:t>4</a:t>
              </a:r>
              <a:r>
                <a:rPr lang="en-US" sz="1600" dirty="0" smtClean="0"/>
                <a:t>0</a:t>
              </a:r>
              <a:r>
                <a:rPr lang="en-US" sz="1600" dirty="0"/>
                <a:t>+ hours spent on calls with stakeholders</a:t>
              </a:r>
            </a:p>
            <a:p>
              <a:pPr marL="231775" indent="-231775">
                <a:spcBef>
                  <a:spcPts val="1200"/>
                </a:spcBef>
                <a:buFont typeface="Arial"/>
                <a:buChar char="•"/>
              </a:pPr>
              <a:r>
                <a:rPr lang="en-US" sz="1600" dirty="0"/>
                <a:t>100+ hours reviewing sentencing &amp; corrections law, probation &amp; parole policies, </a:t>
              </a:r>
              <a:r>
                <a:rPr lang="en-US" sz="1600" dirty="0" smtClean="0"/>
                <a:t>and other relevant information</a:t>
              </a:r>
              <a:endParaRPr lang="en-US" sz="1600" dirty="0"/>
            </a:p>
          </p:txBody>
        </p:sp>
      </p:grpSp>
      <p:grpSp>
        <p:nvGrpSpPr>
          <p:cNvPr id="32" name="Group 31"/>
          <p:cNvGrpSpPr/>
          <p:nvPr/>
        </p:nvGrpSpPr>
        <p:grpSpPr>
          <a:xfrm>
            <a:off x="4677228" y="3119480"/>
            <a:ext cx="4389120" cy="795754"/>
            <a:chOff x="4677228" y="3517213"/>
            <a:chExt cx="4389120" cy="795754"/>
          </a:xfrm>
        </p:grpSpPr>
        <p:sp>
          <p:nvSpPr>
            <p:cNvPr id="33" name="TextBox 32"/>
            <p:cNvSpPr txBox="1"/>
            <p:nvPr/>
          </p:nvSpPr>
          <p:spPr>
            <a:xfrm>
              <a:off x="4677228" y="3517213"/>
              <a:ext cx="4389120" cy="457200"/>
            </a:xfrm>
            <a:prstGeom prst="rect">
              <a:avLst/>
            </a:prstGeom>
            <a:solidFill>
              <a:schemeClr val="bg1">
                <a:lumMod val="65000"/>
              </a:schemeClr>
            </a:solidFill>
            <a:ln>
              <a:noFill/>
            </a:ln>
          </p:spPr>
          <p:txBody>
            <a:bodyPr wrap="square" rtlCol="0" anchor="ctr">
              <a:noAutofit/>
            </a:bodyPr>
            <a:lstStyle/>
            <a:p>
              <a:pPr algn="ctr"/>
              <a:r>
                <a:rPr lang="en-US" sz="2000" b="1" dirty="0" smtClean="0"/>
                <a:t>Statewide Surveys</a:t>
              </a:r>
              <a:endParaRPr lang="en-US" sz="2000" b="1" dirty="0"/>
            </a:p>
          </p:txBody>
        </p:sp>
        <p:sp>
          <p:nvSpPr>
            <p:cNvPr id="34" name="TextBox 33"/>
            <p:cNvSpPr txBox="1"/>
            <p:nvPr/>
          </p:nvSpPr>
          <p:spPr>
            <a:xfrm>
              <a:off x="4677229" y="3974413"/>
              <a:ext cx="4377545" cy="338554"/>
            </a:xfrm>
            <a:prstGeom prst="rect">
              <a:avLst/>
            </a:prstGeom>
            <a:solidFill>
              <a:schemeClr val="bg1">
                <a:lumMod val="95000"/>
              </a:schemeClr>
            </a:solidFill>
          </p:spPr>
          <p:txBody>
            <a:bodyPr wrap="square" rtlCol="0">
              <a:spAutoFit/>
            </a:bodyPr>
            <a:lstStyle/>
            <a:p>
              <a:pPr marL="231775" indent="-231775">
                <a:spcBef>
                  <a:spcPts val="1200"/>
                </a:spcBef>
                <a:buFont typeface="Arial"/>
                <a:buChar char="•"/>
              </a:pPr>
              <a:r>
                <a:rPr lang="en-US" sz="1600" dirty="0" smtClean="0"/>
                <a:t>County jail populations</a:t>
              </a:r>
              <a:endParaRPr lang="en-US" sz="1600" dirty="0"/>
            </a:p>
          </p:txBody>
        </p:sp>
      </p:grpSp>
      <p:grpSp>
        <p:nvGrpSpPr>
          <p:cNvPr id="36" name="Group 35"/>
          <p:cNvGrpSpPr/>
          <p:nvPr/>
        </p:nvGrpSpPr>
        <p:grpSpPr>
          <a:xfrm>
            <a:off x="4677229" y="3955366"/>
            <a:ext cx="4389120" cy="2365415"/>
            <a:chOff x="4665654" y="5190701"/>
            <a:chExt cx="4389120" cy="2365415"/>
          </a:xfrm>
        </p:grpSpPr>
        <p:sp>
          <p:nvSpPr>
            <p:cNvPr id="37" name="TextBox 36"/>
            <p:cNvSpPr txBox="1"/>
            <p:nvPr/>
          </p:nvSpPr>
          <p:spPr>
            <a:xfrm>
              <a:off x="4665654" y="5190701"/>
              <a:ext cx="4389120" cy="457200"/>
            </a:xfrm>
            <a:prstGeom prst="rect">
              <a:avLst/>
            </a:prstGeom>
            <a:solidFill>
              <a:schemeClr val="accent3">
                <a:lumMod val="75000"/>
              </a:schemeClr>
            </a:solidFill>
            <a:ln>
              <a:noFill/>
            </a:ln>
          </p:spPr>
          <p:txBody>
            <a:bodyPr wrap="square" rtlCol="0" anchor="ctr">
              <a:noAutofit/>
            </a:bodyPr>
            <a:lstStyle/>
            <a:p>
              <a:pPr algn="ctr"/>
              <a:r>
                <a:rPr lang="en-US" sz="2000" b="1" dirty="0" smtClean="0"/>
                <a:t>Data Analysis</a:t>
              </a:r>
              <a:endParaRPr lang="en-US" sz="2000" b="1" dirty="0"/>
            </a:p>
          </p:txBody>
        </p:sp>
        <p:sp>
          <p:nvSpPr>
            <p:cNvPr id="38" name="TextBox 37"/>
            <p:cNvSpPr txBox="1"/>
            <p:nvPr/>
          </p:nvSpPr>
          <p:spPr>
            <a:xfrm>
              <a:off x="4665655" y="5647901"/>
              <a:ext cx="4377545" cy="1908215"/>
            </a:xfrm>
            <a:prstGeom prst="rect">
              <a:avLst/>
            </a:prstGeom>
            <a:noFill/>
          </p:spPr>
          <p:txBody>
            <a:bodyPr wrap="square" rtlCol="0">
              <a:spAutoFit/>
            </a:bodyPr>
            <a:lstStyle/>
            <a:p>
              <a:pPr marL="231775" indent="-231775">
                <a:spcBef>
                  <a:spcPts val="1200"/>
                </a:spcBef>
                <a:buFont typeface="Arial"/>
                <a:buChar char="•"/>
              </a:pPr>
              <a:r>
                <a:rPr lang="en-US" dirty="0" smtClean="0"/>
                <a:t>Over 2.7 million data records analyzed across felony sentencing, ADC, ACC, and ACIC</a:t>
              </a:r>
            </a:p>
            <a:p>
              <a:pPr marL="231775" indent="-231775">
                <a:spcBef>
                  <a:spcPts val="1200"/>
                </a:spcBef>
                <a:buFont typeface="Arial"/>
                <a:buChar char="•"/>
              </a:pPr>
              <a:r>
                <a:rPr lang="en-US" dirty="0" smtClean="0"/>
                <a:t>ADC population tracked on daily basis to include tracking of trends in the </a:t>
              </a:r>
              <a:r>
                <a:rPr lang="en-US" dirty="0"/>
                <a:t>c</a:t>
              </a:r>
              <a:r>
                <a:rPr lang="en-US" dirty="0" smtClean="0"/>
                <a:t>ounty </a:t>
              </a:r>
              <a:r>
                <a:rPr lang="en-US" dirty="0"/>
                <a:t>j</a:t>
              </a:r>
              <a:r>
                <a:rPr lang="en-US" dirty="0" smtClean="0"/>
                <a:t>ail backlog </a:t>
              </a:r>
            </a:p>
          </p:txBody>
        </p:sp>
      </p:grpSp>
    </p:spTree>
    <p:extLst>
      <p:ext uri="{BB962C8B-B14F-4D97-AF65-F5344CB8AC3E}">
        <p14:creationId xmlns:p14="http://schemas.microsoft.com/office/powerpoint/2010/main" xmlns="" val="152839711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5226" y="274642"/>
            <a:ext cx="8954705" cy="685829"/>
          </a:xfrm>
        </p:spPr>
        <p:txBody>
          <a:bodyPr>
            <a:noAutofit/>
          </a:bodyPr>
          <a:lstStyle/>
          <a:p>
            <a:r>
              <a:rPr lang="en-US" dirty="0"/>
              <a:t>Arkansas’s criminal justice agencies have been</a:t>
            </a:r>
            <a:br>
              <a:rPr lang="en-US" dirty="0"/>
            </a:br>
            <a:r>
              <a:rPr lang="en-US" dirty="0"/>
              <a:t>excellent in providing data</a:t>
            </a:r>
          </a:p>
        </p:txBody>
      </p:sp>
      <p:sp>
        <p:nvSpPr>
          <p:cNvPr id="2" name="Slide Number Placeholder 1"/>
          <p:cNvSpPr>
            <a:spLocks noGrp="1"/>
          </p:cNvSpPr>
          <p:nvPr>
            <p:ph type="sldNum" sz="quarter" idx="12"/>
          </p:nvPr>
        </p:nvSpPr>
        <p:spPr/>
        <p:txBody>
          <a:bodyPr/>
          <a:lstStyle/>
          <a:p>
            <a:r>
              <a:rPr lang="en-US" dirty="0" smtClean="0">
                <a:latin typeface="Calibri"/>
                <a:cs typeface="Calibri"/>
              </a:rPr>
              <a:t>  Council of State Governments Justice Center | </a:t>
            </a:r>
            <a:fld id="{054FADC0-F0D0-6246-B4F3-F9D77D690E2E}" type="slidenum">
              <a:rPr lang="en-US" smtClean="0">
                <a:latin typeface="Calibri"/>
                <a:cs typeface="Calibri"/>
              </a:rPr>
              <a:pPr/>
              <a:t>8</a:t>
            </a:fld>
            <a:endParaRPr lang="en-US" dirty="0">
              <a:latin typeface="Calibri"/>
              <a:cs typeface="Calibri"/>
            </a:endParaRPr>
          </a:p>
        </p:txBody>
      </p:sp>
      <p:graphicFrame>
        <p:nvGraphicFramePr>
          <p:cNvPr id="8" name="Table 7"/>
          <p:cNvGraphicFramePr>
            <a:graphicFrameLocks noGrp="1"/>
          </p:cNvGraphicFramePr>
          <p:nvPr>
            <p:extLst>
              <p:ext uri="{D42A27DB-BD31-4B8C-83A1-F6EECF244321}">
                <p14:modId xmlns:p14="http://schemas.microsoft.com/office/powerpoint/2010/main" xmlns="" val="3016636484"/>
              </p:ext>
            </p:extLst>
          </p:nvPr>
        </p:nvGraphicFramePr>
        <p:xfrm>
          <a:off x="145899" y="1411915"/>
          <a:ext cx="7879979" cy="4395415"/>
        </p:xfrm>
        <a:graphic>
          <a:graphicData uri="http://schemas.openxmlformats.org/drawingml/2006/table">
            <a:tbl>
              <a:tblPr firstRow="1" bandRow="1">
                <a:tableStyleId>{69012ECD-51FC-41F1-AA8D-1B2483CD663E}</a:tableStyleId>
              </a:tblPr>
              <a:tblGrid>
                <a:gridCol w="2783058"/>
                <a:gridCol w="3126895"/>
                <a:gridCol w="1970026"/>
              </a:tblGrid>
              <a:tr h="363173">
                <a:tc gridSpan="3">
                  <a:txBody>
                    <a:bodyPr/>
                    <a:lstStyle/>
                    <a:p>
                      <a:r>
                        <a:rPr lang="en-US" sz="1800" dirty="0" smtClean="0">
                          <a:solidFill>
                            <a:schemeClr val="bg1"/>
                          </a:solidFill>
                          <a:latin typeface="+mn-lt"/>
                          <a:cs typeface="Calibri"/>
                        </a:rPr>
                        <a:t>Justice Reinvestment</a:t>
                      </a:r>
                      <a:r>
                        <a:rPr lang="en-US" sz="1800" baseline="0" dirty="0" smtClean="0">
                          <a:solidFill>
                            <a:schemeClr val="bg1"/>
                          </a:solidFill>
                          <a:latin typeface="+mn-lt"/>
                          <a:cs typeface="Calibri"/>
                        </a:rPr>
                        <a:t> Data Request Update </a:t>
                      </a:r>
                      <a:endParaRPr lang="en-US" sz="1800" dirty="0">
                        <a:solidFill>
                          <a:schemeClr val="bg1"/>
                        </a:solidFill>
                        <a:latin typeface="+mn-lt"/>
                        <a:cs typeface="Calibri"/>
                      </a:endParaRPr>
                    </a:p>
                  </a:txBody>
                  <a:tcPr anchor="ctr"/>
                </a:tc>
                <a:tc hMerge="1">
                  <a:txBody>
                    <a:bodyPr/>
                    <a:lstStyle/>
                    <a:p>
                      <a:endParaRPr lang="en-US" sz="1600" dirty="0">
                        <a:solidFill>
                          <a:schemeClr val="bg1"/>
                        </a:solidFill>
                        <a:latin typeface="Calibri"/>
                        <a:cs typeface="Calibri"/>
                      </a:endParaRPr>
                    </a:p>
                  </a:txBody>
                  <a:tcPr anchor="ctr"/>
                </a:tc>
                <a:tc hMerge="1">
                  <a:txBody>
                    <a:bodyPr/>
                    <a:lstStyle/>
                    <a:p>
                      <a:endParaRPr lang="en-US" sz="1600" dirty="0">
                        <a:solidFill>
                          <a:schemeClr val="bg1"/>
                        </a:solidFill>
                        <a:latin typeface="Calibri"/>
                        <a:cs typeface="Calibri"/>
                      </a:endParaRPr>
                    </a:p>
                  </a:txBody>
                  <a:tcPr anchor="ctr"/>
                </a:tc>
              </a:tr>
              <a:tr h="330157">
                <a:tc>
                  <a:txBody>
                    <a:bodyPr/>
                    <a:lstStyle/>
                    <a:p>
                      <a:r>
                        <a:rPr lang="en-US" sz="1600" b="1" dirty="0" smtClean="0">
                          <a:solidFill>
                            <a:schemeClr val="tx1"/>
                          </a:solidFill>
                          <a:latin typeface="+mn-lt"/>
                          <a:cs typeface="Calibri"/>
                        </a:rPr>
                        <a:t>Data Requested</a:t>
                      </a:r>
                      <a:endParaRPr lang="en-US" sz="1600" b="1" dirty="0">
                        <a:solidFill>
                          <a:schemeClr val="tx1"/>
                        </a:solidFill>
                        <a:latin typeface="+mn-lt"/>
                        <a:cs typeface="Calibri"/>
                      </a:endParaRPr>
                    </a:p>
                  </a:txBody>
                  <a:tcPr anchor="ctr"/>
                </a:tc>
                <a:tc>
                  <a:txBody>
                    <a:bodyPr/>
                    <a:lstStyle/>
                    <a:p>
                      <a:r>
                        <a:rPr lang="en-US" sz="1600" b="1" dirty="0" smtClean="0">
                          <a:solidFill>
                            <a:schemeClr val="tx1"/>
                          </a:solidFill>
                          <a:latin typeface="+mn-lt"/>
                          <a:cs typeface="Calibri"/>
                        </a:rPr>
                        <a:t>Source</a:t>
                      </a:r>
                      <a:endParaRPr lang="en-US" sz="1600" b="1" dirty="0">
                        <a:solidFill>
                          <a:schemeClr val="tx1"/>
                        </a:solidFill>
                        <a:latin typeface="+mn-lt"/>
                        <a:cs typeface="Calibri"/>
                      </a:endParaRPr>
                    </a:p>
                  </a:txBody>
                  <a:tcPr anchor="ctr"/>
                </a:tc>
                <a:tc>
                  <a:txBody>
                    <a:bodyPr/>
                    <a:lstStyle/>
                    <a:p>
                      <a:r>
                        <a:rPr lang="en-US" sz="1600" b="1" dirty="0" smtClean="0">
                          <a:solidFill>
                            <a:schemeClr val="tx1"/>
                          </a:solidFill>
                          <a:latin typeface="+mn-lt"/>
                          <a:cs typeface="Calibri"/>
                        </a:rPr>
                        <a:t>Status</a:t>
                      </a:r>
                      <a:endParaRPr lang="en-US" sz="1600" b="1" dirty="0">
                        <a:solidFill>
                          <a:schemeClr val="tx1"/>
                        </a:solidFill>
                        <a:latin typeface="+mn-lt"/>
                        <a:cs typeface="Calibri"/>
                      </a:endParaRPr>
                    </a:p>
                  </a:txBody>
                  <a:tcPr anchor="ctr"/>
                </a:tc>
              </a:tr>
              <a:tr h="463495">
                <a:tc>
                  <a:txBody>
                    <a:bodyPr/>
                    <a:lstStyle/>
                    <a:p>
                      <a:r>
                        <a:rPr lang="en-US" sz="1400" kern="1200" dirty="0" smtClean="0">
                          <a:solidFill>
                            <a:schemeClr val="tx1"/>
                          </a:solidFill>
                          <a:latin typeface="+mn-lt"/>
                          <a:ea typeface="+mn-ea"/>
                          <a:cs typeface="Calibri"/>
                        </a:rPr>
                        <a:t>Criminal History Information</a:t>
                      </a:r>
                      <a:endParaRPr lang="en-US" sz="1400" baseline="0" dirty="0" smtClean="0">
                        <a:latin typeface="+mn-lt"/>
                        <a:cs typeface="Calibri"/>
                      </a:endParaRPr>
                    </a:p>
                  </a:txBody>
                  <a:tcPr anchor="ctr">
                    <a:solidFill>
                      <a:schemeClr val="bg1">
                        <a:lumMod val="95000"/>
                      </a:schemeClr>
                    </a:solidFill>
                  </a:tcPr>
                </a:tc>
                <a:tc>
                  <a:txBody>
                    <a:bodyPr/>
                    <a:lstStyle/>
                    <a:p>
                      <a:r>
                        <a:rPr lang="en-US" sz="1400" kern="1200" dirty="0" smtClean="0">
                          <a:solidFill>
                            <a:schemeClr val="tx1"/>
                          </a:solidFill>
                          <a:latin typeface="+mn-lt"/>
                          <a:ea typeface="+mn-ea"/>
                          <a:cs typeface="Calibri"/>
                        </a:rPr>
                        <a:t>Arkansas Crime Information Center</a:t>
                      </a:r>
                      <a:endParaRPr lang="en-US" sz="1400" kern="1200" dirty="0">
                        <a:solidFill>
                          <a:schemeClr val="tx1"/>
                        </a:solidFill>
                        <a:latin typeface="+mn-lt"/>
                        <a:ea typeface="+mn-ea"/>
                        <a:cs typeface="Calibri"/>
                      </a:endParaRPr>
                    </a:p>
                  </a:txBody>
                  <a:tcPr anchor="ctr">
                    <a:solidFill>
                      <a:schemeClr val="bg1">
                        <a:lumMod val="95000"/>
                      </a:schemeClr>
                    </a:solidFill>
                  </a:tcPr>
                </a:tc>
                <a:tc>
                  <a:txBody>
                    <a:bodyPr/>
                    <a:lstStyle/>
                    <a:p>
                      <a:r>
                        <a:rPr lang="en-US" sz="1400" kern="1200" dirty="0" smtClean="0">
                          <a:solidFill>
                            <a:schemeClr val="tx1"/>
                          </a:solidFill>
                          <a:latin typeface="+mn-lt"/>
                          <a:ea typeface="+mn-ea"/>
                          <a:cs typeface="Calibri"/>
                        </a:rPr>
                        <a:t>Received; Analyzed</a:t>
                      </a:r>
                      <a:endParaRPr lang="en-US" sz="1400" kern="1200" dirty="0">
                        <a:solidFill>
                          <a:schemeClr val="tx1"/>
                        </a:solidFill>
                        <a:latin typeface="+mn-lt"/>
                        <a:ea typeface="+mn-ea"/>
                        <a:cs typeface="Calibri"/>
                      </a:endParaRPr>
                    </a:p>
                  </a:txBody>
                  <a:tcPr anchor="ctr">
                    <a:solidFill>
                      <a:schemeClr val="bg1">
                        <a:lumMod val="95000"/>
                      </a:schemeClr>
                    </a:solidFill>
                  </a:tcPr>
                </a:tc>
              </a:tr>
              <a:tr h="495236">
                <a:tc>
                  <a:txBody>
                    <a:bodyPr/>
                    <a:lstStyle/>
                    <a:p>
                      <a:r>
                        <a:rPr lang="en-US" sz="1400" kern="1200" dirty="0" smtClean="0">
                          <a:solidFill>
                            <a:schemeClr val="tx1"/>
                          </a:solidFill>
                          <a:latin typeface="+mn-lt"/>
                          <a:ea typeface="+mn-ea"/>
                          <a:cs typeface="Calibri"/>
                        </a:rPr>
                        <a:t>Filing, Disposition, &amp; Sentencing</a:t>
                      </a:r>
                      <a:endParaRPr lang="en-US" sz="1400" dirty="0">
                        <a:latin typeface="+mn-lt"/>
                        <a:cs typeface="Calibri"/>
                      </a:endParaRPr>
                    </a:p>
                  </a:txBody>
                  <a:tcPr anchor="ctr">
                    <a:solidFill>
                      <a:schemeClr val="bg1">
                        <a:lumMod val="95000"/>
                      </a:schemeClr>
                    </a:solidFill>
                  </a:tcPr>
                </a:tc>
                <a:tc>
                  <a:txBody>
                    <a:bodyPr/>
                    <a:lstStyle/>
                    <a:p>
                      <a:r>
                        <a:rPr lang="en-US" sz="1400" kern="1200" dirty="0" smtClean="0">
                          <a:solidFill>
                            <a:schemeClr val="tx1"/>
                          </a:solidFill>
                          <a:latin typeface="+mn-lt"/>
                          <a:ea typeface="+mn-ea"/>
                          <a:cs typeface="Calibri"/>
                        </a:rPr>
                        <a:t>Arkansas Sentencing Commission, </a:t>
                      </a:r>
                    </a:p>
                    <a:p>
                      <a:r>
                        <a:rPr lang="en-US" sz="1400" kern="1200" dirty="0" smtClean="0">
                          <a:solidFill>
                            <a:schemeClr val="tx1"/>
                          </a:solidFill>
                          <a:latin typeface="+mn-lt"/>
                          <a:ea typeface="+mn-ea"/>
                          <a:cs typeface="Calibri"/>
                        </a:rPr>
                        <a:t>Arkansas Administrative</a:t>
                      </a:r>
                      <a:r>
                        <a:rPr lang="en-US" sz="1400" kern="1200" baseline="0" dirty="0" smtClean="0">
                          <a:solidFill>
                            <a:schemeClr val="tx1"/>
                          </a:solidFill>
                          <a:latin typeface="+mn-lt"/>
                          <a:ea typeface="+mn-ea"/>
                          <a:cs typeface="Calibri"/>
                        </a:rPr>
                        <a:t> Office of the Courts</a:t>
                      </a:r>
                      <a:endParaRPr lang="en-US" sz="1400" kern="1200" dirty="0">
                        <a:solidFill>
                          <a:schemeClr val="tx1"/>
                        </a:solidFill>
                        <a:latin typeface="+mn-lt"/>
                        <a:ea typeface="+mn-ea"/>
                        <a:cs typeface="Calibri"/>
                      </a:endParaRPr>
                    </a:p>
                  </a:txBody>
                  <a:tcPr anchor="ctr">
                    <a:solidFill>
                      <a:schemeClr val="bg1">
                        <a:lumMod val="95000"/>
                      </a:schemeClr>
                    </a:solidFill>
                  </a:tcPr>
                </a:tc>
                <a:tc>
                  <a:txBody>
                    <a:bodyPr/>
                    <a:lstStyle/>
                    <a:p>
                      <a:r>
                        <a:rPr lang="en-US" sz="1400" kern="1200" dirty="0" smtClean="0">
                          <a:solidFill>
                            <a:schemeClr val="tx1"/>
                          </a:solidFill>
                          <a:latin typeface="+mn-lt"/>
                          <a:ea typeface="+mn-ea"/>
                          <a:cs typeface="Calibri"/>
                        </a:rPr>
                        <a:t>Received; Analyzed</a:t>
                      </a:r>
                      <a:endParaRPr lang="en-US" sz="1400" dirty="0">
                        <a:latin typeface="+mn-lt"/>
                        <a:cs typeface="Calibri"/>
                      </a:endParaRPr>
                    </a:p>
                  </a:txBody>
                  <a:tcPr anchor="ctr">
                    <a:solidFill>
                      <a:schemeClr val="bg1">
                        <a:lumMod val="95000"/>
                      </a:schemeClr>
                    </a:solidFill>
                  </a:tcPr>
                </a:tc>
              </a:tr>
              <a:tr h="463495">
                <a:tc>
                  <a:txBody>
                    <a:bodyPr/>
                    <a:lstStyle/>
                    <a:p>
                      <a:r>
                        <a:rPr lang="en-US" sz="1400" kern="1200" dirty="0" smtClean="0">
                          <a:solidFill>
                            <a:schemeClr val="tx1"/>
                          </a:solidFill>
                          <a:latin typeface="+mn-lt"/>
                          <a:ea typeface="+mn-ea"/>
                          <a:cs typeface="Calibri"/>
                        </a:rPr>
                        <a:t>Probation and Parole Supervision, Risk Assessment Data </a:t>
                      </a:r>
                      <a:endParaRPr lang="en-US" sz="1400" b="0" dirty="0" smtClean="0">
                        <a:latin typeface="+mn-lt"/>
                        <a:cs typeface="Calibri"/>
                      </a:endParaRPr>
                    </a:p>
                  </a:txBody>
                  <a:tcPr anchor="ctr">
                    <a:solidFill>
                      <a:schemeClr val="bg1">
                        <a:lumMod val="95000"/>
                      </a:schemeClr>
                    </a:solidFill>
                  </a:tcPr>
                </a:tc>
                <a:tc>
                  <a:txBody>
                    <a:bodyPr/>
                    <a:lstStyle/>
                    <a:p>
                      <a:r>
                        <a:rPr lang="en-US" sz="1400" dirty="0" smtClean="0">
                          <a:latin typeface="+mn-lt"/>
                          <a:cs typeface="Calibri"/>
                        </a:rPr>
                        <a:t>Arkansas Community</a:t>
                      </a:r>
                      <a:r>
                        <a:rPr lang="en-US" sz="1400" baseline="0" dirty="0" smtClean="0">
                          <a:latin typeface="+mn-lt"/>
                          <a:cs typeface="Calibri"/>
                        </a:rPr>
                        <a:t> Correction</a:t>
                      </a:r>
                      <a:endParaRPr lang="en-US" sz="1400" dirty="0">
                        <a:latin typeface="+mn-lt"/>
                        <a:cs typeface="Calibri"/>
                      </a:endParaRPr>
                    </a:p>
                  </a:txBody>
                  <a:tcPr anchor="ctr">
                    <a:solidFill>
                      <a:schemeClr val="bg1">
                        <a:lumMod val="95000"/>
                      </a:schemeClr>
                    </a:solidFill>
                  </a:tcPr>
                </a:tc>
                <a:tc>
                  <a:txBody>
                    <a:bodyPr/>
                    <a:lstStyle/>
                    <a:p>
                      <a:r>
                        <a:rPr lang="en-US" sz="1400" kern="1200" dirty="0" smtClean="0">
                          <a:solidFill>
                            <a:schemeClr val="tx1"/>
                          </a:solidFill>
                          <a:latin typeface="+mn-lt"/>
                          <a:ea typeface="+mn-ea"/>
                          <a:cs typeface="Calibri"/>
                        </a:rPr>
                        <a:t>Received; Analyzed</a:t>
                      </a:r>
                      <a:endParaRPr lang="en-US" sz="1400" dirty="0">
                        <a:latin typeface="+mn-lt"/>
                        <a:cs typeface="Calibri"/>
                      </a:endParaRPr>
                    </a:p>
                  </a:txBody>
                  <a:tcPr anchor="ctr">
                    <a:solidFill>
                      <a:schemeClr val="bg1">
                        <a:lumMod val="95000"/>
                      </a:schemeClr>
                    </a:solidFill>
                  </a:tcPr>
                </a:tc>
              </a:tr>
              <a:tr h="495236">
                <a:tc>
                  <a:txBody>
                    <a:bodyPr/>
                    <a:lstStyle/>
                    <a:p>
                      <a:r>
                        <a:rPr lang="en-US" sz="1400" kern="1200" dirty="0" smtClean="0">
                          <a:solidFill>
                            <a:schemeClr val="tx1"/>
                          </a:solidFill>
                          <a:latin typeface="+mn-lt"/>
                          <a:ea typeface="+mn-ea"/>
                          <a:cs typeface="Calibri"/>
                        </a:rPr>
                        <a:t>Prison Population Snapshot, Admissions, &amp; Releases</a:t>
                      </a:r>
                      <a:endParaRPr lang="en-US" sz="1400" b="0" dirty="0" smtClean="0">
                        <a:latin typeface="+mn-lt"/>
                        <a:cs typeface="Calibri"/>
                      </a:endParaRPr>
                    </a:p>
                  </a:txBody>
                  <a:tcPr anchor="ctr">
                    <a:solidFill>
                      <a:schemeClr val="bg1">
                        <a:lumMod val="95000"/>
                      </a:schemeClr>
                    </a:solidFill>
                  </a:tcPr>
                </a:tc>
                <a:tc>
                  <a:txBody>
                    <a:bodyPr/>
                    <a:lstStyle/>
                    <a:p>
                      <a:r>
                        <a:rPr lang="en-US" sz="1400" dirty="0" smtClean="0">
                          <a:latin typeface="+mn-lt"/>
                          <a:cs typeface="Calibri"/>
                        </a:rPr>
                        <a:t>Arkansas Department of Correction</a:t>
                      </a:r>
                      <a:endParaRPr lang="en-US" sz="1400" dirty="0">
                        <a:latin typeface="+mn-lt"/>
                        <a:cs typeface="Calibri"/>
                      </a:endParaRPr>
                    </a:p>
                  </a:txBody>
                  <a:tcPr anchor="ctr">
                    <a:solidFill>
                      <a:schemeClr val="bg1">
                        <a:lumMod val="95000"/>
                      </a:schemeClr>
                    </a:solidFill>
                  </a:tcPr>
                </a:tc>
                <a:tc>
                  <a:txBody>
                    <a:bodyPr/>
                    <a:lstStyle/>
                    <a:p>
                      <a:r>
                        <a:rPr lang="en-US" sz="1400" kern="1200" dirty="0" smtClean="0">
                          <a:solidFill>
                            <a:schemeClr val="tx1"/>
                          </a:solidFill>
                          <a:latin typeface="+mn-lt"/>
                          <a:ea typeface="+mn-ea"/>
                          <a:cs typeface="Calibri"/>
                        </a:rPr>
                        <a:t>Received; Analyzed, more analyses pending</a:t>
                      </a:r>
                      <a:endParaRPr lang="en-US" sz="1400" dirty="0">
                        <a:solidFill>
                          <a:schemeClr val="tx1"/>
                        </a:solidFill>
                        <a:latin typeface="+mn-lt"/>
                        <a:cs typeface="Calibri"/>
                      </a:endParaRPr>
                    </a:p>
                  </a:txBody>
                  <a:tcPr anchor="ctr">
                    <a:solidFill>
                      <a:schemeClr val="bg1">
                        <a:lumMod val="95000"/>
                      </a:schemeClr>
                    </a:solidFill>
                  </a:tcPr>
                </a:tc>
              </a:tr>
              <a:tr h="495236">
                <a:tc>
                  <a:txBody>
                    <a:bodyPr/>
                    <a:lstStyle/>
                    <a:p>
                      <a:r>
                        <a:rPr lang="en-US" sz="1400" kern="1200" dirty="0" smtClean="0">
                          <a:solidFill>
                            <a:schemeClr val="tx1"/>
                          </a:solidFill>
                          <a:latin typeface="+mn-lt"/>
                          <a:ea typeface="+mn-ea"/>
                          <a:cs typeface="Calibri"/>
                        </a:rPr>
                        <a:t>Parole Board decision</a:t>
                      </a:r>
                      <a:r>
                        <a:rPr lang="en-US" sz="1400" kern="1200" baseline="0" dirty="0" smtClean="0">
                          <a:solidFill>
                            <a:schemeClr val="tx1"/>
                          </a:solidFill>
                          <a:latin typeface="+mn-lt"/>
                          <a:ea typeface="+mn-ea"/>
                          <a:cs typeface="Calibri"/>
                        </a:rPr>
                        <a:t> data</a:t>
                      </a:r>
                      <a:endParaRPr lang="en-US" sz="1400" kern="1200" dirty="0" smtClean="0">
                        <a:solidFill>
                          <a:schemeClr val="tx1"/>
                        </a:solidFill>
                        <a:latin typeface="+mn-lt"/>
                        <a:ea typeface="+mn-ea"/>
                        <a:cs typeface="Calibri"/>
                      </a:endParaRPr>
                    </a:p>
                  </a:txBody>
                  <a:tcPr anchor="ctr">
                    <a:solidFill>
                      <a:schemeClr val="bg1">
                        <a:lumMod val="95000"/>
                      </a:schemeClr>
                    </a:solidFill>
                  </a:tcPr>
                </a:tc>
                <a:tc>
                  <a:txBody>
                    <a:bodyPr/>
                    <a:lstStyle/>
                    <a:p>
                      <a:r>
                        <a:rPr lang="en-US" sz="1400" kern="1200" dirty="0" smtClean="0">
                          <a:solidFill>
                            <a:schemeClr val="tx1"/>
                          </a:solidFill>
                          <a:latin typeface="+mn-lt"/>
                          <a:ea typeface="+mn-ea"/>
                          <a:cs typeface="Calibri"/>
                        </a:rPr>
                        <a:t>Arkansas Parole</a:t>
                      </a:r>
                      <a:r>
                        <a:rPr lang="en-US" sz="1400" kern="1200" baseline="0" dirty="0" smtClean="0">
                          <a:solidFill>
                            <a:schemeClr val="tx1"/>
                          </a:solidFill>
                          <a:latin typeface="+mn-lt"/>
                          <a:ea typeface="+mn-ea"/>
                          <a:cs typeface="Calibri"/>
                        </a:rPr>
                        <a:t> Board</a:t>
                      </a:r>
                      <a:endParaRPr lang="en-US" sz="1400" dirty="0">
                        <a:latin typeface="+mn-lt"/>
                        <a:cs typeface="Calibri"/>
                      </a:endParaRPr>
                    </a:p>
                  </a:txBody>
                  <a:tcPr anchor="ctr">
                    <a:solidFill>
                      <a:schemeClr val="bg1">
                        <a:lumMod val="95000"/>
                      </a:schemeClr>
                    </a:solidFill>
                  </a:tcPr>
                </a:tc>
                <a:tc>
                  <a:txBody>
                    <a:bodyPr/>
                    <a:lstStyle/>
                    <a:p>
                      <a:r>
                        <a:rPr lang="en-US" sz="1400" kern="1200" dirty="0" smtClean="0">
                          <a:solidFill>
                            <a:schemeClr val="tx1"/>
                          </a:solidFill>
                          <a:latin typeface="+mn-lt"/>
                          <a:ea typeface="+mn-ea"/>
                          <a:cs typeface="Calibri"/>
                        </a:rPr>
                        <a:t>Received;</a:t>
                      </a:r>
                      <a:r>
                        <a:rPr lang="en-US" sz="1400" kern="1200" baseline="0" dirty="0" smtClean="0">
                          <a:solidFill>
                            <a:schemeClr val="tx1"/>
                          </a:solidFill>
                          <a:latin typeface="+mn-lt"/>
                          <a:ea typeface="+mn-ea"/>
                          <a:cs typeface="Calibri"/>
                        </a:rPr>
                        <a:t> Analyses pending</a:t>
                      </a:r>
                      <a:endParaRPr lang="en-US" sz="1400" dirty="0">
                        <a:solidFill>
                          <a:schemeClr val="tx1"/>
                        </a:solidFill>
                        <a:latin typeface="+mn-lt"/>
                        <a:cs typeface="Calibri"/>
                      </a:endParaRPr>
                    </a:p>
                  </a:txBody>
                  <a:tcPr anchor="ctr">
                    <a:solidFill>
                      <a:schemeClr val="bg1">
                        <a:lumMod val="95000"/>
                      </a:schemeClr>
                    </a:solidFill>
                  </a:tcPr>
                </a:tc>
              </a:tr>
              <a:tr h="495236">
                <a:tc>
                  <a:txBody>
                    <a:bodyPr/>
                    <a:lstStyle/>
                    <a:p>
                      <a:pPr marL="0" marR="0" indent="0" algn="l" defTabSz="457146"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Calibri"/>
                        </a:rPr>
                        <a:t>County Jail Population, Admissions, &amp; Releases 	</a:t>
                      </a:r>
                    </a:p>
                  </a:txBody>
                  <a:tcPr anchor="ctr">
                    <a:solidFill>
                      <a:schemeClr val="bg1">
                        <a:lumMod val="95000"/>
                      </a:schemeClr>
                    </a:solidFill>
                  </a:tcPr>
                </a:tc>
                <a:tc>
                  <a:txBody>
                    <a:bodyPr/>
                    <a:lstStyle/>
                    <a:p>
                      <a:r>
                        <a:rPr lang="en-US" sz="1400" dirty="0" smtClean="0">
                          <a:latin typeface="+mn-lt"/>
                          <a:cs typeface="Calibri"/>
                        </a:rPr>
                        <a:t>Pulaski, Sebastian, Union, and Washington Counties</a:t>
                      </a:r>
                      <a:endParaRPr lang="en-US" sz="1400" dirty="0">
                        <a:latin typeface="+mn-lt"/>
                        <a:cs typeface="Calibri"/>
                      </a:endParaRPr>
                    </a:p>
                  </a:txBody>
                  <a:tcPr anchor="ctr">
                    <a:solidFill>
                      <a:schemeClr val="bg1">
                        <a:lumMod val="95000"/>
                      </a:schemeClr>
                    </a:solidFill>
                  </a:tcPr>
                </a:tc>
                <a:tc>
                  <a:txBody>
                    <a:bodyPr/>
                    <a:lstStyle/>
                    <a:p>
                      <a:r>
                        <a:rPr lang="en-US" sz="1400" dirty="0" smtClean="0">
                          <a:solidFill>
                            <a:schemeClr val="tx1"/>
                          </a:solidFill>
                          <a:latin typeface="+mn-lt"/>
                          <a:cs typeface="Calibri"/>
                        </a:rPr>
                        <a:t>Received;</a:t>
                      </a:r>
                      <a:r>
                        <a:rPr lang="en-US" sz="1400" baseline="0" dirty="0" smtClean="0">
                          <a:solidFill>
                            <a:schemeClr val="tx1"/>
                          </a:solidFill>
                          <a:latin typeface="+mn-lt"/>
                          <a:cs typeface="Calibri"/>
                        </a:rPr>
                        <a:t> Analyses pending </a:t>
                      </a:r>
                      <a:endParaRPr lang="en-US" sz="1400" dirty="0">
                        <a:solidFill>
                          <a:schemeClr val="tx1"/>
                        </a:solidFill>
                        <a:latin typeface="+mn-lt"/>
                        <a:cs typeface="Calibri"/>
                      </a:endParaRPr>
                    </a:p>
                  </a:txBody>
                  <a:tcPr anchor="ctr">
                    <a:solidFill>
                      <a:schemeClr val="bg1">
                        <a:lumMod val="95000"/>
                      </a:schemeClr>
                    </a:solidFill>
                  </a:tcPr>
                </a:tc>
              </a:tr>
            </a:tbl>
          </a:graphicData>
        </a:graphic>
      </p:graphicFrame>
      <p:sp>
        <p:nvSpPr>
          <p:cNvPr id="4" name="TextBox 3"/>
          <p:cNvSpPr txBox="1"/>
          <p:nvPr/>
        </p:nvSpPr>
        <p:spPr>
          <a:xfrm>
            <a:off x="8037753" y="960471"/>
            <a:ext cx="1084053" cy="923330"/>
          </a:xfrm>
          <a:prstGeom prst="rect">
            <a:avLst/>
          </a:prstGeom>
          <a:noFill/>
          <a:ln>
            <a:solidFill>
              <a:srgbClr val="C00000"/>
            </a:solidFill>
          </a:ln>
        </p:spPr>
        <p:txBody>
          <a:bodyPr wrap="square" rtlCol="0">
            <a:spAutoFit/>
          </a:bodyPr>
          <a:lstStyle/>
          <a:p>
            <a:pPr algn="ctr"/>
            <a:r>
              <a:rPr lang="en-US" dirty="0" smtClean="0">
                <a:solidFill>
                  <a:srgbClr val="C00000"/>
                </a:solidFill>
              </a:rPr>
              <a:t>Today’s focus on:</a:t>
            </a:r>
            <a:endParaRPr lang="en-US" dirty="0">
              <a:solidFill>
                <a:srgbClr val="C00000"/>
              </a:solidFill>
            </a:endParaRPr>
          </a:p>
        </p:txBody>
      </p:sp>
      <p:cxnSp>
        <p:nvCxnSpPr>
          <p:cNvPr id="6" name="Straight Connector 5"/>
          <p:cNvCxnSpPr>
            <a:stCxn id="4" idx="2"/>
          </p:cNvCxnSpPr>
          <p:nvPr/>
        </p:nvCxnSpPr>
        <p:spPr>
          <a:xfrm flipH="1">
            <a:off x="8579779" y="1883801"/>
            <a:ext cx="1" cy="2652573"/>
          </a:xfrm>
          <a:prstGeom prst="line">
            <a:avLst/>
          </a:prstGeom>
          <a:ln>
            <a:solidFill>
              <a:srgbClr val="C00000"/>
            </a:solidFill>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H="1">
            <a:off x="8037753" y="2303813"/>
            <a:ext cx="542026" cy="0"/>
          </a:xfrm>
          <a:prstGeom prst="straightConnector1">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H="1">
            <a:off x="8043688" y="4536374"/>
            <a:ext cx="542026" cy="0"/>
          </a:xfrm>
          <a:prstGeom prst="straightConnector1">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H="1">
            <a:off x="8025878" y="3655621"/>
            <a:ext cx="542026" cy="0"/>
          </a:xfrm>
          <a:prstGeom prst="straightConnector1">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020622894"/>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Recap of Key Findings to Date</a:t>
            </a:r>
            <a:endParaRPr lang="en-US" b="1" dirty="0"/>
          </a:p>
        </p:txBody>
      </p:sp>
      <p:sp>
        <p:nvSpPr>
          <p:cNvPr id="4" name="Slide Number Placeholder 3"/>
          <p:cNvSpPr>
            <a:spLocks noGrp="1"/>
          </p:cNvSpPr>
          <p:nvPr>
            <p:ph type="sldNum" sz="quarter" idx="12"/>
          </p:nvPr>
        </p:nvSpPr>
        <p:spPr/>
        <p:txBody>
          <a:bodyPr/>
          <a:lstStyle/>
          <a:p>
            <a:r>
              <a:rPr lang="en-US" smtClean="0"/>
              <a:t>  Council of State Governments Justice Center | </a:t>
            </a:r>
            <a:fld id="{054FADC0-F0D0-6246-B4F3-F9D77D690E2E}" type="slidenum">
              <a:rPr lang="en-US" smtClean="0"/>
              <a:pPr/>
              <a:t>9</a:t>
            </a:fld>
            <a:endParaRPr lang="en-US" dirty="0"/>
          </a:p>
        </p:txBody>
      </p:sp>
      <p:sp>
        <p:nvSpPr>
          <p:cNvPr id="9" name="Rectangle 8"/>
          <p:cNvSpPr/>
          <p:nvPr/>
        </p:nvSpPr>
        <p:spPr>
          <a:xfrm>
            <a:off x="9449528" y="1"/>
            <a:ext cx="11831502" cy="4828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PowerPoint Toolkit: </a:t>
            </a:r>
            <a:r>
              <a:rPr lang="en-US" sz="1000" dirty="0" smtClean="0">
                <a:solidFill>
                  <a:schemeClr val="tx1">
                    <a:lumMod val="75000"/>
                    <a:lumOff val="25000"/>
                  </a:schemeClr>
                </a:solidFill>
              </a:rPr>
              <a:t>Please find below the elements mostly used in JR PPT that is pre-formatted with suggested specifications of line thickness, color combinations, etc. To cut formatting time, simply copy, paste adjust the text or shape below to the slide deck to the left.</a:t>
            </a:r>
          </a:p>
        </p:txBody>
      </p:sp>
      <p:sp>
        <p:nvSpPr>
          <p:cNvPr id="10" name="Rectangle 9"/>
          <p:cNvSpPr/>
          <p:nvPr/>
        </p:nvSpPr>
        <p:spPr>
          <a:xfrm>
            <a:off x="9449528" y="579468"/>
            <a:ext cx="3518709" cy="3070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Suggested Colors: </a:t>
            </a:r>
            <a:r>
              <a:rPr lang="en-US" sz="1000" dirty="0" smtClean="0">
                <a:solidFill>
                  <a:schemeClr val="tx1"/>
                </a:solidFill>
              </a:rPr>
              <a:t>These suggested colors and their tones/hues are complimentary to the Justice Center colors of blue and gold that are also good contrast to cater to an individual’s ability to process different colors.</a:t>
            </a:r>
          </a:p>
          <a:p>
            <a:endParaRPr lang="en-US" sz="1000" b="1" dirty="0">
              <a:solidFill>
                <a:schemeClr val="tx2">
                  <a:lumMod val="60000"/>
                  <a:lumOff val="40000"/>
                </a:schemeClr>
              </a:solidFill>
            </a:endParaRPr>
          </a:p>
          <a:p>
            <a:endParaRPr lang="en-US" sz="1000" b="1" dirty="0">
              <a:solidFill>
                <a:schemeClr val="tx1"/>
              </a:solidFill>
            </a:endParaRPr>
          </a:p>
        </p:txBody>
      </p:sp>
      <p:grpSp>
        <p:nvGrpSpPr>
          <p:cNvPr id="11" name="Group 10"/>
          <p:cNvGrpSpPr/>
          <p:nvPr/>
        </p:nvGrpSpPr>
        <p:grpSpPr>
          <a:xfrm>
            <a:off x="9654793" y="1471891"/>
            <a:ext cx="1367659" cy="2020752"/>
            <a:chOff x="9448420" y="2179863"/>
            <a:chExt cx="1367659" cy="2020752"/>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9448420" y="2179863"/>
              <a:ext cx="1367659" cy="2020752"/>
            </a:xfrm>
            <a:prstGeom prst="rect">
              <a:avLst/>
            </a:prstGeom>
            <a:ln>
              <a:solidFill>
                <a:schemeClr val="bg1">
                  <a:lumMod val="50000"/>
                </a:schemeClr>
              </a:solidFill>
            </a:ln>
          </p:spPr>
        </p:pic>
        <p:sp>
          <p:nvSpPr>
            <p:cNvPr id="13" name="Rectangle 12"/>
            <p:cNvSpPr/>
            <p:nvPr/>
          </p:nvSpPr>
          <p:spPr>
            <a:xfrm>
              <a:off x="9448420" y="2307951"/>
              <a:ext cx="802097" cy="929141"/>
            </a:xfrm>
            <a:prstGeom prst="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chemeClr val="tx1"/>
                </a:solidFill>
              </a:endParaRPr>
            </a:p>
          </p:txBody>
        </p:sp>
      </p:grpSp>
      <p:graphicFrame>
        <p:nvGraphicFramePr>
          <p:cNvPr id="14" name="Table 13"/>
          <p:cNvGraphicFramePr>
            <a:graphicFrameLocks noGrp="1"/>
          </p:cNvGraphicFramePr>
          <p:nvPr>
            <p:extLst>
              <p:ext uri="{D42A27DB-BD31-4B8C-83A1-F6EECF244321}">
                <p14:modId xmlns:p14="http://schemas.microsoft.com/office/powerpoint/2010/main" xmlns="" val="3806624743"/>
              </p:ext>
            </p:extLst>
          </p:nvPr>
        </p:nvGraphicFramePr>
        <p:xfrm>
          <a:off x="11195135" y="1471891"/>
          <a:ext cx="1478030" cy="1565436"/>
        </p:xfrm>
        <a:graphic>
          <a:graphicData uri="http://schemas.openxmlformats.org/drawingml/2006/table">
            <a:tbl>
              <a:tblPr>
                <a:tableStyleId>{5C22544A-7EE6-4342-B048-85BDC9FD1C3A}</a:tableStyleId>
              </a:tblPr>
              <a:tblGrid>
                <a:gridCol w="451694"/>
                <a:gridCol w="1026336"/>
              </a:tblGrid>
              <a:tr h="260906">
                <a:tc>
                  <a:txBody>
                    <a:bodyPr/>
                    <a:lstStyle/>
                    <a:p>
                      <a:endParaRPr lang="en-US" sz="1000" dirty="0"/>
                    </a:p>
                  </a:txBody>
                  <a:tcPr>
                    <a:solidFill>
                      <a:schemeClr val="tx1"/>
                    </a:solidFill>
                  </a:tcPr>
                </a:tc>
                <a:tc>
                  <a:txBody>
                    <a:bodyPr/>
                    <a:lstStyle/>
                    <a:p>
                      <a:r>
                        <a:rPr lang="en-US" sz="1000" dirty="0" smtClean="0"/>
                        <a:t>Black</a:t>
                      </a:r>
                      <a:endParaRPr lang="en-US" sz="1000" dirty="0"/>
                    </a:p>
                  </a:txBody>
                  <a:tcPr>
                    <a:noFill/>
                  </a:tcPr>
                </a:tc>
              </a:tr>
              <a:tr h="260906">
                <a:tc>
                  <a:txBody>
                    <a:bodyPr/>
                    <a:lstStyle/>
                    <a:p>
                      <a:endParaRPr lang="en-US" sz="1000" dirty="0"/>
                    </a:p>
                  </a:txBody>
                  <a:tcPr>
                    <a:solidFill>
                      <a:schemeClr val="tx1">
                        <a:lumMod val="65000"/>
                        <a:lumOff val="35000"/>
                      </a:schemeClr>
                    </a:solidFill>
                  </a:tcPr>
                </a:tc>
                <a:tc>
                  <a:txBody>
                    <a:bodyPr/>
                    <a:lstStyle/>
                    <a:p>
                      <a:r>
                        <a:rPr lang="en-US" sz="1000" dirty="0" smtClean="0">
                          <a:solidFill>
                            <a:schemeClr val="tx1">
                              <a:lumMod val="65000"/>
                              <a:lumOff val="35000"/>
                            </a:schemeClr>
                          </a:solidFill>
                        </a:rPr>
                        <a:t>Charcoal</a:t>
                      </a:r>
                      <a:endParaRPr lang="en-US" sz="1000" dirty="0">
                        <a:solidFill>
                          <a:schemeClr val="tx1">
                            <a:lumMod val="65000"/>
                            <a:lumOff val="35000"/>
                          </a:schemeClr>
                        </a:solidFill>
                      </a:endParaRPr>
                    </a:p>
                  </a:txBody>
                  <a:tcPr>
                    <a:noFill/>
                  </a:tcPr>
                </a:tc>
              </a:tr>
              <a:tr h="260906">
                <a:tc>
                  <a:txBody>
                    <a:bodyPr/>
                    <a:lstStyle/>
                    <a:p>
                      <a:endParaRPr lang="en-US" sz="1000" dirty="0">
                        <a:solidFill>
                          <a:schemeClr val="bg2">
                            <a:lumMod val="50000"/>
                          </a:schemeClr>
                        </a:solidFill>
                      </a:endParaRPr>
                    </a:p>
                  </a:txBody>
                  <a:tcPr>
                    <a:solidFill>
                      <a:schemeClr val="bg2">
                        <a:lumMod val="50000"/>
                      </a:schemeClr>
                    </a:solidFill>
                  </a:tcPr>
                </a:tc>
                <a:tc>
                  <a:txBody>
                    <a:bodyPr/>
                    <a:lstStyle/>
                    <a:p>
                      <a:r>
                        <a:rPr lang="en-US" sz="1000" dirty="0" smtClean="0">
                          <a:solidFill>
                            <a:schemeClr val="bg2">
                              <a:lumMod val="50000"/>
                            </a:schemeClr>
                          </a:solidFill>
                        </a:rPr>
                        <a:t>Gold</a:t>
                      </a:r>
                      <a:endParaRPr lang="en-US" sz="1000" dirty="0">
                        <a:solidFill>
                          <a:schemeClr val="bg2">
                            <a:lumMod val="50000"/>
                          </a:schemeClr>
                        </a:solidFill>
                      </a:endParaRPr>
                    </a:p>
                  </a:txBody>
                  <a:tcPr>
                    <a:noFill/>
                  </a:tcPr>
                </a:tc>
              </a:tr>
              <a:tr h="260906">
                <a:tc>
                  <a:txBody>
                    <a:bodyPr/>
                    <a:lstStyle/>
                    <a:p>
                      <a:endParaRPr lang="en-US" sz="1000" dirty="0"/>
                    </a:p>
                  </a:txBody>
                  <a:tcPr>
                    <a:solidFill>
                      <a:schemeClr val="tx2"/>
                    </a:solidFill>
                  </a:tcPr>
                </a:tc>
                <a:tc>
                  <a:txBody>
                    <a:bodyPr/>
                    <a:lstStyle/>
                    <a:p>
                      <a:r>
                        <a:rPr lang="en-US" sz="1000" dirty="0" smtClean="0">
                          <a:solidFill>
                            <a:schemeClr val="tx2">
                              <a:lumMod val="75000"/>
                            </a:schemeClr>
                          </a:solidFill>
                        </a:rPr>
                        <a:t>Azul</a:t>
                      </a:r>
                      <a:endParaRPr lang="en-US" sz="1000" dirty="0">
                        <a:solidFill>
                          <a:schemeClr val="tx2">
                            <a:lumMod val="75000"/>
                          </a:schemeClr>
                        </a:solidFill>
                      </a:endParaRPr>
                    </a:p>
                  </a:txBody>
                  <a:tcPr>
                    <a:noFill/>
                  </a:tcPr>
                </a:tc>
              </a:tr>
              <a:tr h="260906">
                <a:tc>
                  <a:txBody>
                    <a:bodyPr/>
                    <a:lstStyle/>
                    <a:p>
                      <a:endParaRPr lang="en-US" sz="1000" dirty="0"/>
                    </a:p>
                  </a:txBody>
                  <a:tcPr>
                    <a:solidFill>
                      <a:schemeClr val="accent1">
                        <a:lumMod val="75000"/>
                      </a:schemeClr>
                    </a:solidFill>
                  </a:tcPr>
                </a:tc>
                <a:tc>
                  <a:txBody>
                    <a:bodyPr/>
                    <a:lstStyle/>
                    <a:p>
                      <a:r>
                        <a:rPr lang="en-US" sz="1000" dirty="0" smtClean="0">
                          <a:solidFill>
                            <a:schemeClr val="accent1">
                              <a:lumMod val="75000"/>
                            </a:schemeClr>
                          </a:solidFill>
                        </a:rPr>
                        <a:t>Slate</a:t>
                      </a:r>
                      <a:endParaRPr lang="en-US" sz="1000" dirty="0">
                        <a:solidFill>
                          <a:schemeClr val="accent1">
                            <a:lumMod val="75000"/>
                          </a:schemeClr>
                        </a:solidFill>
                      </a:endParaRPr>
                    </a:p>
                  </a:txBody>
                  <a:tcPr>
                    <a:noFill/>
                  </a:tcPr>
                </a:tc>
              </a:tr>
              <a:tr h="260906">
                <a:tc>
                  <a:txBody>
                    <a:bodyPr/>
                    <a:lstStyle/>
                    <a:p>
                      <a:endParaRPr lang="en-US" sz="1000" dirty="0"/>
                    </a:p>
                  </a:txBody>
                  <a:tcPr>
                    <a:solidFill>
                      <a:schemeClr val="accent2"/>
                    </a:solidFill>
                  </a:tcPr>
                </a:tc>
                <a:tc>
                  <a:txBody>
                    <a:bodyPr/>
                    <a:lstStyle/>
                    <a:p>
                      <a:r>
                        <a:rPr lang="en-US" sz="1000" dirty="0" smtClean="0">
                          <a:solidFill>
                            <a:schemeClr val="accent2"/>
                          </a:solidFill>
                        </a:rPr>
                        <a:t>Rose</a:t>
                      </a:r>
                      <a:endParaRPr lang="en-US" sz="1000" dirty="0">
                        <a:solidFill>
                          <a:schemeClr val="accent2"/>
                        </a:solidFill>
                      </a:endParaRPr>
                    </a:p>
                  </a:txBody>
                  <a:tcPr>
                    <a:noFill/>
                  </a:tcPr>
                </a:tc>
              </a:tr>
            </a:tbl>
          </a:graphicData>
        </a:graphic>
      </p:graphicFrame>
      <p:sp>
        <p:nvSpPr>
          <p:cNvPr id="15" name="Rectangle 14"/>
          <p:cNvSpPr/>
          <p:nvPr/>
        </p:nvSpPr>
        <p:spPr>
          <a:xfrm>
            <a:off x="13078638" y="586926"/>
            <a:ext cx="4806014" cy="7471404"/>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Shapes </a:t>
            </a:r>
          </a:p>
        </p:txBody>
      </p:sp>
      <p:sp>
        <p:nvSpPr>
          <p:cNvPr id="16" name="Rectangle 15"/>
          <p:cNvSpPr/>
          <p:nvPr/>
        </p:nvSpPr>
        <p:spPr>
          <a:xfrm>
            <a:off x="13464587" y="888251"/>
            <a:ext cx="347472" cy="34324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7" name="Rectangle 16"/>
          <p:cNvSpPr/>
          <p:nvPr/>
        </p:nvSpPr>
        <p:spPr>
          <a:xfrm>
            <a:off x="13464587" y="1270931"/>
            <a:ext cx="347472" cy="343246"/>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8" name="Rectangle 17"/>
          <p:cNvSpPr/>
          <p:nvPr/>
        </p:nvSpPr>
        <p:spPr>
          <a:xfrm>
            <a:off x="13464587" y="1671234"/>
            <a:ext cx="347472" cy="34324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19" name="Rectangle 18"/>
          <p:cNvSpPr/>
          <p:nvPr/>
        </p:nvSpPr>
        <p:spPr>
          <a:xfrm>
            <a:off x="13850733" y="888251"/>
            <a:ext cx="347472" cy="343246"/>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0" name="Rectangle 19"/>
          <p:cNvSpPr/>
          <p:nvPr/>
        </p:nvSpPr>
        <p:spPr>
          <a:xfrm>
            <a:off x="13850733" y="1270931"/>
            <a:ext cx="347472" cy="343246"/>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1" name="Rectangle 20"/>
          <p:cNvSpPr/>
          <p:nvPr/>
        </p:nvSpPr>
        <p:spPr>
          <a:xfrm>
            <a:off x="13850733" y="1671234"/>
            <a:ext cx="347472" cy="343246"/>
          </a:xfrm>
          <a:prstGeom prst="rect">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2" name="Rectangle 21"/>
          <p:cNvSpPr/>
          <p:nvPr/>
        </p:nvSpPr>
        <p:spPr>
          <a:xfrm>
            <a:off x="14244839" y="891531"/>
            <a:ext cx="347472" cy="3432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3" name="Rectangle 22"/>
          <p:cNvSpPr/>
          <p:nvPr/>
        </p:nvSpPr>
        <p:spPr>
          <a:xfrm>
            <a:off x="14244839" y="1274211"/>
            <a:ext cx="347472" cy="343246"/>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24" name="Rectangle 23"/>
          <p:cNvSpPr/>
          <p:nvPr/>
        </p:nvSpPr>
        <p:spPr>
          <a:xfrm>
            <a:off x="14237704" y="1674514"/>
            <a:ext cx="347472" cy="3432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5" name="Rectangle 24"/>
          <p:cNvSpPr/>
          <p:nvPr/>
        </p:nvSpPr>
        <p:spPr>
          <a:xfrm>
            <a:off x="14644383" y="891531"/>
            <a:ext cx="347472" cy="34324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6" name="Rectangle 25"/>
          <p:cNvSpPr/>
          <p:nvPr/>
        </p:nvSpPr>
        <p:spPr>
          <a:xfrm>
            <a:off x="14644383" y="1274211"/>
            <a:ext cx="347472" cy="343246"/>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7" name="Rectangle 26"/>
          <p:cNvSpPr/>
          <p:nvPr/>
        </p:nvSpPr>
        <p:spPr>
          <a:xfrm>
            <a:off x="14644383" y="1674514"/>
            <a:ext cx="347472" cy="343246"/>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8" name="Rectangle 27"/>
          <p:cNvSpPr/>
          <p:nvPr/>
        </p:nvSpPr>
        <p:spPr>
          <a:xfrm>
            <a:off x="15036790" y="891156"/>
            <a:ext cx="347472" cy="343246"/>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29" name="Rectangle 28"/>
          <p:cNvSpPr/>
          <p:nvPr/>
        </p:nvSpPr>
        <p:spPr>
          <a:xfrm>
            <a:off x="15036790" y="1273836"/>
            <a:ext cx="347472" cy="343246"/>
          </a:xfrm>
          <a:prstGeom prst="rect">
            <a:avLst/>
          </a:prstGeom>
          <a:solidFill>
            <a:srgbClr val="C0504D"/>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0" name="Rectangle 29"/>
          <p:cNvSpPr/>
          <p:nvPr/>
        </p:nvSpPr>
        <p:spPr>
          <a:xfrm>
            <a:off x="15036790" y="1674139"/>
            <a:ext cx="347472" cy="343246"/>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1" name="TextBox 30"/>
          <p:cNvSpPr txBox="1"/>
          <p:nvPr/>
        </p:nvSpPr>
        <p:spPr>
          <a:xfrm rot="16200000">
            <a:off x="12734482" y="1356474"/>
            <a:ext cx="1108616" cy="230832"/>
          </a:xfrm>
          <a:prstGeom prst="rect">
            <a:avLst/>
          </a:prstGeom>
          <a:noFill/>
        </p:spPr>
        <p:txBody>
          <a:bodyPr wrap="none" rtlCol="0">
            <a:spAutoFit/>
          </a:bodyPr>
          <a:lstStyle/>
          <a:p>
            <a:r>
              <a:rPr lang="en-US" sz="900" dirty="0" smtClean="0"/>
              <a:t>Square/Rectangle</a:t>
            </a:r>
            <a:endParaRPr lang="en-US" sz="900" dirty="0"/>
          </a:p>
        </p:txBody>
      </p:sp>
      <p:sp>
        <p:nvSpPr>
          <p:cNvPr id="32" name="Rectangle 31"/>
          <p:cNvSpPr/>
          <p:nvPr/>
        </p:nvSpPr>
        <p:spPr>
          <a:xfrm>
            <a:off x="13464587" y="2102875"/>
            <a:ext cx="347472" cy="343246"/>
          </a:xfrm>
          <a:prstGeom prst="rect">
            <a:avLst/>
          </a:prstGeom>
          <a:noFill/>
          <a:ln w="254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3" name="Rectangle 32"/>
          <p:cNvSpPr/>
          <p:nvPr/>
        </p:nvSpPr>
        <p:spPr>
          <a:xfrm>
            <a:off x="13464587" y="2485555"/>
            <a:ext cx="347472" cy="343246"/>
          </a:xfrm>
          <a:prstGeom prst="rect">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4" name="Rectangle 33"/>
          <p:cNvSpPr/>
          <p:nvPr/>
        </p:nvSpPr>
        <p:spPr>
          <a:xfrm>
            <a:off x="13464587" y="2885858"/>
            <a:ext cx="347472" cy="343246"/>
          </a:xfrm>
          <a:prstGeom prst="rect">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5" name="Rectangle 34"/>
          <p:cNvSpPr/>
          <p:nvPr/>
        </p:nvSpPr>
        <p:spPr>
          <a:xfrm>
            <a:off x="13850733" y="2102875"/>
            <a:ext cx="347472" cy="343246"/>
          </a:xfrm>
          <a:prstGeom prst="rect">
            <a:avLst/>
          </a:prstGeom>
          <a:noFill/>
          <a:ln w="222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6" name="Rectangle 35"/>
          <p:cNvSpPr/>
          <p:nvPr/>
        </p:nvSpPr>
        <p:spPr>
          <a:xfrm>
            <a:off x="13850733" y="2485555"/>
            <a:ext cx="347472" cy="343246"/>
          </a:xfrm>
          <a:prstGeom prst="rect">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bg2">
                  <a:lumMod val="50000"/>
                </a:schemeClr>
              </a:solidFill>
            </a:endParaRPr>
          </a:p>
          <a:p>
            <a:endParaRPr lang="en-US" sz="1200" dirty="0" smtClean="0">
              <a:solidFill>
                <a:schemeClr val="bg2">
                  <a:lumMod val="50000"/>
                </a:schemeClr>
              </a:solidFill>
            </a:endParaRPr>
          </a:p>
        </p:txBody>
      </p:sp>
      <p:sp>
        <p:nvSpPr>
          <p:cNvPr id="37" name="Rectangle 36"/>
          <p:cNvSpPr/>
          <p:nvPr/>
        </p:nvSpPr>
        <p:spPr>
          <a:xfrm>
            <a:off x="13850733" y="2885858"/>
            <a:ext cx="347472" cy="343246"/>
          </a:xfrm>
          <a:prstGeom prst="rect">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38" name="Rectangle 37"/>
          <p:cNvSpPr/>
          <p:nvPr/>
        </p:nvSpPr>
        <p:spPr>
          <a:xfrm>
            <a:off x="14244839"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39" name="Rectangle 38"/>
          <p:cNvSpPr/>
          <p:nvPr/>
        </p:nvSpPr>
        <p:spPr>
          <a:xfrm>
            <a:off x="14244839" y="2488835"/>
            <a:ext cx="347472" cy="343246"/>
          </a:xfrm>
          <a:prstGeom prst="rect">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2">
                  <a:lumMod val="60000"/>
                  <a:lumOff val="40000"/>
                </a:schemeClr>
              </a:solidFill>
            </a:endParaRPr>
          </a:p>
          <a:p>
            <a:endParaRPr lang="en-US" sz="1200" dirty="0" smtClean="0">
              <a:solidFill>
                <a:schemeClr val="tx2">
                  <a:lumMod val="60000"/>
                  <a:lumOff val="40000"/>
                </a:schemeClr>
              </a:solidFill>
            </a:endParaRPr>
          </a:p>
        </p:txBody>
      </p:sp>
      <p:sp>
        <p:nvSpPr>
          <p:cNvPr id="40" name="Rectangle 39"/>
          <p:cNvSpPr/>
          <p:nvPr/>
        </p:nvSpPr>
        <p:spPr>
          <a:xfrm>
            <a:off x="14237704" y="2889138"/>
            <a:ext cx="347472" cy="343246"/>
          </a:xfrm>
          <a:prstGeom prst="rect">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1" name="Rectangle 40"/>
          <p:cNvSpPr/>
          <p:nvPr/>
        </p:nvSpPr>
        <p:spPr>
          <a:xfrm>
            <a:off x="14644383" y="2106155"/>
            <a:ext cx="347472" cy="343246"/>
          </a:xfrm>
          <a:prstGeom prst="rect">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2" name="Rectangle 41"/>
          <p:cNvSpPr/>
          <p:nvPr/>
        </p:nvSpPr>
        <p:spPr>
          <a:xfrm>
            <a:off x="14644383" y="2488835"/>
            <a:ext cx="347472" cy="343246"/>
          </a:xfrm>
          <a:prstGeom prst="rect">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3" name="Rectangle 42"/>
          <p:cNvSpPr/>
          <p:nvPr/>
        </p:nvSpPr>
        <p:spPr>
          <a:xfrm>
            <a:off x="14644383" y="2889138"/>
            <a:ext cx="347472" cy="343246"/>
          </a:xfrm>
          <a:prstGeom prst="rect">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4" name="Rectangle 43"/>
          <p:cNvSpPr/>
          <p:nvPr/>
        </p:nvSpPr>
        <p:spPr>
          <a:xfrm>
            <a:off x="15036790" y="2105780"/>
            <a:ext cx="347472" cy="343246"/>
          </a:xfrm>
          <a:prstGeom prst="rect">
            <a:avLst/>
          </a:prstGeom>
          <a:noFill/>
          <a:ln w="22225">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5" name="Rectangle 44"/>
          <p:cNvSpPr/>
          <p:nvPr/>
        </p:nvSpPr>
        <p:spPr>
          <a:xfrm>
            <a:off x="15036790" y="2488460"/>
            <a:ext cx="347472" cy="343246"/>
          </a:xfrm>
          <a:prstGeom prst="rect">
            <a:avLst/>
          </a:prstGeom>
          <a:noFill/>
          <a:ln w="2222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6" name="Rectangle 45"/>
          <p:cNvSpPr/>
          <p:nvPr/>
        </p:nvSpPr>
        <p:spPr>
          <a:xfrm>
            <a:off x="15036790" y="2888763"/>
            <a:ext cx="347472" cy="343246"/>
          </a:xfrm>
          <a:prstGeom prst="rect">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smtClean="0">
              <a:solidFill>
                <a:schemeClr val="tx1"/>
              </a:solidFill>
            </a:endParaRPr>
          </a:p>
          <a:p>
            <a:endParaRPr lang="en-US" sz="1200" dirty="0" smtClean="0">
              <a:solidFill>
                <a:schemeClr val="tx1"/>
              </a:solidFill>
            </a:endParaRPr>
          </a:p>
        </p:txBody>
      </p:sp>
      <p:sp>
        <p:nvSpPr>
          <p:cNvPr id="47" name="Oval 46"/>
          <p:cNvSpPr/>
          <p:nvPr/>
        </p:nvSpPr>
        <p:spPr>
          <a:xfrm>
            <a:off x="15780357" y="891531"/>
            <a:ext cx="347472" cy="34747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48" name="TextBox 47"/>
          <p:cNvSpPr txBox="1"/>
          <p:nvPr/>
        </p:nvSpPr>
        <p:spPr>
          <a:xfrm rot="16200000">
            <a:off x="15163886" y="1296226"/>
            <a:ext cx="864427" cy="230832"/>
          </a:xfrm>
          <a:prstGeom prst="rect">
            <a:avLst/>
          </a:prstGeom>
          <a:noFill/>
        </p:spPr>
        <p:txBody>
          <a:bodyPr wrap="none" rtlCol="0">
            <a:spAutoFit/>
          </a:bodyPr>
          <a:lstStyle/>
          <a:p>
            <a:r>
              <a:rPr lang="en-US" sz="900" dirty="0" smtClean="0"/>
              <a:t>Circles/Ovals</a:t>
            </a:r>
            <a:endParaRPr lang="en-US" sz="900" dirty="0"/>
          </a:p>
        </p:txBody>
      </p:sp>
      <p:sp>
        <p:nvSpPr>
          <p:cNvPr id="49" name="Oval 48"/>
          <p:cNvSpPr/>
          <p:nvPr/>
        </p:nvSpPr>
        <p:spPr>
          <a:xfrm>
            <a:off x="15780357" y="1270931"/>
            <a:ext cx="347472" cy="347472"/>
          </a:xfrm>
          <a:prstGeom prst="ellipse">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0" name="Oval 49"/>
          <p:cNvSpPr/>
          <p:nvPr/>
        </p:nvSpPr>
        <p:spPr>
          <a:xfrm>
            <a:off x="15780357" y="1674139"/>
            <a:ext cx="347472" cy="3474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1" name="Oval 50"/>
          <p:cNvSpPr/>
          <p:nvPr/>
        </p:nvSpPr>
        <p:spPr>
          <a:xfrm>
            <a:off x="16163369" y="880151"/>
            <a:ext cx="347472" cy="347472"/>
          </a:xfrm>
          <a:prstGeom prst="ellipse">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2" name="Oval 51"/>
          <p:cNvSpPr/>
          <p:nvPr/>
        </p:nvSpPr>
        <p:spPr>
          <a:xfrm>
            <a:off x="16163369" y="1259551"/>
            <a:ext cx="347472" cy="347472"/>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3" name="Oval 52"/>
          <p:cNvSpPr/>
          <p:nvPr/>
        </p:nvSpPr>
        <p:spPr>
          <a:xfrm>
            <a:off x="16163369" y="1662759"/>
            <a:ext cx="347472" cy="347472"/>
          </a:xfrm>
          <a:prstGeom prst="ellipse">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4" name="Oval 53"/>
          <p:cNvSpPr/>
          <p:nvPr/>
        </p:nvSpPr>
        <p:spPr>
          <a:xfrm>
            <a:off x="16534615" y="891531"/>
            <a:ext cx="347472" cy="347472"/>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5" name="Oval 54"/>
          <p:cNvSpPr/>
          <p:nvPr/>
        </p:nvSpPr>
        <p:spPr>
          <a:xfrm>
            <a:off x="16534615" y="1270931"/>
            <a:ext cx="347472" cy="347472"/>
          </a:xfrm>
          <a:prstGeom prst="ellips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6" name="Oval 55"/>
          <p:cNvSpPr/>
          <p:nvPr/>
        </p:nvSpPr>
        <p:spPr>
          <a:xfrm>
            <a:off x="16534615" y="1674139"/>
            <a:ext cx="347472" cy="347472"/>
          </a:xfrm>
          <a:prstGeom prst="ellipse">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7" name="Oval 56"/>
          <p:cNvSpPr/>
          <p:nvPr/>
        </p:nvSpPr>
        <p:spPr>
          <a:xfrm>
            <a:off x="16917343" y="891531"/>
            <a:ext cx="347472" cy="347472"/>
          </a:xfrm>
          <a:prstGeom prst="ellipse">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8" name="Oval 57"/>
          <p:cNvSpPr/>
          <p:nvPr/>
        </p:nvSpPr>
        <p:spPr>
          <a:xfrm>
            <a:off x="16917343" y="1270931"/>
            <a:ext cx="347472" cy="347472"/>
          </a:xfrm>
          <a:prstGeom prst="ellipse">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59" name="Oval 58"/>
          <p:cNvSpPr/>
          <p:nvPr/>
        </p:nvSpPr>
        <p:spPr>
          <a:xfrm>
            <a:off x="16917343" y="1674139"/>
            <a:ext cx="347472" cy="347472"/>
          </a:xfrm>
          <a:prstGeom prst="ellipse">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0" name="Oval 59"/>
          <p:cNvSpPr/>
          <p:nvPr/>
        </p:nvSpPr>
        <p:spPr>
          <a:xfrm>
            <a:off x="17281453" y="899398"/>
            <a:ext cx="347472" cy="347472"/>
          </a:xfrm>
          <a:prstGeom prst="ellips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1" name="Oval 60"/>
          <p:cNvSpPr/>
          <p:nvPr/>
        </p:nvSpPr>
        <p:spPr>
          <a:xfrm>
            <a:off x="17281453" y="1278798"/>
            <a:ext cx="347472" cy="347472"/>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2" name="Oval 61"/>
          <p:cNvSpPr/>
          <p:nvPr/>
        </p:nvSpPr>
        <p:spPr>
          <a:xfrm>
            <a:off x="17281453" y="1682006"/>
            <a:ext cx="347472" cy="347472"/>
          </a:xfrm>
          <a:prstGeom prst="ellipse">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3" name="Oval 62"/>
          <p:cNvSpPr/>
          <p:nvPr/>
        </p:nvSpPr>
        <p:spPr>
          <a:xfrm>
            <a:off x="15780357" y="2066721"/>
            <a:ext cx="347472" cy="347472"/>
          </a:xfrm>
          <a:prstGeom prst="ellipse">
            <a:avLst/>
          </a:prstGeom>
          <a:noFill/>
          <a:ln w="22225">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4" name="Oval 63"/>
          <p:cNvSpPr/>
          <p:nvPr/>
        </p:nvSpPr>
        <p:spPr>
          <a:xfrm>
            <a:off x="15780357" y="2446121"/>
            <a:ext cx="347472" cy="347472"/>
          </a:xfrm>
          <a:prstGeom prst="ellipse">
            <a:avLst/>
          </a:prstGeom>
          <a:noFill/>
          <a:ln w="22225">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5" name="Oval 64"/>
          <p:cNvSpPr/>
          <p:nvPr/>
        </p:nvSpPr>
        <p:spPr>
          <a:xfrm>
            <a:off x="15780357" y="2849329"/>
            <a:ext cx="347472" cy="347472"/>
          </a:xfrm>
          <a:prstGeom prst="ellipse">
            <a:avLst/>
          </a:prstGeom>
          <a:no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6" name="Oval 65"/>
          <p:cNvSpPr/>
          <p:nvPr/>
        </p:nvSpPr>
        <p:spPr>
          <a:xfrm>
            <a:off x="16163369" y="2055341"/>
            <a:ext cx="347472" cy="347472"/>
          </a:xfrm>
          <a:prstGeom prst="ellipse">
            <a:avLst/>
          </a:prstGeom>
          <a:noFill/>
          <a:ln w="222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7" name="Oval 66"/>
          <p:cNvSpPr/>
          <p:nvPr/>
        </p:nvSpPr>
        <p:spPr>
          <a:xfrm>
            <a:off x="16163369" y="2434741"/>
            <a:ext cx="347472" cy="347472"/>
          </a:xfrm>
          <a:prstGeom prst="ellipse">
            <a:avLst/>
          </a:prstGeom>
          <a:noFill/>
          <a:ln w="22225">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8" name="Oval 67"/>
          <p:cNvSpPr/>
          <p:nvPr/>
        </p:nvSpPr>
        <p:spPr>
          <a:xfrm>
            <a:off x="16163369" y="2837949"/>
            <a:ext cx="347472" cy="347472"/>
          </a:xfrm>
          <a:prstGeom prst="ellipse">
            <a:avLst/>
          </a:prstGeom>
          <a:noFill/>
          <a:ln w="22225">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69" name="Oval 68"/>
          <p:cNvSpPr/>
          <p:nvPr/>
        </p:nvSpPr>
        <p:spPr>
          <a:xfrm>
            <a:off x="16534615" y="2066721"/>
            <a:ext cx="347472" cy="347472"/>
          </a:xfrm>
          <a:prstGeom prst="ellipse">
            <a:avLst/>
          </a:prstGeom>
          <a:noFill/>
          <a:ln w="22225">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0" name="Oval 69"/>
          <p:cNvSpPr/>
          <p:nvPr/>
        </p:nvSpPr>
        <p:spPr>
          <a:xfrm>
            <a:off x="16534615" y="2446121"/>
            <a:ext cx="347472" cy="347472"/>
          </a:xfrm>
          <a:prstGeom prst="ellipse">
            <a:avLst/>
          </a:prstGeom>
          <a:noFill/>
          <a:ln w="22225">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1" name="Oval 70"/>
          <p:cNvSpPr/>
          <p:nvPr/>
        </p:nvSpPr>
        <p:spPr>
          <a:xfrm>
            <a:off x="16534615" y="2849329"/>
            <a:ext cx="347472" cy="347472"/>
          </a:xfrm>
          <a:prstGeom prst="ellipse">
            <a:avLst/>
          </a:prstGeom>
          <a:noFill/>
          <a:ln w="222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2" name="Oval 71"/>
          <p:cNvSpPr/>
          <p:nvPr/>
        </p:nvSpPr>
        <p:spPr>
          <a:xfrm>
            <a:off x="16917343" y="2066721"/>
            <a:ext cx="347472" cy="347472"/>
          </a:xfrm>
          <a:prstGeom prst="ellipse">
            <a:avLst/>
          </a:prstGeom>
          <a:noFill/>
          <a:ln w="22225">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3" name="Oval 72"/>
          <p:cNvSpPr/>
          <p:nvPr/>
        </p:nvSpPr>
        <p:spPr>
          <a:xfrm>
            <a:off x="16917343" y="2446121"/>
            <a:ext cx="347472" cy="347472"/>
          </a:xfrm>
          <a:prstGeom prst="ellipse">
            <a:avLst/>
          </a:prstGeom>
          <a:noFill/>
          <a:ln w="2222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4" name="Oval 73"/>
          <p:cNvSpPr/>
          <p:nvPr/>
        </p:nvSpPr>
        <p:spPr>
          <a:xfrm>
            <a:off x="16917343" y="2849329"/>
            <a:ext cx="347472" cy="347472"/>
          </a:xfrm>
          <a:prstGeom prst="ellipse">
            <a:avLst/>
          </a:prstGeom>
          <a:noFill/>
          <a:ln w="2222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5" name="Oval 74"/>
          <p:cNvSpPr/>
          <p:nvPr/>
        </p:nvSpPr>
        <p:spPr>
          <a:xfrm>
            <a:off x="17281453" y="2074588"/>
            <a:ext cx="347472" cy="347472"/>
          </a:xfrm>
          <a:prstGeom prst="ellipse">
            <a:avLst/>
          </a:prstGeom>
          <a:noFill/>
          <a:ln w="22225">
            <a:solidFill>
              <a:schemeClr val="accent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6" name="Oval 75"/>
          <p:cNvSpPr/>
          <p:nvPr/>
        </p:nvSpPr>
        <p:spPr>
          <a:xfrm>
            <a:off x="17281453" y="2453988"/>
            <a:ext cx="347472" cy="347472"/>
          </a:xfrm>
          <a:prstGeom prst="ellipse">
            <a:avLst/>
          </a:prstGeom>
          <a:noFill/>
          <a:ln w="222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7" name="Oval 76"/>
          <p:cNvSpPr/>
          <p:nvPr/>
        </p:nvSpPr>
        <p:spPr>
          <a:xfrm>
            <a:off x="17281453" y="2857196"/>
            <a:ext cx="347472" cy="347472"/>
          </a:xfrm>
          <a:prstGeom prst="ellipse">
            <a:avLst/>
          </a:prstGeom>
          <a:noFill/>
          <a:ln w="22225">
            <a:solidFill>
              <a:schemeClr val="accent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8" name="Right Arrow 77"/>
          <p:cNvSpPr/>
          <p:nvPr/>
        </p:nvSpPr>
        <p:spPr>
          <a:xfrm>
            <a:off x="13574063" y="3573795"/>
            <a:ext cx="809199" cy="400818"/>
          </a:xfrm>
          <a:prstGeom prst="rightArrow">
            <a:avLst>
              <a:gd name="adj1" fmla="val 50000"/>
              <a:gd name="adj2" fmla="val 75964"/>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79" name="Right Arrow 78"/>
          <p:cNvSpPr/>
          <p:nvPr/>
        </p:nvSpPr>
        <p:spPr>
          <a:xfrm rot="10800000">
            <a:off x="13498482" y="4016433"/>
            <a:ext cx="809199" cy="400818"/>
          </a:xfrm>
          <a:prstGeom prst="rightArrow">
            <a:avLst>
              <a:gd name="adj1" fmla="val 50000"/>
              <a:gd name="adj2" fmla="val 75964"/>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0" name="Right Arrow 79"/>
          <p:cNvSpPr/>
          <p:nvPr/>
        </p:nvSpPr>
        <p:spPr>
          <a:xfrm rot="16200000">
            <a:off x="13355201" y="4709231"/>
            <a:ext cx="809199" cy="400818"/>
          </a:xfrm>
          <a:prstGeom prst="rightArrow">
            <a:avLst>
              <a:gd name="adj1" fmla="val 50000"/>
              <a:gd name="adj2" fmla="val 75964"/>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1" name="Right Arrow 80"/>
          <p:cNvSpPr/>
          <p:nvPr/>
        </p:nvSpPr>
        <p:spPr>
          <a:xfrm rot="5400000">
            <a:off x="13778253" y="4711407"/>
            <a:ext cx="809199" cy="400818"/>
          </a:xfrm>
          <a:prstGeom prst="rightArrow">
            <a:avLst>
              <a:gd name="adj1" fmla="val 50000"/>
              <a:gd name="adj2" fmla="val 75964"/>
            </a:avLst>
          </a:prstGeom>
          <a:solidFill>
            <a:schemeClr val="bg2">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2" name="TextBox 81"/>
          <p:cNvSpPr txBox="1"/>
          <p:nvPr/>
        </p:nvSpPr>
        <p:spPr>
          <a:xfrm rot="16200000">
            <a:off x="13061946" y="4091700"/>
            <a:ext cx="543764" cy="230832"/>
          </a:xfrm>
          <a:prstGeom prst="rect">
            <a:avLst/>
          </a:prstGeom>
          <a:noFill/>
        </p:spPr>
        <p:txBody>
          <a:bodyPr wrap="none" rtlCol="0">
            <a:spAutoFit/>
          </a:bodyPr>
          <a:lstStyle/>
          <a:p>
            <a:r>
              <a:rPr lang="en-US" sz="900" dirty="0" smtClean="0"/>
              <a:t>Arrows</a:t>
            </a:r>
            <a:endParaRPr lang="en-US" sz="900" dirty="0"/>
          </a:p>
        </p:txBody>
      </p:sp>
      <p:sp>
        <p:nvSpPr>
          <p:cNvPr id="83" name="Right Arrow 82"/>
          <p:cNvSpPr/>
          <p:nvPr/>
        </p:nvSpPr>
        <p:spPr>
          <a:xfrm>
            <a:off x="14496316" y="3573795"/>
            <a:ext cx="809199" cy="400818"/>
          </a:xfrm>
          <a:prstGeom prst="rightArrow">
            <a:avLst>
              <a:gd name="adj1" fmla="val 50000"/>
              <a:gd name="adj2" fmla="val 75964"/>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4" name="Right Arrow 83"/>
          <p:cNvSpPr/>
          <p:nvPr/>
        </p:nvSpPr>
        <p:spPr>
          <a:xfrm rot="10800000">
            <a:off x="14420735" y="4016433"/>
            <a:ext cx="809199" cy="400818"/>
          </a:xfrm>
          <a:prstGeom prst="rightArrow">
            <a:avLst>
              <a:gd name="adj1" fmla="val 50000"/>
              <a:gd name="adj2" fmla="val 75964"/>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85" name="Right Arrow 84"/>
          <p:cNvSpPr/>
          <p:nvPr/>
        </p:nvSpPr>
        <p:spPr>
          <a:xfrm rot="16200000">
            <a:off x="14277454" y="4709231"/>
            <a:ext cx="809199" cy="400818"/>
          </a:xfrm>
          <a:prstGeom prst="rightArrow">
            <a:avLst>
              <a:gd name="adj1" fmla="val 50000"/>
              <a:gd name="adj2" fmla="val 75964"/>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6" name="Right Arrow 85"/>
          <p:cNvSpPr/>
          <p:nvPr/>
        </p:nvSpPr>
        <p:spPr>
          <a:xfrm rot="5400000">
            <a:off x="14700506" y="4711407"/>
            <a:ext cx="809199" cy="400818"/>
          </a:xfrm>
          <a:prstGeom prst="rightArrow">
            <a:avLst>
              <a:gd name="adj1" fmla="val 50000"/>
              <a:gd name="adj2" fmla="val 75964"/>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7" name="Right Arrow 86"/>
          <p:cNvSpPr/>
          <p:nvPr/>
        </p:nvSpPr>
        <p:spPr>
          <a:xfrm>
            <a:off x="15381096" y="3576510"/>
            <a:ext cx="809199" cy="400818"/>
          </a:xfrm>
          <a:prstGeom prst="rightArrow">
            <a:avLst>
              <a:gd name="adj1" fmla="val 50000"/>
              <a:gd name="adj2" fmla="val 75964"/>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8" name="Right Arrow 87"/>
          <p:cNvSpPr/>
          <p:nvPr/>
        </p:nvSpPr>
        <p:spPr>
          <a:xfrm rot="10800000">
            <a:off x="15305515" y="4019148"/>
            <a:ext cx="809199" cy="400818"/>
          </a:xfrm>
          <a:prstGeom prst="rightArrow">
            <a:avLst>
              <a:gd name="adj1" fmla="val 50000"/>
              <a:gd name="adj2" fmla="val 75964"/>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89" name="Right Arrow 88"/>
          <p:cNvSpPr/>
          <p:nvPr/>
        </p:nvSpPr>
        <p:spPr>
          <a:xfrm rot="16200000">
            <a:off x="15162234" y="4711946"/>
            <a:ext cx="809199" cy="400818"/>
          </a:xfrm>
          <a:prstGeom prst="rightArrow">
            <a:avLst>
              <a:gd name="adj1" fmla="val 50000"/>
              <a:gd name="adj2" fmla="val 75964"/>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0" name="Right Arrow 89"/>
          <p:cNvSpPr/>
          <p:nvPr/>
        </p:nvSpPr>
        <p:spPr>
          <a:xfrm rot="5400000">
            <a:off x="15585286" y="4714122"/>
            <a:ext cx="809199" cy="400818"/>
          </a:xfrm>
          <a:prstGeom prst="rightArrow">
            <a:avLst>
              <a:gd name="adj1" fmla="val 50000"/>
              <a:gd name="adj2" fmla="val 75964"/>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1" name="Right Arrow 90"/>
          <p:cNvSpPr/>
          <p:nvPr/>
        </p:nvSpPr>
        <p:spPr>
          <a:xfrm>
            <a:off x="16238950" y="3560570"/>
            <a:ext cx="809199" cy="400818"/>
          </a:xfrm>
          <a:prstGeom prst="rightArrow">
            <a:avLst>
              <a:gd name="adj1" fmla="val 50000"/>
              <a:gd name="adj2" fmla="val 75964"/>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2" name="Right Arrow 91"/>
          <p:cNvSpPr/>
          <p:nvPr/>
        </p:nvSpPr>
        <p:spPr>
          <a:xfrm rot="10800000">
            <a:off x="16163369" y="4003208"/>
            <a:ext cx="809199" cy="400818"/>
          </a:xfrm>
          <a:prstGeom prst="rightArrow">
            <a:avLst>
              <a:gd name="adj1" fmla="val 50000"/>
              <a:gd name="adj2" fmla="val 75964"/>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3" name="Right Arrow 92"/>
          <p:cNvSpPr/>
          <p:nvPr/>
        </p:nvSpPr>
        <p:spPr>
          <a:xfrm rot="16200000">
            <a:off x="16020088" y="4696006"/>
            <a:ext cx="809199" cy="400818"/>
          </a:xfrm>
          <a:prstGeom prst="rightArrow">
            <a:avLst>
              <a:gd name="adj1" fmla="val 50000"/>
              <a:gd name="adj2" fmla="val 75964"/>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4" name="Right Arrow 93"/>
          <p:cNvSpPr/>
          <p:nvPr/>
        </p:nvSpPr>
        <p:spPr>
          <a:xfrm>
            <a:off x="13634972" y="5574532"/>
            <a:ext cx="809199" cy="400818"/>
          </a:xfrm>
          <a:prstGeom prst="rightArrow">
            <a:avLst>
              <a:gd name="adj1" fmla="val 50000"/>
              <a:gd name="adj2" fmla="val 75964"/>
            </a:avLst>
          </a:prstGeom>
          <a:noFill/>
          <a:ln w="2222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5" name="Right Arrow 94"/>
          <p:cNvSpPr/>
          <p:nvPr/>
        </p:nvSpPr>
        <p:spPr>
          <a:xfrm rot="10800000">
            <a:off x="13559391" y="6017170"/>
            <a:ext cx="809199" cy="400818"/>
          </a:xfrm>
          <a:prstGeom prst="rightArrow">
            <a:avLst>
              <a:gd name="adj1" fmla="val 50000"/>
              <a:gd name="adj2" fmla="val 75964"/>
            </a:avLst>
          </a:prstGeom>
          <a:noFill/>
          <a:ln w="22225"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6" name="Right Arrow 95"/>
          <p:cNvSpPr/>
          <p:nvPr/>
        </p:nvSpPr>
        <p:spPr>
          <a:xfrm rot="16200000">
            <a:off x="13416110" y="6709968"/>
            <a:ext cx="809199" cy="400818"/>
          </a:xfrm>
          <a:prstGeom prst="rightArrow">
            <a:avLst>
              <a:gd name="adj1" fmla="val 50000"/>
              <a:gd name="adj2" fmla="val 75964"/>
            </a:avLst>
          </a:prstGeom>
          <a:noFill/>
          <a:ln w="222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7" name="Right Arrow 96"/>
          <p:cNvSpPr/>
          <p:nvPr/>
        </p:nvSpPr>
        <p:spPr>
          <a:xfrm rot="5400000">
            <a:off x="13839162" y="6712144"/>
            <a:ext cx="809199" cy="400818"/>
          </a:xfrm>
          <a:prstGeom prst="rightArrow">
            <a:avLst>
              <a:gd name="adj1" fmla="val 50000"/>
              <a:gd name="adj2" fmla="val 75964"/>
            </a:avLst>
          </a:prstGeom>
          <a:noFill/>
          <a:ln w="22225" cmpd="sng">
            <a:solidFill>
              <a:schemeClr val="bg2">
                <a:lumMod val="2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8" name="Right Arrow 97"/>
          <p:cNvSpPr/>
          <p:nvPr/>
        </p:nvSpPr>
        <p:spPr>
          <a:xfrm>
            <a:off x="14557225" y="5574532"/>
            <a:ext cx="809199" cy="400818"/>
          </a:xfrm>
          <a:prstGeom prst="rightArrow">
            <a:avLst>
              <a:gd name="adj1" fmla="val 50000"/>
              <a:gd name="adj2" fmla="val 75964"/>
            </a:avLst>
          </a:prstGeom>
          <a:noFill/>
          <a:ln w="22225" cmpd="sng">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99" name="Right Arrow 98"/>
          <p:cNvSpPr/>
          <p:nvPr/>
        </p:nvSpPr>
        <p:spPr>
          <a:xfrm rot="10800000">
            <a:off x="14481644" y="6017170"/>
            <a:ext cx="809199" cy="400818"/>
          </a:xfrm>
          <a:prstGeom prst="rightArrow">
            <a:avLst>
              <a:gd name="adj1" fmla="val 50000"/>
              <a:gd name="adj2" fmla="val 75964"/>
            </a:avLst>
          </a:prstGeom>
          <a:noFill/>
          <a:ln w="22225" cmpd="sng">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a:p>
            <a:pPr algn="ctr"/>
            <a:endParaRPr lang="en-US" sz="1200" dirty="0">
              <a:solidFill>
                <a:schemeClr val="tx1"/>
              </a:solidFill>
            </a:endParaRPr>
          </a:p>
          <a:p>
            <a:pPr algn="ctr"/>
            <a:endParaRPr lang="en-US" sz="1200" dirty="0" smtClean="0">
              <a:solidFill>
                <a:schemeClr val="tx1"/>
              </a:solidFill>
            </a:endParaRPr>
          </a:p>
          <a:p>
            <a:pPr algn="ctr"/>
            <a:endParaRPr lang="en-US" sz="1200" dirty="0" smtClean="0">
              <a:solidFill>
                <a:schemeClr val="tx1"/>
              </a:solidFill>
            </a:endParaRPr>
          </a:p>
        </p:txBody>
      </p:sp>
      <p:sp>
        <p:nvSpPr>
          <p:cNvPr id="100" name="Right Arrow 99"/>
          <p:cNvSpPr/>
          <p:nvPr/>
        </p:nvSpPr>
        <p:spPr>
          <a:xfrm rot="16200000">
            <a:off x="14338363" y="6709968"/>
            <a:ext cx="809199" cy="400818"/>
          </a:xfrm>
          <a:prstGeom prst="rightArrow">
            <a:avLst>
              <a:gd name="adj1" fmla="val 50000"/>
              <a:gd name="adj2" fmla="val 75964"/>
            </a:avLst>
          </a:prstGeom>
          <a:noFill/>
          <a:ln w="2222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1" name="Right Arrow 100"/>
          <p:cNvSpPr/>
          <p:nvPr/>
        </p:nvSpPr>
        <p:spPr>
          <a:xfrm rot="5400000">
            <a:off x="14761415" y="6712144"/>
            <a:ext cx="809199" cy="400818"/>
          </a:xfrm>
          <a:prstGeom prst="rightArrow">
            <a:avLst>
              <a:gd name="adj1" fmla="val 50000"/>
              <a:gd name="adj2" fmla="val 75964"/>
            </a:avLst>
          </a:prstGeom>
          <a:noFill/>
          <a:ln w="22225" cmpd="sng">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2" name="Right Arrow 101"/>
          <p:cNvSpPr/>
          <p:nvPr/>
        </p:nvSpPr>
        <p:spPr>
          <a:xfrm>
            <a:off x="15442005" y="5577247"/>
            <a:ext cx="809199" cy="400818"/>
          </a:xfrm>
          <a:prstGeom prst="rightArrow">
            <a:avLst>
              <a:gd name="adj1" fmla="val 50000"/>
              <a:gd name="adj2" fmla="val 75964"/>
            </a:avLst>
          </a:prstGeom>
          <a:noFill/>
          <a:ln w="22225" cmpd="sng">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3" name="Right Arrow 102"/>
          <p:cNvSpPr/>
          <p:nvPr/>
        </p:nvSpPr>
        <p:spPr>
          <a:xfrm rot="10800000">
            <a:off x="15366424" y="6019885"/>
            <a:ext cx="809199" cy="400818"/>
          </a:xfrm>
          <a:prstGeom prst="rightArrow">
            <a:avLst>
              <a:gd name="adj1" fmla="val 50000"/>
              <a:gd name="adj2" fmla="val 75964"/>
            </a:avLst>
          </a:prstGeom>
          <a:noFill/>
          <a:ln w="22225" cmpd="sng">
            <a:solidFill>
              <a:schemeClr val="tx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4" name="Right Arrow 103"/>
          <p:cNvSpPr/>
          <p:nvPr/>
        </p:nvSpPr>
        <p:spPr>
          <a:xfrm rot="16200000">
            <a:off x="15223143" y="6712683"/>
            <a:ext cx="809199" cy="400818"/>
          </a:xfrm>
          <a:prstGeom prst="rightArrow">
            <a:avLst>
              <a:gd name="adj1" fmla="val 50000"/>
              <a:gd name="adj2" fmla="val 75964"/>
            </a:avLst>
          </a:prstGeom>
          <a:noFill/>
          <a:ln w="22225" cmpd="sng">
            <a:solidFill>
              <a:schemeClr val="accent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5" name="Right Arrow 104"/>
          <p:cNvSpPr/>
          <p:nvPr/>
        </p:nvSpPr>
        <p:spPr>
          <a:xfrm rot="5400000">
            <a:off x="15646195" y="6714859"/>
            <a:ext cx="809199" cy="400818"/>
          </a:xfrm>
          <a:prstGeom prst="rightArrow">
            <a:avLst>
              <a:gd name="adj1" fmla="val 50000"/>
              <a:gd name="adj2" fmla="val 75964"/>
            </a:avLst>
          </a:prstGeom>
          <a:noFill/>
          <a:ln w="22225" cmpd="sng">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6" name="Right Arrow 105"/>
          <p:cNvSpPr/>
          <p:nvPr/>
        </p:nvSpPr>
        <p:spPr>
          <a:xfrm>
            <a:off x="16299859" y="5561307"/>
            <a:ext cx="809199" cy="400818"/>
          </a:xfrm>
          <a:prstGeom prst="rightArrow">
            <a:avLst>
              <a:gd name="adj1" fmla="val 50000"/>
              <a:gd name="adj2" fmla="val 75964"/>
            </a:avLst>
          </a:prstGeom>
          <a:noFill/>
          <a:ln w="22225" cmpd="sng">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7" name="Right Arrow 106"/>
          <p:cNvSpPr/>
          <p:nvPr/>
        </p:nvSpPr>
        <p:spPr>
          <a:xfrm rot="10800000">
            <a:off x="16224278" y="6003945"/>
            <a:ext cx="809199" cy="400818"/>
          </a:xfrm>
          <a:prstGeom prst="rightArrow">
            <a:avLst>
              <a:gd name="adj1" fmla="val 50000"/>
              <a:gd name="adj2" fmla="val 75964"/>
            </a:avLst>
          </a:prstGeom>
          <a:noFill/>
          <a:ln w="22225" cmpd="sng">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8" name="Right Arrow 107"/>
          <p:cNvSpPr/>
          <p:nvPr/>
        </p:nvSpPr>
        <p:spPr>
          <a:xfrm rot="16200000">
            <a:off x="16080997" y="6696743"/>
            <a:ext cx="809199" cy="400818"/>
          </a:xfrm>
          <a:prstGeom prst="rightArrow">
            <a:avLst>
              <a:gd name="adj1" fmla="val 50000"/>
              <a:gd name="adj2" fmla="val 75964"/>
            </a:avLst>
          </a:prstGeom>
          <a:noFill/>
          <a:ln w="22225" cmpd="sng">
            <a:solidFill>
              <a:srgbClr val="63252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chemeClr val="tx1"/>
              </a:solidFill>
            </a:endParaRPr>
          </a:p>
        </p:txBody>
      </p:sp>
      <p:sp>
        <p:nvSpPr>
          <p:cNvPr id="109" name="Rectangle 108"/>
          <p:cNvSpPr/>
          <p:nvPr/>
        </p:nvSpPr>
        <p:spPr>
          <a:xfrm>
            <a:off x="9449528" y="3802457"/>
            <a:ext cx="3518709" cy="42558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chemeClr val="tx2">
                    <a:lumMod val="60000"/>
                    <a:lumOff val="40000"/>
                  </a:schemeClr>
                </a:solidFill>
              </a:rPr>
              <a:t>Text  (Font Arial)</a:t>
            </a:r>
          </a:p>
          <a:p>
            <a:endParaRPr lang="en-US" sz="1000" b="1" dirty="0">
              <a:solidFill>
                <a:schemeClr val="tx2">
                  <a:lumMod val="60000"/>
                  <a:lumOff val="40000"/>
                </a:schemeClr>
              </a:solidFill>
            </a:endParaRPr>
          </a:p>
          <a:p>
            <a:r>
              <a:rPr lang="en-US" sz="2200" dirty="0" smtClean="0">
                <a:solidFill>
                  <a:schemeClr val="tx2">
                    <a:lumMod val="75000"/>
                  </a:schemeClr>
                </a:solidFill>
              </a:rPr>
              <a:t>Slide Header/Title with </a:t>
            </a:r>
            <a:r>
              <a:rPr lang="en-US" sz="2200" dirty="0" smtClean="0">
                <a:solidFill>
                  <a:schemeClr val="tx2">
                    <a:lumMod val="60000"/>
                    <a:lumOff val="40000"/>
                  </a:schemeClr>
                </a:solidFill>
              </a:rPr>
              <a:t>Key Word Highlight (22pt)</a:t>
            </a:r>
          </a:p>
          <a:p>
            <a:endParaRPr lang="en-US" sz="2200" dirty="0">
              <a:solidFill>
                <a:schemeClr val="tx2">
                  <a:lumMod val="60000"/>
                  <a:lumOff val="40000"/>
                </a:schemeClr>
              </a:solidFill>
            </a:endParaRPr>
          </a:p>
          <a:p>
            <a:r>
              <a:rPr lang="en-US" sz="1500" dirty="0" err="1" smtClean="0">
                <a:solidFill>
                  <a:schemeClr val="tx1"/>
                </a:solidFill>
              </a:rPr>
              <a:t>Subheaders</a:t>
            </a:r>
            <a:r>
              <a:rPr lang="en-US" sz="1500" dirty="0" smtClean="0">
                <a:solidFill>
                  <a:schemeClr val="tx1"/>
                </a:solidFill>
              </a:rPr>
              <a:t>/Text Callouts are flexible by size and color.</a:t>
            </a:r>
          </a:p>
          <a:p>
            <a:r>
              <a:rPr lang="en-US" sz="1500" b="1" dirty="0" err="1" smtClean="0">
                <a:solidFill>
                  <a:schemeClr val="bg2">
                    <a:lumMod val="50000"/>
                  </a:schemeClr>
                </a:solidFill>
              </a:rPr>
              <a:t>Subheader</a:t>
            </a:r>
            <a:r>
              <a:rPr lang="en-US" sz="1500" b="1" dirty="0" smtClean="0">
                <a:solidFill>
                  <a:schemeClr val="bg2">
                    <a:lumMod val="50000"/>
                  </a:schemeClr>
                </a:solidFill>
              </a:rPr>
              <a:t> Gold</a:t>
            </a:r>
          </a:p>
          <a:p>
            <a:r>
              <a:rPr lang="en-US" sz="1500" b="1" dirty="0" err="1" smtClean="0">
                <a:solidFill>
                  <a:schemeClr val="tx2">
                    <a:lumMod val="60000"/>
                    <a:lumOff val="40000"/>
                  </a:schemeClr>
                </a:solidFill>
              </a:rPr>
              <a:t>Subheader</a:t>
            </a:r>
            <a:r>
              <a:rPr lang="en-US" sz="1500" b="1" dirty="0" smtClean="0">
                <a:solidFill>
                  <a:schemeClr val="tx2">
                    <a:lumMod val="60000"/>
                    <a:lumOff val="40000"/>
                  </a:schemeClr>
                </a:solidFill>
              </a:rPr>
              <a:t> Azul</a:t>
            </a:r>
          </a:p>
          <a:p>
            <a:r>
              <a:rPr lang="en-US" sz="1500" b="1" dirty="0" err="1" smtClean="0">
                <a:solidFill>
                  <a:schemeClr val="accent1">
                    <a:lumMod val="75000"/>
                  </a:schemeClr>
                </a:solidFill>
              </a:rPr>
              <a:t>Subheader</a:t>
            </a:r>
            <a:r>
              <a:rPr lang="en-US" sz="1500" b="1" dirty="0" smtClean="0">
                <a:solidFill>
                  <a:schemeClr val="accent1">
                    <a:lumMod val="75000"/>
                  </a:schemeClr>
                </a:solidFill>
              </a:rPr>
              <a:t> Slate</a:t>
            </a:r>
          </a:p>
          <a:p>
            <a:r>
              <a:rPr lang="en-US" sz="1500" b="1" dirty="0" err="1" smtClean="0">
                <a:solidFill>
                  <a:schemeClr val="accent2">
                    <a:lumMod val="75000"/>
                  </a:schemeClr>
                </a:solidFill>
              </a:rPr>
              <a:t>Subheader</a:t>
            </a:r>
            <a:r>
              <a:rPr lang="en-US" sz="1500" b="1" dirty="0" smtClean="0">
                <a:solidFill>
                  <a:schemeClr val="accent2">
                    <a:lumMod val="75000"/>
                  </a:schemeClr>
                </a:solidFill>
              </a:rPr>
              <a:t> Rose</a:t>
            </a:r>
          </a:p>
          <a:p>
            <a:endParaRPr lang="en-US" sz="1600" b="1" dirty="0">
              <a:solidFill>
                <a:schemeClr val="accent2">
                  <a:lumMod val="75000"/>
                </a:schemeClr>
              </a:solidFill>
            </a:endParaRPr>
          </a:p>
          <a:p>
            <a:r>
              <a:rPr lang="en-US" sz="1200" dirty="0" smtClean="0">
                <a:solidFill>
                  <a:schemeClr val="tx1"/>
                </a:solidFill>
              </a:rPr>
              <a:t>Body Text is a flexible by size but should be smaller than the </a:t>
            </a:r>
            <a:r>
              <a:rPr lang="en-US" sz="1200" dirty="0" err="1" smtClean="0">
                <a:solidFill>
                  <a:schemeClr val="tx1"/>
                </a:solidFill>
              </a:rPr>
              <a:t>subheader</a:t>
            </a:r>
            <a:r>
              <a:rPr lang="en-US" sz="1200" dirty="0" smtClean="0">
                <a:solidFill>
                  <a:schemeClr val="tx1"/>
                </a:solidFill>
              </a:rPr>
              <a:t>.</a:t>
            </a:r>
          </a:p>
          <a:p>
            <a:r>
              <a:rPr lang="en-US" sz="1200" dirty="0" smtClean="0">
                <a:solidFill>
                  <a:schemeClr val="tx1"/>
                </a:solidFill>
              </a:rPr>
              <a:t>Body Text Black</a:t>
            </a:r>
          </a:p>
          <a:p>
            <a:r>
              <a:rPr lang="en-US" sz="1200" dirty="0" smtClean="0">
                <a:solidFill>
                  <a:schemeClr val="tx1">
                    <a:lumMod val="65000"/>
                    <a:lumOff val="35000"/>
                  </a:schemeClr>
                </a:solidFill>
              </a:rPr>
              <a:t>Body Text Charcoal</a:t>
            </a:r>
          </a:p>
          <a:p>
            <a:endParaRPr lang="en-US" sz="1400" dirty="0">
              <a:solidFill>
                <a:schemeClr val="tx1">
                  <a:lumMod val="65000"/>
                  <a:lumOff val="35000"/>
                </a:schemeClr>
              </a:solidFill>
            </a:endParaRPr>
          </a:p>
          <a:p>
            <a:r>
              <a:rPr lang="en-US" sz="800" i="1" dirty="0" smtClean="0">
                <a:solidFill>
                  <a:schemeClr val="tx1">
                    <a:lumMod val="65000"/>
                    <a:lumOff val="35000"/>
                  </a:schemeClr>
                </a:solidFill>
              </a:rPr>
              <a:t>Source Text’s size is 8pt with a Light Charcoal color and italicized.</a:t>
            </a:r>
          </a:p>
          <a:p>
            <a:endParaRPr lang="en-US" sz="1600" b="1" dirty="0">
              <a:solidFill>
                <a:schemeClr val="accent2">
                  <a:lumMod val="75000"/>
                </a:schemeClr>
              </a:solidFill>
            </a:endParaRPr>
          </a:p>
          <a:p>
            <a:endParaRPr lang="en-US" sz="1000" b="1" dirty="0">
              <a:solidFill>
                <a:schemeClr val="accent2">
                  <a:lumMod val="75000"/>
                </a:schemeClr>
              </a:solidFill>
            </a:endParaRPr>
          </a:p>
        </p:txBody>
      </p:sp>
      <p:sp>
        <p:nvSpPr>
          <p:cNvPr id="110" name="Rectangle 109"/>
          <p:cNvSpPr/>
          <p:nvPr/>
        </p:nvSpPr>
        <p:spPr>
          <a:xfrm>
            <a:off x="18021961" y="586926"/>
            <a:ext cx="3259069" cy="3928452"/>
          </a:xfrm>
          <a:prstGeom prst="rect">
            <a:avLst/>
          </a:prstGeom>
          <a:solidFill>
            <a:schemeClr val="bg1"/>
          </a:solidFill>
          <a:ln w="22225">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solidFill>
                  <a:srgbClr val="4696E1"/>
                </a:solidFill>
              </a:rPr>
              <a:t>Lines</a:t>
            </a:r>
          </a:p>
        </p:txBody>
      </p:sp>
      <p:cxnSp>
        <p:nvCxnSpPr>
          <p:cNvPr id="111" name="Straight Connector 110"/>
          <p:cNvCxnSpPr/>
          <p:nvPr/>
        </p:nvCxnSpPr>
        <p:spPr>
          <a:xfrm>
            <a:off x="18183412" y="1001325"/>
            <a:ext cx="903844" cy="0"/>
          </a:xfrm>
          <a:prstGeom prst="line">
            <a:avLst/>
          </a:prstGeom>
          <a:ln>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18183412" y="1117767"/>
            <a:ext cx="903844" cy="0"/>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18183412" y="1234402"/>
            <a:ext cx="90384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18183412" y="1358958"/>
            <a:ext cx="903844"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a:off x="18183412" y="1471891"/>
            <a:ext cx="903844" cy="0"/>
          </a:xfrm>
          <a:prstGeom prst="line">
            <a:avLst/>
          </a:prstGeom>
          <a:ln>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18183412" y="1577500"/>
            <a:ext cx="90384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a:off x="18183412" y="1693942"/>
            <a:ext cx="903844"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a:off x="18183412" y="1810577"/>
            <a:ext cx="903844" cy="0"/>
          </a:xfrm>
          <a:prstGeom prst="line">
            <a:avLst/>
          </a:prstGeom>
          <a:ln>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18183412" y="1935133"/>
            <a:ext cx="903844" cy="0"/>
          </a:xfrm>
          <a:prstGeom prst="line">
            <a:avLst/>
          </a:prstGeom>
          <a:ln>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18183412" y="2048066"/>
            <a:ext cx="903844" cy="0"/>
          </a:xfrm>
          <a:prstGeom prst="line">
            <a:avLst/>
          </a:prstGeom>
          <a:ln>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p:cNvCxnSpPr/>
          <p:nvPr/>
        </p:nvCxnSpPr>
        <p:spPr>
          <a:xfrm>
            <a:off x="18183412" y="2184161"/>
            <a:ext cx="903844" cy="0"/>
          </a:xfrm>
          <a:prstGeom prst="line">
            <a:avLst/>
          </a:prstGeom>
          <a:ln>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a:off x="18183412" y="2300603"/>
            <a:ext cx="903844" cy="0"/>
          </a:xfrm>
          <a:prstGeom prst="line">
            <a:avLst/>
          </a:prstGeom>
          <a:ln>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a:off x="19182513" y="1008741"/>
            <a:ext cx="903844" cy="0"/>
          </a:xfrm>
          <a:prstGeom prst="line">
            <a:avLst/>
          </a:prstGeom>
          <a:ln>
            <a:solidFill>
              <a:schemeClr val="bg1">
                <a:lumMod val="8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19182513" y="1125183"/>
            <a:ext cx="903844" cy="0"/>
          </a:xfrm>
          <a:prstGeom prst="line">
            <a:avLst/>
          </a:prstGeom>
          <a:ln>
            <a:solidFill>
              <a:schemeClr val="tx1">
                <a:lumMod val="65000"/>
                <a:lumOff val="3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a:off x="19182513" y="1241818"/>
            <a:ext cx="903844" cy="0"/>
          </a:xfrm>
          <a:prstGeom prst="line">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a:off x="19182513" y="1366374"/>
            <a:ext cx="903844" cy="0"/>
          </a:xfrm>
          <a:prstGeom prst="line">
            <a:avLst/>
          </a:prstGeom>
          <a:ln>
            <a:solidFill>
              <a:schemeClr val="tx2">
                <a:lumMod val="20000"/>
                <a:lumOff val="8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19182513" y="1479307"/>
            <a:ext cx="903844" cy="0"/>
          </a:xfrm>
          <a:prstGeom prst="line">
            <a:avLst/>
          </a:prstGeom>
          <a:ln>
            <a:solidFill>
              <a:schemeClr val="tx2">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a:off x="19182513" y="1584916"/>
            <a:ext cx="903844" cy="0"/>
          </a:xfrm>
          <a:prstGeom prst="line">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a:off x="19182513" y="1701358"/>
            <a:ext cx="903844" cy="0"/>
          </a:xfrm>
          <a:prstGeom prst="line">
            <a:avLst/>
          </a:prstGeom>
          <a:ln>
            <a:solidFill>
              <a:schemeClr val="accent1">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19182513" y="1817993"/>
            <a:ext cx="903844" cy="0"/>
          </a:xfrm>
          <a:prstGeom prst="line">
            <a:avLst/>
          </a:prstGeom>
          <a:ln>
            <a:solidFill>
              <a:schemeClr val="accent1">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9182513" y="1942549"/>
            <a:ext cx="903844" cy="0"/>
          </a:xfrm>
          <a:prstGeom prst="line">
            <a:avLst/>
          </a:prstGeom>
          <a:ln>
            <a:solidFill>
              <a:schemeClr val="accent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a:off x="19182513" y="2055482"/>
            <a:ext cx="903844" cy="0"/>
          </a:xfrm>
          <a:prstGeom prst="line">
            <a:avLst/>
          </a:prstGeom>
          <a:ln>
            <a:solidFill>
              <a:schemeClr val="accent2">
                <a:lumMod val="40000"/>
                <a:lumOff val="6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19182513" y="2191577"/>
            <a:ext cx="903844" cy="0"/>
          </a:xfrm>
          <a:prstGeom prst="line">
            <a:avLst/>
          </a:prstGeom>
          <a:ln>
            <a:solidFill>
              <a:schemeClr val="accent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4" name="Straight Connector 133"/>
          <p:cNvCxnSpPr/>
          <p:nvPr/>
        </p:nvCxnSpPr>
        <p:spPr>
          <a:xfrm>
            <a:off x="19182513" y="2308019"/>
            <a:ext cx="903844" cy="0"/>
          </a:xfrm>
          <a:prstGeom prst="line">
            <a:avLst/>
          </a:prstGeom>
          <a:ln>
            <a:solidFill>
              <a:schemeClr val="accent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a:off x="20137818" y="1008860"/>
            <a:ext cx="903844" cy="0"/>
          </a:xfrm>
          <a:prstGeom prst="line">
            <a:avLst/>
          </a:prstGeom>
          <a:ln>
            <a:solidFill>
              <a:schemeClr val="bg1">
                <a:lumMod val="8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p:cNvCxnSpPr/>
          <p:nvPr/>
        </p:nvCxnSpPr>
        <p:spPr>
          <a:xfrm>
            <a:off x="20137818" y="1125302"/>
            <a:ext cx="903844" cy="0"/>
          </a:xfrm>
          <a:prstGeom prst="line">
            <a:avLst/>
          </a:prstGeom>
          <a:ln>
            <a:solidFill>
              <a:schemeClr val="tx1">
                <a:lumMod val="65000"/>
                <a:lumOff val="3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p:cNvCxnSpPr/>
          <p:nvPr/>
        </p:nvCxnSpPr>
        <p:spPr>
          <a:xfrm>
            <a:off x="20137818" y="1241937"/>
            <a:ext cx="903844" cy="0"/>
          </a:xfrm>
          <a:prstGeom prst="line">
            <a:avLst/>
          </a:prstGeom>
          <a:ln>
            <a:solidFill>
              <a:schemeClr val="tx1"/>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a:off x="20137818" y="1366493"/>
            <a:ext cx="903844" cy="0"/>
          </a:xfrm>
          <a:prstGeom prst="line">
            <a:avLst/>
          </a:prstGeom>
          <a:ln>
            <a:solidFill>
              <a:schemeClr val="tx2">
                <a:lumMod val="20000"/>
                <a:lumOff val="8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20137818" y="1479426"/>
            <a:ext cx="903844" cy="0"/>
          </a:xfrm>
          <a:prstGeom prst="line">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20137818" y="1585035"/>
            <a:ext cx="903844" cy="0"/>
          </a:xfrm>
          <a:prstGeom prst="line">
            <a:avLst/>
          </a:prstGeom>
          <a:ln>
            <a:solidFill>
              <a:schemeClr val="tx2"/>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20137818" y="1701477"/>
            <a:ext cx="903844" cy="0"/>
          </a:xfrm>
          <a:prstGeom prst="line">
            <a:avLst/>
          </a:prstGeom>
          <a:ln>
            <a:solidFill>
              <a:schemeClr val="accent1">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20137818" y="1818112"/>
            <a:ext cx="903844" cy="0"/>
          </a:xfrm>
          <a:prstGeom prst="line">
            <a:avLst/>
          </a:prstGeom>
          <a:ln>
            <a:solidFill>
              <a:schemeClr val="accent1">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20137818" y="1942668"/>
            <a:ext cx="903844" cy="0"/>
          </a:xfrm>
          <a:prstGeom prst="line">
            <a:avLst/>
          </a:prstGeom>
          <a:ln>
            <a:solidFill>
              <a:schemeClr val="accent1">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20137818" y="2055601"/>
            <a:ext cx="903844" cy="0"/>
          </a:xfrm>
          <a:prstGeom prst="line">
            <a:avLst/>
          </a:prstGeom>
          <a:ln>
            <a:solidFill>
              <a:schemeClr val="accent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20137818" y="2191696"/>
            <a:ext cx="903844" cy="0"/>
          </a:xfrm>
          <a:prstGeom prst="line">
            <a:avLst/>
          </a:prstGeom>
          <a:ln>
            <a:solidFill>
              <a:schemeClr val="accent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20137818" y="2308138"/>
            <a:ext cx="903844" cy="0"/>
          </a:xfrm>
          <a:prstGeom prst="line">
            <a:avLst/>
          </a:prstGeom>
          <a:ln>
            <a:solidFill>
              <a:schemeClr val="accent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8183412" y="2402846"/>
            <a:ext cx="903844" cy="0"/>
          </a:xfrm>
          <a:prstGeom prst="line">
            <a:avLst/>
          </a:prstGeom>
          <a:ln>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a:off x="18183412" y="2538941"/>
            <a:ext cx="903844"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a:off x="18183412" y="2655383"/>
            <a:ext cx="903844" cy="0"/>
          </a:xfrm>
          <a:prstGeom prst="line">
            <a:avLst/>
          </a:prstGeom>
          <a:ln>
            <a:solidFill>
              <a:schemeClr val="bg2">
                <a:lumMod val="25000"/>
              </a:schemeClr>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a:off x="19182513" y="2410262"/>
            <a:ext cx="903844" cy="0"/>
          </a:xfrm>
          <a:prstGeom prst="line">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a:off x="19182513" y="2546357"/>
            <a:ext cx="903844" cy="0"/>
          </a:xfrm>
          <a:prstGeom prst="line">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a:off x="19182513" y="2662799"/>
            <a:ext cx="903844" cy="0"/>
          </a:xfrm>
          <a:prstGeom prst="line">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a:off x="20137818" y="2410381"/>
            <a:ext cx="903844" cy="0"/>
          </a:xfrm>
          <a:prstGeom prst="line">
            <a:avLst/>
          </a:prstGeom>
          <a:ln>
            <a:solidFill>
              <a:schemeClr val="bg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a:off x="20137818" y="2546476"/>
            <a:ext cx="903844" cy="0"/>
          </a:xfrm>
          <a:prstGeom prst="line">
            <a:avLst/>
          </a:prstGeom>
          <a:ln>
            <a:solidFill>
              <a:schemeClr val="bg2">
                <a:lumMod val="5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a:off x="20137818" y="2662918"/>
            <a:ext cx="903844" cy="0"/>
          </a:xfrm>
          <a:prstGeom prst="line">
            <a:avLst/>
          </a:prstGeom>
          <a:ln>
            <a:solidFill>
              <a:schemeClr val="bg2">
                <a:lumMod val="2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56" name="Elbow Connector 155"/>
          <p:cNvCxnSpPr/>
          <p:nvPr/>
        </p:nvCxnSpPr>
        <p:spPr>
          <a:xfrm rot="16200000" flipH="1">
            <a:off x="18183412" y="2837948"/>
            <a:ext cx="293175" cy="293175"/>
          </a:xfrm>
          <a:prstGeom prst="bentConnector3">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57" name="Elbow Connector 156"/>
          <p:cNvCxnSpPr/>
          <p:nvPr/>
        </p:nvCxnSpPr>
        <p:spPr>
          <a:xfrm rot="16200000" flipH="1">
            <a:off x="18351987" y="3053320"/>
            <a:ext cx="293175" cy="293175"/>
          </a:xfrm>
          <a:prstGeom prst="bentConnector3">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Elbow Connector 157"/>
          <p:cNvCxnSpPr/>
          <p:nvPr/>
        </p:nvCxnSpPr>
        <p:spPr>
          <a:xfrm rot="16200000" flipH="1">
            <a:off x="18498574" y="3238199"/>
            <a:ext cx="293175" cy="293175"/>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Elbow Connector 158"/>
          <p:cNvCxnSpPr/>
          <p:nvPr/>
        </p:nvCxnSpPr>
        <p:spPr>
          <a:xfrm rot="16200000" flipH="1">
            <a:off x="18638042" y="2836841"/>
            <a:ext cx="293175" cy="293175"/>
          </a:xfrm>
          <a:prstGeom prst="bentConnector3">
            <a:avLst/>
          </a:prstGeom>
          <a:ln>
            <a:solidFill>
              <a:schemeClr val="bg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0" name="Elbow Connector 159"/>
          <p:cNvCxnSpPr/>
          <p:nvPr/>
        </p:nvCxnSpPr>
        <p:spPr>
          <a:xfrm rot="16200000" flipH="1">
            <a:off x="18806617" y="3052213"/>
            <a:ext cx="293175" cy="293175"/>
          </a:xfrm>
          <a:prstGeom prst="bentConnector3">
            <a:avLst/>
          </a:prstGeom>
          <a:ln>
            <a:solidFill>
              <a:schemeClr val="bg2">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1" name="Elbow Connector 160"/>
          <p:cNvCxnSpPr/>
          <p:nvPr/>
        </p:nvCxnSpPr>
        <p:spPr>
          <a:xfrm rot="16200000" flipH="1">
            <a:off x="18953204" y="3237092"/>
            <a:ext cx="293175" cy="293175"/>
          </a:xfrm>
          <a:prstGeom prst="bentConnector3">
            <a:avLst/>
          </a:prstGeom>
          <a:ln>
            <a:solidFill>
              <a:schemeClr val="bg2">
                <a:lumMod val="2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2" name="Elbow Connector 161"/>
          <p:cNvCxnSpPr/>
          <p:nvPr/>
        </p:nvCxnSpPr>
        <p:spPr>
          <a:xfrm rot="16200000" flipH="1">
            <a:off x="19146386" y="2858670"/>
            <a:ext cx="293175" cy="293175"/>
          </a:xfrm>
          <a:prstGeom prst="bentConnector3">
            <a:avLst/>
          </a:prstGeom>
          <a:ln>
            <a:solidFill>
              <a:schemeClr val="tx2">
                <a:lumMod val="40000"/>
                <a:lumOff val="6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3" name="Elbow Connector 162"/>
          <p:cNvCxnSpPr/>
          <p:nvPr/>
        </p:nvCxnSpPr>
        <p:spPr>
          <a:xfrm rot="16200000" flipH="1">
            <a:off x="19314961" y="3074042"/>
            <a:ext cx="293175" cy="293175"/>
          </a:xfrm>
          <a:prstGeom prst="bentConnector3">
            <a:avLst/>
          </a:prstGeom>
          <a:ln>
            <a:solidFill>
              <a:schemeClr val="tx2">
                <a:lumMod val="60000"/>
                <a:lumOff val="40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cxnSp>
        <p:nvCxnSpPr>
          <p:cNvPr id="164" name="Elbow Connector 163"/>
          <p:cNvCxnSpPr/>
          <p:nvPr/>
        </p:nvCxnSpPr>
        <p:spPr>
          <a:xfrm rot="16200000" flipH="1">
            <a:off x="19461548" y="3258921"/>
            <a:ext cx="293175" cy="293175"/>
          </a:xfrm>
          <a:prstGeom prst="bentConnector3">
            <a:avLst/>
          </a:prstGeom>
          <a:ln>
            <a:solidFill>
              <a:schemeClr val="tx2">
                <a:lumMod val="75000"/>
              </a:schemeClr>
            </a:solidFill>
            <a:headEnd type="triangle" w="med" len="med"/>
            <a:tailEnd type="none"/>
          </a:ln>
          <a:effectLst/>
        </p:spPr>
        <p:style>
          <a:lnRef idx="2">
            <a:schemeClr val="accent1"/>
          </a:lnRef>
          <a:fillRef idx="0">
            <a:schemeClr val="accent1"/>
          </a:fillRef>
          <a:effectRef idx="1">
            <a:schemeClr val="accent1"/>
          </a:effectRef>
          <a:fontRef idx="minor">
            <a:schemeClr val="tx1"/>
          </a:fontRef>
        </p:style>
      </p:cxnSp>
      <p:sp>
        <p:nvSpPr>
          <p:cNvPr id="165" name="Right Brace 164"/>
          <p:cNvSpPr/>
          <p:nvPr/>
        </p:nvSpPr>
        <p:spPr>
          <a:xfrm>
            <a:off x="18225888" y="3666623"/>
            <a:ext cx="145868" cy="483275"/>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Right Brace 165"/>
          <p:cNvSpPr/>
          <p:nvPr/>
        </p:nvSpPr>
        <p:spPr>
          <a:xfrm rot="10800000">
            <a:off x="18480759" y="3686105"/>
            <a:ext cx="146304" cy="484631"/>
          </a:xfrm>
          <a:prstGeom prst="rightBrace">
            <a:avLst>
              <a:gd name="adj1" fmla="val 51375"/>
              <a:gd name="adj2" fmla="val 50000"/>
            </a:avLst>
          </a:prstGeom>
          <a:ln w="22225">
            <a:solidFill>
              <a:schemeClr val="accent2">
                <a:lumMod val="40000"/>
                <a:lumOff val="6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Right Brace 166"/>
          <p:cNvSpPr/>
          <p:nvPr/>
        </p:nvSpPr>
        <p:spPr>
          <a:xfrm rot="16200000">
            <a:off x="18983767" y="3516941"/>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Right Brace 167"/>
          <p:cNvSpPr/>
          <p:nvPr/>
        </p:nvSpPr>
        <p:spPr>
          <a:xfrm rot="5400000">
            <a:off x="18983767" y="3768915"/>
            <a:ext cx="146304" cy="484631"/>
          </a:xfrm>
          <a:prstGeom prst="rightBrace">
            <a:avLst>
              <a:gd name="adj1" fmla="val 51375"/>
              <a:gd name="adj2" fmla="val 50000"/>
            </a:avLst>
          </a:prstGeom>
          <a:ln w="22225">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Left Bracket 168"/>
          <p:cNvSpPr/>
          <p:nvPr/>
        </p:nvSpPr>
        <p:spPr>
          <a:xfrm>
            <a:off x="19481678" y="3719073"/>
            <a:ext cx="64770"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Left Bracket 169"/>
          <p:cNvSpPr/>
          <p:nvPr/>
        </p:nvSpPr>
        <p:spPr>
          <a:xfrm rot="5400000">
            <a:off x="19984665" y="3794280"/>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Left Bracket 170"/>
          <p:cNvSpPr/>
          <p:nvPr/>
        </p:nvSpPr>
        <p:spPr>
          <a:xfrm rot="10800000">
            <a:off x="19608136" y="3719072"/>
            <a:ext cx="64008" cy="484631"/>
          </a:xfrm>
          <a:prstGeom prst="leftBracket">
            <a:avLst/>
          </a:prstGeom>
          <a:ln w="22225">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Left Bracket 171"/>
          <p:cNvSpPr/>
          <p:nvPr/>
        </p:nvSpPr>
        <p:spPr>
          <a:xfrm rot="16200000">
            <a:off x="19992658" y="3622097"/>
            <a:ext cx="64008" cy="484631"/>
          </a:xfrm>
          <a:prstGeom prst="leftBracket">
            <a:avLst/>
          </a:prstGeom>
          <a:ln w="2222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2911405" y="-7902"/>
            <a:ext cx="2708205" cy="2862322"/>
          </a:xfrm>
          <a:prstGeom prst="rect">
            <a:avLst/>
          </a:prstGeom>
          <a:solidFill>
            <a:schemeClr val="bg1"/>
          </a:solidFill>
          <a:ln w="76200" cmpd="sng">
            <a:noFill/>
          </a:ln>
        </p:spPr>
        <p:txBody>
          <a:bodyPr wrap="square" rtlCol="0">
            <a:spAutoFit/>
          </a:bodyPr>
          <a:lstStyle/>
          <a:p>
            <a:r>
              <a:rPr lang="en-US" sz="1000" b="1" dirty="0" smtClean="0">
                <a:solidFill>
                  <a:schemeClr val="tx2">
                    <a:lumMod val="60000"/>
                    <a:lumOff val="40000"/>
                  </a:schemeClr>
                </a:solidFill>
              </a:rPr>
              <a:t>DIRECTIONS:</a:t>
            </a:r>
          </a:p>
          <a:p>
            <a:r>
              <a:rPr lang="en-US" sz="1000" dirty="0" smtClean="0">
                <a:solidFill>
                  <a:schemeClr val="tx1">
                    <a:lumMod val="75000"/>
                    <a:lumOff val="25000"/>
                  </a:schemeClr>
                </a:solidFill>
              </a:rPr>
              <a:t>Please adjust the title, subtitle, presenter names, and transparent white rectangle, as needed.</a:t>
            </a:r>
          </a:p>
          <a:p>
            <a:endParaRPr lang="en-US" sz="1000" dirty="0">
              <a:solidFill>
                <a:schemeClr val="tx1">
                  <a:lumMod val="75000"/>
                  <a:lumOff val="25000"/>
                </a:schemeClr>
              </a:solidFill>
            </a:endParaRPr>
          </a:p>
          <a:p>
            <a:r>
              <a:rPr lang="en-US" sz="1000" b="1" dirty="0" smtClean="0">
                <a:solidFill>
                  <a:srgbClr val="4696E1"/>
                </a:solidFill>
              </a:rPr>
              <a:t>REVISION INDICATORS:</a:t>
            </a:r>
          </a:p>
          <a:p>
            <a:r>
              <a:rPr lang="en-US" sz="1000" dirty="0" smtClean="0">
                <a:solidFill>
                  <a:schemeClr val="tx1">
                    <a:lumMod val="75000"/>
                    <a:lumOff val="25000"/>
                  </a:schemeClr>
                </a:solidFill>
              </a:rPr>
              <a:t>Please </a:t>
            </a:r>
            <a:r>
              <a:rPr lang="en-US" sz="1000" dirty="0" smtClean="0">
                <a:solidFill>
                  <a:schemeClr val="accent2"/>
                </a:solidFill>
              </a:rPr>
              <a:t>copy and paste the shape below to call out any items on the slide to revise or make comments</a:t>
            </a:r>
            <a:r>
              <a:rPr lang="en-US" sz="1000" dirty="0" smtClean="0">
                <a:solidFill>
                  <a:schemeClr val="tx1">
                    <a:lumMod val="75000"/>
                    <a:lumOff val="25000"/>
                  </a:schemeClr>
                </a:solidFill>
              </a:rPr>
              <a:t>. You can adjust the triangle point  by clicking on the yellow diamond.</a:t>
            </a: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a:p>
            <a:endParaRPr lang="en-US" sz="1000" dirty="0">
              <a:solidFill>
                <a:schemeClr val="tx2"/>
              </a:solidFill>
            </a:endParaRPr>
          </a:p>
          <a:p>
            <a:endParaRPr lang="en-US" sz="1000" dirty="0" smtClean="0">
              <a:solidFill>
                <a:schemeClr val="tx2"/>
              </a:solidFill>
            </a:endParaRPr>
          </a:p>
        </p:txBody>
      </p:sp>
      <p:sp>
        <p:nvSpPr>
          <p:cNvPr id="174" name="Rectangular Callout 173"/>
          <p:cNvSpPr/>
          <p:nvPr/>
        </p:nvSpPr>
        <p:spPr>
          <a:xfrm>
            <a:off x="-2632165" y="1743865"/>
            <a:ext cx="1189445" cy="618198"/>
          </a:xfrm>
          <a:prstGeom prst="wedgeRectCallout">
            <a:avLst>
              <a:gd name="adj1" fmla="val -3070"/>
              <a:gd name="adj2" fmla="val 91614"/>
            </a:avLst>
          </a:prstGeom>
          <a:solidFill>
            <a:srgbClr val="EFE09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100" dirty="0" smtClean="0">
                <a:solidFill>
                  <a:schemeClr val="tx1"/>
                </a:solidFill>
              </a:rPr>
              <a:t>Type text here</a:t>
            </a:r>
          </a:p>
        </p:txBody>
      </p:sp>
      <p:sp>
        <p:nvSpPr>
          <p:cNvPr id="7" name="TextBox 6"/>
          <p:cNvSpPr txBox="1"/>
          <p:nvPr/>
        </p:nvSpPr>
        <p:spPr>
          <a:xfrm>
            <a:off x="1610436" y="1855742"/>
            <a:ext cx="6086901" cy="400110"/>
          </a:xfrm>
          <a:prstGeom prst="rect">
            <a:avLst/>
          </a:prstGeom>
          <a:solidFill>
            <a:schemeClr val="bg2"/>
          </a:solidFill>
        </p:spPr>
        <p:txBody>
          <a:bodyPr wrap="square" rtlCol="0">
            <a:spAutoFit/>
          </a:bodyPr>
          <a:lstStyle/>
          <a:p>
            <a:r>
              <a:rPr lang="en-US" sz="2000" dirty="0"/>
              <a:t>Overcrowded prisons and jails</a:t>
            </a:r>
          </a:p>
        </p:txBody>
      </p:sp>
      <p:sp>
        <p:nvSpPr>
          <p:cNvPr id="175" name="TextBox 174"/>
          <p:cNvSpPr txBox="1"/>
          <p:nvPr/>
        </p:nvSpPr>
        <p:spPr>
          <a:xfrm>
            <a:off x="1610436" y="3026996"/>
            <a:ext cx="6086901" cy="400110"/>
          </a:xfrm>
          <a:prstGeom prst="rect">
            <a:avLst/>
          </a:prstGeom>
          <a:solidFill>
            <a:schemeClr val="bg2"/>
          </a:solidFill>
        </p:spPr>
        <p:txBody>
          <a:bodyPr wrap="square" rtlCol="0">
            <a:spAutoFit/>
          </a:bodyPr>
          <a:lstStyle/>
          <a:p>
            <a:r>
              <a:rPr lang="en-US" sz="2000" dirty="0" smtClean="0"/>
              <a:t>Costly </a:t>
            </a:r>
            <a:r>
              <a:rPr lang="en-US" sz="2000" dirty="0"/>
              <a:t>status quo</a:t>
            </a:r>
          </a:p>
        </p:txBody>
      </p:sp>
      <p:sp>
        <p:nvSpPr>
          <p:cNvPr id="176" name="TextBox 175"/>
          <p:cNvSpPr txBox="1"/>
          <p:nvPr/>
        </p:nvSpPr>
        <p:spPr>
          <a:xfrm>
            <a:off x="1610436" y="4198249"/>
            <a:ext cx="6086901" cy="400110"/>
          </a:xfrm>
          <a:prstGeom prst="rect">
            <a:avLst/>
          </a:prstGeom>
          <a:solidFill>
            <a:schemeClr val="bg2"/>
          </a:solidFill>
        </p:spPr>
        <p:txBody>
          <a:bodyPr wrap="square" rtlCol="0">
            <a:spAutoFit/>
          </a:bodyPr>
          <a:lstStyle/>
          <a:p>
            <a:r>
              <a:rPr lang="en-US" sz="2000" dirty="0" smtClean="0"/>
              <a:t>Sentencing </a:t>
            </a:r>
            <a:r>
              <a:rPr lang="en-US" sz="2000" dirty="0"/>
              <a:t>of low-level felons to prison</a:t>
            </a:r>
          </a:p>
        </p:txBody>
      </p:sp>
      <p:sp>
        <p:nvSpPr>
          <p:cNvPr id="8" name="Rounded Rectangle 7"/>
          <p:cNvSpPr/>
          <p:nvPr/>
        </p:nvSpPr>
        <p:spPr>
          <a:xfrm>
            <a:off x="1132764" y="1784469"/>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7" name="Rounded Rectangle 176"/>
          <p:cNvSpPr/>
          <p:nvPr/>
        </p:nvSpPr>
        <p:spPr>
          <a:xfrm>
            <a:off x="1132764" y="4068011"/>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8" name="Rounded Rectangle 177"/>
          <p:cNvSpPr/>
          <p:nvPr/>
        </p:nvSpPr>
        <p:spPr>
          <a:xfrm>
            <a:off x="1132764" y="2926240"/>
            <a:ext cx="477672" cy="660586"/>
          </a:xfrm>
          <a:prstGeom prst="roundRect">
            <a:avLst/>
          </a:prstGeom>
          <a:solidFill>
            <a:schemeClr val="bg2">
              <a:lumMod val="90000"/>
            </a:schemeClr>
          </a:solidFill>
          <a:ln w="22225">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xmlns="" val="370307331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22225">
          <a:solidFill>
            <a:schemeClr val="bg1">
              <a:lumMod val="75000"/>
            </a:schemeClr>
          </a:solid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B0CB95-AD74-422B-9193-83DB0771DA2C}"/>
</file>

<file path=customXml/itemProps2.xml><?xml version="1.0" encoding="utf-8"?>
<ds:datastoreItem xmlns:ds="http://schemas.openxmlformats.org/officeDocument/2006/customXml" ds:itemID="{4ECC3B25-39C8-4921-BE2C-FDFAC6763876}"/>
</file>

<file path=customXml/itemProps3.xml><?xml version="1.0" encoding="utf-8"?>
<ds:datastoreItem xmlns:ds="http://schemas.openxmlformats.org/officeDocument/2006/customXml" ds:itemID="{79EEA497-7F92-4B88-8E1F-D28ABE473684}"/>
</file>

<file path=docProps/app.xml><?xml version="1.0" encoding="utf-8"?>
<Properties xmlns="http://schemas.openxmlformats.org/officeDocument/2006/extended-properties" xmlns:vt="http://schemas.openxmlformats.org/officeDocument/2006/docPropsVTypes">
  <TotalTime>4292</TotalTime>
  <Words>9525</Words>
  <Application>Microsoft Office PowerPoint</Application>
  <PresentationFormat>On-screen Show (4:3)</PresentationFormat>
  <Paragraphs>1725</Paragraphs>
  <Slides>44</Slides>
  <Notes>14</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Justice Reinvestment in Arkansas</vt:lpstr>
      <vt:lpstr>Council of State Governments Justice Center</vt:lpstr>
      <vt:lpstr>What is Justice Reinvestment?</vt:lpstr>
      <vt:lpstr>Overview</vt:lpstr>
      <vt:lpstr>Stakeholder input informs the data analysis presented today </vt:lpstr>
      <vt:lpstr>CSG Justice Center staff are pursuing regional perspectives in stakeholder engagement, reflecting the state’s size and diversity  </vt:lpstr>
      <vt:lpstr>Update on criminal justice system stakeholder engagement since February 2016 Task Force presentation</vt:lpstr>
      <vt:lpstr>Arkansas’s criminal justice agencies have been excellent in providing data</vt:lpstr>
      <vt:lpstr>Recap of Key Findings to Date</vt:lpstr>
      <vt:lpstr>Overview</vt:lpstr>
      <vt:lpstr>Section Preview</vt:lpstr>
      <vt:lpstr>Prior discussions highlighted issue of prison vs. probation for lower-level offenses</vt:lpstr>
      <vt:lpstr>Sentences to both prison and probation are driven primarily by property and drug offenses</vt:lpstr>
      <vt:lpstr>Understanding what a recidivism rate means…</vt:lpstr>
      <vt:lpstr>Overall, people placed on probation instead of released from prison are re-arrested at roughly 18-21 percent lower rates within three years</vt:lpstr>
      <vt:lpstr>Comparing apples to apples, probation yields as good or better recidivism rates as prison</vt:lpstr>
      <vt:lpstr>Overview</vt:lpstr>
      <vt:lpstr>Section Preview</vt:lpstr>
      <vt:lpstr>Admissions to prison increased 41 percent from FY2009 to FY2015</vt:lpstr>
      <vt:lpstr>Parole violators went from being a third of all prion admissions to over half</vt:lpstr>
      <vt:lpstr>Virtually all of the growth in Arkansas’s prison population stems from sanctioning of supervision violators</vt:lpstr>
      <vt:lpstr>Almost a third of revoked probationers and parolees did not have an arrest while on supervision prior to revocation</vt:lpstr>
      <vt:lpstr>Probation violators released from prison in FY2015 spent more than twice as long in prison compared to FY2009</vt:lpstr>
      <vt:lpstr>Current cost to Arkansas for imprisoning technical probation and parole violators represents almost $20 million annually</vt:lpstr>
      <vt:lpstr>Use of TVP sanctioning declined by more than 40 percent from FY2013 to FY2015</vt:lpstr>
      <vt:lpstr>Arkansas’s TVPs perform similarly to prison in terms of recidivism, but they’re less costly and present better opportunity to reduce recidivism</vt:lpstr>
      <vt:lpstr>In recent years, many states have implemented short, swift and certain sanctioning policies for technical violators</vt:lpstr>
      <vt:lpstr>Those states are showing positive outcomes in terms of reductions in recidivism</vt:lpstr>
      <vt:lpstr>Overview</vt:lpstr>
      <vt:lpstr>Section Preview</vt:lpstr>
      <vt:lpstr>Between 2009 and 2015, the combined felony probation and parole supervision populations decreased 4 percent</vt:lpstr>
      <vt:lpstr>Arkansas’s probation and parole officers have in excess of 120 cases per officer requiring some level of supervision</vt:lpstr>
      <vt:lpstr>Two-thirds or more of supervision failures occur within the first two years of supervision</vt:lpstr>
      <vt:lpstr>Probationers and parolees are staying on supervision longer and longer</vt:lpstr>
      <vt:lpstr>Arkansas’s history of incorporating risk assessment </vt:lpstr>
      <vt:lpstr>System Checklist: Reducing recidivism and promoting recovery</vt:lpstr>
      <vt:lpstr>Arkansas has adopted some best practices, but more work will be needed to reduce recidivism further</vt:lpstr>
      <vt:lpstr>Observations from the field</vt:lpstr>
      <vt:lpstr>Maximizing supervision outcomes</vt:lpstr>
      <vt:lpstr>Potential areas for the Task Force to specifically address</vt:lpstr>
      <vt:lpstr>Overview</vt:lpstr>
      <vt:lpstr>Moving forward</vt:lpstr>
      <vt:lpstr>Project timeline</vt:lpstr>
      <vt:lpstr>Thank You</vt:lpstr>
    </vt:vector>
  </TitlesOfParts>
  <Company>csg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Pauline Alvarado</dc:creator>
  <cp:lastModifiedBy>Kendra S. Drone</cp:lastModifiedBy>
  <cp:revision>421</cp:revision>
  <dcterms:created xsi:type="dcterms:W3CDTF">2016-02-04T19:05:57Z</dcterms:created>
  <dcterms:modified xsi:type="dcterms:W3CDTF">2016-06-22T14:03:35Z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3138500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