
<file path=[Content_Types].xml><?xml version="1.0" encoding="utf-8"?>
<Types xmlns="http://schemas.openxmlformats.org/package/2006/content-types">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customXml/itemProps1.xml" ContentType="application/vnd.openxmlformats-officedocument.customXmlProperties+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docProps/custom.xml" ContentType="application/vnd.openxmlformats-officedocument.custom-properties+xml"/>
  <Override PartName="/ppt/charts/chart7.xml" ContentType="application/vnd.openxmlformats-officedocument.drawingml.chart+xml"/>
  <Override PartName="/ppt/diagrams/layout1.xml" ContentType="application/vnd.openxmlformats-officedocument.drawingml.diagramLayout+xml"/>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charts/chart8.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customXml/itemProps3.xml" ContentType="application/vnd.openxmlformats-officedocument.customXmlPropertie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91" r:id="rId2"/>
    <p:sldId id="290" r:id="rId3"/>
    <p:sldId id="261" r:id="rId4"/>
    <p:sldId id="262" r:id="rId5"/>
    <p:sldId id="263" r:id="rId6"/>
    <p:sldId id="259" r:id="rId7"/>
    <p:sldId id="258" r:id="rId8"/>
    <p:sldId id="264" r:id="rId9"/>
    <p:sldId id="267" r:id="rId10"/>
    <p:sldId id="280" r:id="rId11"/>
    <p:sldId id="281" r:id="rId12"/>
    <p:sldId id="268" r:id="rId13"/>
    <p:sldId id="271" r:id="rId14"/>
    <p:sldId id="288" r:id="rId15"/>
    <p:sldId id="289" r:id="rId16"/>
    <p:sldId id="273" r:id="rId17"/>
    <p:sldId id="282" r:id="rId18"/>
    <p:sldId id="266" r:id="rId19"/>
    <p:sldId id="287" r:id="rId2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1" Type="http://schemas.openxmlformats.org/officeDocument/2006/relationships/oleObject" Target="file:///\\gizmo.uark.edu\rssv\2011-2012%20New%20Surveys\Survey%20Analysis\SoCQFall2011updated1020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izmo.uark.edu\rssv\NORMESDataSSPSchools\Student%20Data%20Analysis%20All%20Cohorts\Perf_Class_StackbarAllSchoolsC1C2C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izmo.uark.edu\rssv\NORMESDataSSPSchools\Student%20Data%20Analysis%20All%20Cohorts\Perf_Class_StackbarAllSchoolsC1C2C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izmo.uark.edu\rssv\NORMESDataSSPSchools\Student%20Data%20Analysis%20All%20Cohorts\Perf_Class_StackbarAllSchoolsC1C2C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gizmo.uark.edu\rssv\NORMESDataSSPSchools\Student%20Data%20Analysis%20All%20Cohorts\Perf_Class_StackbarAllSchoolsC1C2C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Lexar:ALA:Debbie%20Data%20Requests:Perf_Class_StackbarAllSchoolsCohort1Race.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Lexar:ALA:Debbie%20Data%20Requests:Perf_Class_StackbarAllSchoolsCohort1Race.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Lexar:ALA:Debbie%20Data%20Requests:Perf_Class_StackbarAllSchoolsCohort1Race.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Lexar:ALA:Debbie%20Data%20Requests:Perf_Class_StackbarAllSchoolsCohort1Rac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Leadership Efficacy for Principals</a:t>
            </a:r>
          </a:p>
        </c:rich>
      </c:tx>
    </c:title>
    <c:view3D>
      <c:rAngAx val="1"/>
    </c:view3D>
    <c:plotArea>
      <c:layout>
        <c:manualLayout>
          <c:layoutTarget val="inner"/>
          <c:xMode val="edge"/>
          <c:yMode val="edge"/>
          <c:x val="0.12101378552543804"/>
          <c:y val="0.14441034659996518"/>
          <c:w val="0.85217329552270304"/>
          <c:h val="0.6306401741187998"/>
        </c:manualLayout>
      </c:layout>
      <c:bar3DChart>
        <c:barDir val="col"/>
        <c:grouping val="clustered"/>
        <c:ser>
          <c:idx val="0"/>
          <c:order val="0"/>
          <c:tx>
            <c:strRef>
              <c:f>PrinEff_By_cohort_upd_10_14!$B$2</c:f>
              <c:strCache>
                <c:ptCount val="1"/>
                <c:pt idx="0">
                  <c:v>Cohort 3</c:v>
                </c:pt>
              </c:strCache>
            </c:strRef>
          </c:tx>
          <c:spPr>
            <a:solidFill>
              <a:srgbClr val="78B832"/>
            </a:solidFill>
          </c:spPr>
          <c:dLbls>
            <c:dLbl>
              <c:idx val="0"/>
              <c:layout>
                <c:manualLayout>
                  <c:x val="4.6728971962616541E-3"/>
                  <c:y val="-2.5821596244131488E-2"/>
                </c:manualLayout>
              </c:layout>
              <c:showVal val="1"/>
            </c:dLbl>
            <c:dLbl>
              <c:idx val="1"/>
              <c:layout>
                <c:manualLayout>
                  <c:x val="5.7112528185510481E-17"/>
                  <c:y val="-3.2863849765258323E-2"/>
                </c:manualLayout>
              </c:layout>
              <c:showVal val="1"/>
            </c:dLbl>
            <c:dLbl>
              <c:idx val="2"/>
              <c:layout>
                <c:manualLayout>
                  <c:x val="1.5576323987538901E-3"/>
                  <c:y val="-2.5821596244131488E-2"/>
                </c:manualLayout>
              </c:layout>
              <c:showVal val="1"/>
            </c:dLbl>
            <c:txPr>
              <a:bodyPr/>
              <a:lstStyle/>
              <a:p>
                <a:pPr>
                  <a:defRPr b="1"/>
                </a:pPr>
                <a:endParaRPr lang="en-US"/>
              </a:p>
            </c:txPr>
            <c:showVal val="1"/>
          </c:dLbls>
          <c:cat>
            <c:strRef>
              <c:f>PrinEff_By_cohort_upd_10_14!$C$1:$E$1</c:f>
              <c:strCache>
                <c:ptCount val="3"/>
                <c:pt idx="0">
                  <c:v>Principals' Management Efficacy</c:v>
                </c:pt>
                <c:pt idx="1">
                  <c:v>Principals' Instructional Leadership Efficacy</c:v>
                </c:pt>
                <c:pt idx="2">
                  <c:v>Principals' Moral Leadership Efficacy</c:v>
                </c:pt>
              </c:strCache>
            </c:strRef>
          </c:cat>
          <c:val>
            <c:numRef>
              <c:f>PrinEff_By_cohort_upd_10_14!$C$2:$E$2</c:f>
              <c:numCache>
                <c:formatCode>General</c:formatCode>
                <c:ptCount val="3"/>
                <c:pt idx="0">
                  <c:v>5.94</c:v>
                </c:pt>
                <c:pt idx="1">
                  <c:v>6.48</c:v>
                </c:pt>
                <c:pt idx="2">
                  <c:v>6.96</c:v>
                </c:pt>
              </c:numCache>
            </c:numRef>
          </c:val>
        </c:ser>
        <c:ser>
          <c:idx val="1"/>
          <c:order val="1"/>
          <c:tx>
            <c:strRef>
              <c:f>PrinEff_By_cohort_upd_10_14!$B$3</c:f>
              <c:strCache>
                <c:ptCount val="1"/>
                <c:pt idx="0">
                  <c:v>Cohort 2</c:v>
                </c:pt>
              </c:strCache>
            </c:strRef>
          </c:tx>
          <c:dLbls>
            <c:dLbl>
              <c:idx val="0"/>
              <c:layout>
                <c:manualLayout>
                  <c:x val="0"/>
                  <c:y val="-3.2863849765258218E-2"/>
                </c:manualLayout>
              </c:layout>
              <c:showVal val="1"/>
            </c:dLbl>
            <c:dLbl>
              <c:idx val="1"/>
              <c:layout>
                <c:manualLayout>
                  <c:x val="-1.55763239875401E-3"/>
                  <c:y val="-2.3474178403755919E-2"/>
                </c:manualLayout>
              </c:layout>
              <c:showVal val="1"/>
            </c:dLbl>
            <c:dLbl>
              <c:idx val="2"/>
              <c:layout>
                <c:manualLayout>
                  <c:x val="9.3456717443028692E-3"/>
                  <c:y val="-2.8169014084507001E-2"/>
                </c:manualLayout>
              </c:layout>
              <c:showVal val="1"/>
            </c:dLbl>
            <c:txPr>
              <a:bodyPr/>
              <a:lstStyle/>
              <a:p>
                <a:pPr>
                  <a:defRPr b="1"/>
                </a:pPr>
                <a:endParaRPr lang="en-US"/>
              </a:p>
            </c:txPr>
            <c:showVal val="1"/>
          </c:dLbls>
          <c:cat>
            <c:strRef>
              <c:f>PrinEff_By_cohort_upd_10_14!$C$1:$E$1</c:f>
              <c:strCache>
                <c:ptCount val="3"/>
                <c:pt idx="0">
                  <c:v>Principals' Management Efficacy</c:v>
                </c:pt>
                <c:pt idx="1">
                  <c:v>Principals' Instructional Leadership Efficacy</c:v>
                </c:pt>
                <c:pt idx="2">
                  <c:v>Principals' Moral Leadership Efficacy</c:v>
                </c:pt>
              </c:strCache>
            </c:strRef>
          </c:cat>
          <c:val>
            <c:numRef>
              <c:f>PrinEff_By_cohort_upd_10_14!$C$3:$E$3</c:f>
              <c:numCache>
                <c:formatCode>General</c:formatCode>
                <c:ptCount val="3"/>
                <c:pt idx="0">
                  <c:v>6.5</c:v>
                </c:pt>
                <c:pt idx="1">
                  <c:v>7.21</c:v>
                </c:pt>
                <c:pt idx="2">
                  <c:v>7.56</c:v>
                </c:pt>
              </c:numCache>
            </c:numRef>
          </c:val>
        </c:ser>
        <c:ser>
          <c:idx val="2"/>
          <c:order val="2"/>
          <c:tx>
            <c:strRef>
              <c:f>PrinEff_By_cohort_upd_10_14!$B$4</c:f>
              <c:strCache>
                <c:ptCount val="1"/>
                <c:pt idx="0">
                  <c:v>Cohort 1</c:v>
                </c:pt>
              </c:strCache>
            </c:strRef>
          </c:tx>
          <c:spPr>
            <a:solidFill>
              <a:srgbClr val="0070C0"/>
            </a:solidFill>
          </c:spPr>
          <c:dLbls>
            <c:dLbl>
              <c:idx val="0"/>
              <c:layout>
                <c:manualLayout>
                  <c:x val="3.1152647975077924E-3"/>
                  <c:y val="-2.8169014084507098E-2"/>
                </c:manualLayout>
              </c:layout>
              <c:showVal val="1"/>
            </c:dLbl>
            <c:dLbl>
              <c:idx val="1"/>
              <c:layout>
                <c:manualLayout>
                  <c:x val="2.3364485981308275E-2"/>
                  <c:y val="-1.8779342723004699E-2"/>
                </c:manualLayout>
              </c:layout>
              <c:showVal val="1"/>
            </c:dLbl>
            <c:dLbl>
              <c:idx val="2"/>
              <c:layout>
                <c:manualLayout>
                  <c:x val="7.7881619937694782E-3"/>
                  <c:y val="-2.5821596244131488E-2"/>
                </c:manualLayout>
              </c:layout>
              <c:showVal val="1"/>
            </c:dLbl>
            <c:txPr>
              <a:bodyPr/>
              <a:lstStyle/>
              <a:p>
                <a:pPr>
                  <a:defRPr b="1"/>
                </a:pPr>
                <a:endParaRPr lang="en-US"/>
              </a:p>
            </c:txPr>
            <c:showVal val="1"/>
          </c:dLbls>
          <c:cat>
            <c:strRef>
              <c:f>PrinEff_By_cohort_upd_10_14!$C$1:$E$1</c:f>
              <c:strCache>
                <c:ptCount val="3"/>
                <c:pt idx="0">
                  <c:v>Principals' Management Efficacy</c:v>
                </c:pt>
                <c:pt idx="1">
                  <c:v>Principals' Instructional Leadership Efficacy</c:v>
                </c:pt>
                <c:pt idx="2">
                  <c:v>Principals' Moral Leadership Efficacy</c:v>
                </c:pt>
              </c:strCache>
            </c:strRef>
          </c:cat>
          <c:val>
            <c:numRef>
              <c:f>PrinEff_By_cohort_upd_10_14!$C$4:$E$4</c:f>
              <c:numCache>
                <c:formatCode>General</c:formatCode>
                <c:ptCount val="3"/>
                <c:pt idx="0">
                  <c:v>6.75</c:v>
                </c:pt>
                <c:pt idx="1">
                  <c:v>7.4700000000000024</c:v>
                </c:pt>
                <c:pt idx="2">
                  <c:v>7.57</c:v>
                </c:pt>
              </c:numCache>
            </c:numRef>
          </c:val>
        </c:ser>
        <c:gapWidth val="75"/>
        <c:shape val="box"/>
        <c:axId val="107646336"/>
        <c:axId val="107656320"/>
        <c:axId val="0"/>
      </c:bar3DChart>
      <c:catAx>
        <c:axId val="107646336"/>
        <c:scaling>
          <c:orientation val="minMax"/>
        </c:scaling>
        <c:axPos val="b"/>
        <c:majorTickMark val="none"/>
        <c:tickLblPos val="nextTo"/>
        <c:txPr>
          <a:bodyPr/>
          <a:lstStyle/>
          <a:p>
            <a:pPr>
              <a:defRPr b="1"/>
            </a:pPr>
            <a:endParaRPr lang="en-US"/>
          </a:p>
        </c:txPr>
        <c:crossAx val="107656320"/>
        <c:crosses val="autoZero"/>
        <c:auto val="1"/>
        <c:lblAlgn val="ctr"/>
        <c:lblOffset val="100"/>
      </c:catAx>
      <c:valAx>
        <c:axId val="107656320"/>
        <c:scaling>
          <c:orientation val="minMax"/>
          <c:max val="9"/>
          <c:min val="1"/>
        </c:scaling>
        <c:axPos val="l"/>
        <c:majorGridlines/>
        <c:title>
          <c:tx>
            <c:rich>
              <a:bodyPr rot="-5400000" vert="horz"/>
              <a:lstStyle/>
              <a:p>
                <a:pPr>
                  <a:defRPr/>
                </a:pPr>
                <a:r>
                  <a:rPr lang="en-US" dirty="0"/>
                  <a:t>Mean Score</a:t>
                </a:r>
              </a:p>
            </c:rich>
          </c:tx>
          <c:layout>
            <c:manualLayout>
              <c:xMode val="edge"/>
              <c:yMode val="edge"/>
              <c:x val="2.2000988450483924E-2"/>
              <c:y val="0.40430816476429232"/>
            </c:manualLayout>
          </c:layout>
        </c:title>
        <c:numFmt formatCode="General" sourceLinked="1"/>
        <c:majorTickMark val="none"/>
        <c:tickLblPos val="nextTo"/>
        <c:spPr>
          <a:ln w="9525">
            <a:noFill/>
          </a:ln>
        </c:spPr>
        <c:crossAx val="107646336"/>
        <c:crosses val="autoZero"/>
        <c:crossBetween val="between"/>
        <c:majorUnit val="0.5"/>
      </c:valAx>
      <c:spPr>
        <a:solidFill>
          <a:sysClr val="window" lastClr="FFFFFF"/>
        </a:solidFill>
        <a:ln>
          <a:solidFill>
            <a:sysClr val="windowText" lastClr="000000"/>
          </a:solidFill>
        </a:ln>
      </c:spPr>
    </c:plotArea>
    <c:legend>
      <c:legendPos val="b"/>
      <c:txPr>
        <a:bodyPr/>
        <a:lstStyle/>
        <a:p>
          <a:pPr>
            <a:defRPr b="1"/>
          </a:pPr>
          <a:endParaRPr lang="en-US"/>
        </a:p>
      </c:txPr>
    </c:legend>
    <c:plotVisOnly val="1"/>
    <c:dispBlanksAs val="gap"/>
  </c:chart>
  <c:spPr>
    <a:solidFill>
      <a:schemeClr val="bg1">
        <a:lumMod val="85000"/>
      </a:schemeClr>
    </a:solidFill>
    <a:ln w="28575">
      <a:solidFill>
        <a:schemeClr val="tx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a:pPr>
            <a:r>
              <a:rPr lang="en-US" sz="1400" dirty="0"/>
              <a:t>SSP Schools'</a:t>
            </a:r>
            <a:r>
              <a:rPr lang="en-US" sz="1400" baseline="0" dirty="0"/>
              <a:t> Literacy Performance </a:t>
            </a:r>
          </a:p>
          <a:p>
            <a:pPr>
              <a:defRPr/>
            </a:pPr>
            <a:r>
              <a:rPr lang="en-US" sz="1400" baseline="0" dirty="0"/>
              <a:t>2009-2010</a:t>
            </a:r>
            <a:endParaRPr lang="en-US" sz="1400" dirty="0"/>
          </a:p>
        </c:rich>
      </c:tx>
    </c:title>
    <c:plotArea>
      <c:layout/>
      <c:barChart>
        <c:barDir val="bar"/>
        <c:grouping val="percentStacked"/>
        <c:ser>
          <c:idx val="0"/>
          <c:order val="0"/>
          <c:tx>
            <c:strRef>
              <c:f>'Cohort_Percent_PRCL_M_L limit y'!$B$3</c:f>
              <c:strCache>
                <c:ptCount val="1"/>
                <c:pt idx="0">
                  <c:v>1-Below Basic</c:v>
                </c:pt>
              </c:strCache>
            </c:strRef>
          </c:tx>
          <c:spPr>
            <a:solidFill>
              <a:srgbClr val="FF0000"/>
            </a:solidFill>
          </c:spPr>
          <c:dLbls>
            <c:txPr>
              <a:bodyPr/>
              <a:lstStyle/>
              <a:p>
                <a:pPr>
                  <a:defRPr b="1"/>
                </a:pPr>
                <a:endParaRPr lang="en-US"/>
              </a:p>
            </c:txPr>
            <c:showVal val="1"/>
          </c:dLbls>
          <c:cat>
            <c:numRef>
              <c:f>'Cohort_Percent_PRCL_M_L limit y'!$C$2:$D$2</c:f>
              <c:numCache>
                <c:formatCode>General</c:formatCode>
                <c:ptCount val="2"/>
                <c:pt idx="0">
                  <c:v>2009</c:v>
                </c:pt>
                <c:pt idx="1">
                  <c:v>2010</c:v>
                </c:pt>
              </c:numCache>
            </c:numRef>
          </c:cat>
          <c:val>
            <c:numRef>
              <c:f>'Cohort_Percent_PRCL_M_L limit y'!$C$3:$D$3</c:f>
              <c:numCache>
                <c:formatCode>General</c:formatCode>
                <c:ptCount val="2"/>
                <c:pt idx="0">
                  <c:v>14.7</c:v>
                </c:pt>
                <c:pt idx="1">
                  <c:v>11.1</c:v>
                </c:pt>
              </c:numCache>
            </c:numRef>
          </c:val>
        </c:ser>
        <c:ser>
          <c:idx val="1"/>
          <c:order val="1"/>
          <c:tx>
            <c:strRef>
              <c:f>'Cohort_Percent_PRCL_M_L limit y'!$B$4</c:f>
              <c:strCache>
                <c:ptCount val="1"/>
                <c:pt idx="0">
                  <c:v>2-Basic</c:v>
                </c:pt>
              </c:strCache>
            </c:strRef>
          </c:tx>
          <c:spPr>
            <a:solidFill>
              <a:srgbClr val="FFFF00"/>
            </a:solidFill>
          </c:spPr>
          <c:dLbls>
            <c:txPr>
              <a:bodyPr/>
              <a:lstStyle/>
              <a:p>
                <a:pPr>
                  <a:defRPr b="1"/>
                </a:pPr>
                <a:endParaRPr lang="en-US"/>
              </a:p>
            </c:txPr>
            <c:showVal val="1"/>
          </c:dLbls>
          <c:cat>
            <c:numRef>
              <c:f>'Cohort_Percent_PRCL_M_L limit y'!$C$2:$D$2</c:f>
              <c:numCache>
                <c:formatCode>General</c:formatCode>
                <c:ptCount val="2"/>
                <c:pt idx="0">
                  <c:v>2009</c:v>
                </c:pt>
                <c:pt idx="1">
                  <c:v>2010</c:v>
                </c:pt>
              </c:numCache>
            </c:numRef>
          </c:cat>
          <c:val>
            <c:numRef>
              <c:f>'Cohort_Percent_PRCL_M_L limit y'!$C$4:$D$4</c:f>
              <c:numCache>
                <c:formatCode>General</c:formatCode>
                <c:ptCount val="2"/>
                <c:pt idx="0">
                  <c:v>36.700000000000003</c:v>
                </c:pt>
                <c:pt idx="1">
                  <c:v>32.800000000000004</c:v>
                </c:pt>
              </c:numCache>
            </c:numRef>
          </c:val>
        </c:ser>
        <c:ser>
          <c:idx val="2"/>
          <c:order val="2"/>
          <c:tx>
            <c:strRef>
              <c:f>'Cohort_Percent_PRCL_M_L limit y'!$B$5</c:f>
              <c:strCache>
                <c:ptCount val="1"/>
                <c:pt idx="0">
                  <c:v>3-Proficient</c:v>
                </c:pt>
              </c:strCache>
            </c:strRef>
          </c:tx>
          <c:spPr>
            <a:solidFill>
              <a:srgbClr val="00B050"/>
            </a:solidFill>
          </c:spPr>
          <c:dLbls>
            <c:txPr>
              <a:bodyPr/>
              <a:lstStyle/>
              <a:p>
                <a:pPr>
                  <a:defRPr b="1"/>
                </a:pPr>
                <a:endParaRPr lang="en-US"/>
              </a:p>
            </c:txPr>
            <c:showVal val="1"/>
          </c:dLbls>
          <c:cat>
            <c:numRef>
              <c:f>'Cohort_Percent_PRCL_M_L limit y'!$C$2:$D$2</c:f>
              <c:numCache>
                <c:formatCode>General</c:formatCode>
                <c:ptCount val="2"/>
                <c:pt idx="0">
                  <c:v>2009</c:v>
                </c:pt>
                <c:pt idx="1">
                  <c:v>2010</c:v>
                </c:pt>
              </c:numCache>
            </c:numRef>
          </c:cat>
          <c:val>
            <c:numRef>
              <c:f>'Cohort_Percent_PRCL_M_L limit y'!$C$5:$D$5</c:f>
              <c:numCache>
                <c:formatCode>General</c:formatCode>
                <c:ptCount val="2"/>
                <c:pt idx="0">
                  <c:v>37.200000000000003</c:v>
                </c:pt>
                <c:pt idx="1">
                  <c:v>41.1</c:v>
                </c:pt>
              </c:numCache>
            </c:numRef>
          </c:val>
        </c:ser>
        <c:ser>
          <c:idx val="3"/>
          <c:order val="3"/>
          <c:tx>
            <c:strRef>
              <c:f>'Cohort_Percent_PRCL_M_L limit y'!$B$6</c:f>
              <c:strCache>
                <c:ptCount val="1"/>
                <c:pt idx="0">
                  <c:v>4-Advanced</c:v>
                </c:pt>
              </c:strCache>
            </c:strRef>
          </c:tx>
          <c:spPr>
            <a:solidFill>
              <a:srgbClr val="3333FF"/>
            </a:solidFill>
          </c:spPr>
          <c:dLbls>
            <c:spPr>
              <a:noFill/>
            </c:spPr>
            <c:txPr>
              <a:bodyPr/>
              <a:lstStyle/>
              <a:p>
                <a:pPr>
                  <a:defRPr b="1">
                    <a:solidFill>
                      <a:schemeClr val="bg1"/>
                    </a:solidFill>
                  </a:defRPr>
                </a:pPr>
                <a:endParaRPr lang="en-US"/>
              </a:p>
            </c:txPr>
            <c:showVal val="1"/>
          </c:dLbls>
          <c:cat>
            <c:numRef>
              <c:f>'Cohort_Percent_PRCL_M_L limit y'!$C$2:$D$2</c:f>
              <c:numCache>
                <c:formatCode>General</c:formatCode>
                <c:ptCount val="2"/>
                <c:pt idx="0">
                  <c:v>2009</c:v>
                </c:pt>
                <c:pt idx="1">
                  <c:v>2010</c:v>
                </c:pt>
              </c:numCache>
            </c:numRef>
          </c:cat>
          <c:val>
            <c:numRef>
              <c:f>'Cohort_Percent_PRCL_M_L limit y'!$C$6:$D$6</c:f>
              <c:numCache>
                <c:formatCode>General</c:formatCode>
                <c:ptCount val="2"/>
                <c:pt idx="0">
                  <c:v>11.3</c:v>
                </c:pt>
                <c:pt idx="1">
                  <c:v>15</c:v>
                </c:pt>
              </c:numCache>
            </c:numRef>
          </c:val>
        </c:ser>
        <c:overlap val="100"/>
        <c:axId val="108029440"/>
        <c:axId val="108031360"/>
      </c:barChart>
      <c:catAx>
        <c:axId val="108029440"/>
        <c:scaling>
          <c:orientation val="minMax"/>
        </c:scaling>
        <c:axPos val="l"/>
        <c:title>
          <c:tx>
            <c:rich>
              <a:bodyPr rot="-5400000" vert="horz"/>
              <a:lstStyle/>
              <a:p>
                <a:pPr>
                  <a:defRPr/>
                </a:pPr>
                <a:r>
                  <a:rPr lang="en-US" dirty="0"/>
                  <a:t>Percent Proficient/Advanced</a:t>
                </a:r>
              </a:p>
            </c:rich>
          </c:tx>
        </c:title>
        <c:numFmt formatCode="General" sourceLinked="1"/>
        <c:tickLblPos val="nextTo"/>
        <c:txPr>
          <a:bodyPr/>
          <a:lstStyle/>
          <a:p>
            <a:pPr>
              <a:defRPr b="1"/>
            </a:pPr>
            <a:endParaRPr lang="en-US"/>
          </a:p>
        </c:txPr>
        <c:crossAx val="108031360"/>
        <c:crosses val="autoZero"/>
        <c:auto val="1"/>
        <c:lblAlgn val="ctr"/>
        <c:lblOffset val="100"/>
      </c:catAx>
      <c:valAx>
        <c:axId val="108031360"/>
        <c:scaling>
          <c:orientation val="minMax"/>
        </c:scaling>
        <c:axPos val="b"/>
        <c:majorGridlines/>
        <c:numFmt formatCode="0%" sourceLinked="1"/>
        <c:tickLblPos val="nextTo"/>
        <c:txPr>
          <a:bodyPr/>
          <a:lstStyle/>
          <a:p>
            <a:pPr>
              <a:defRPr b="1"/>
            </a:pPr>
            <a:endParaRPr lang="en-US"/>
          </a:p>
        </c:txPr>
        <c:crossAx val="108029440"/>
        <c:crosses val="autoZero"/>
        <c:crossBetween val="between"/>
      </c:valAx>
      <c:spPr>
        <a:solidFill>
          <a:schemeClr val="bg1"/>
        </a:solidFill>
      </c:spPr>
    </c:plotArea>
    <c:legend>
      <c:legendPos val="b"/>
    </c:legend>
    <c:plotVisOnly val="1"/>
    <c:dispBlanksAs val="gap"/>
  </c:chart>
  <c:spPr>
    <a:solidFill>
      <a:srgbClr val="BDBDBD"/>
    </a:solidFill>
    <a:ln>
      <a:solidFill>
        <a:schemeClr val="tx1"/>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26"/>
  <c:chart>
    <c:title>
      <c:tx>
        <c:rich>
          <a:bodyPr/>
          <a:lstStyle/>
          <a:p>
            <a:pPr>
              <a:defRPr/>
            </a:pPr>
            <a:r>
              <a:rPr lang="en-US" sz="1400" dirty="0"/>
              <a:t>SSP Schools'</a:t>
            </a:r>
            <a:r>
              <a:rPr lang="en-US" sz="1400" baseline="0" dirty="0"/>
              <a:t> Literacy Performance </a:t>
            </a:r>
          </a:p>
          <a:p>
            <a:pPr>
              <a:defRPr/>
            </a:pPr>
            <a:r>
              <a:rPr lang="en-US" sz="1400" baseline="0" dirty="0"/>
              <a:t>2010-2011</a:t>
            </a:r>
            <a:endParaRPr lang="en-US" sz="1400" dirty="0"/>
          </a:p>
        </c:rich>
      </c:tx>
    </c:title>
    <c:plotArea>
      <c:layout/>
      <c:barChart>
        <c:barDir val="bar"/>
        <c:grouping val="percentStacked"/>
        <c:ser>
          <c:idx val="0"/>
          <c:order val="0"/>
          <c:tx>
            <c:strRef>
              <c:f>'Cohort_Percent_PRCL_M_L limit y'!$E$3</c:f>
              <c:strCache>
                <c:ptCount val="1"/>
                <c:pt idx="0">
                  <c:v>1-Below Basic</c:v>
                </c:pt>
              </c:strCache>
            </c:strRef>
          </c:tx>
          <c:spPr>
            <a:solidFill>
              <a:srgbClr val="FF0000"/>
            </a:solidFill>
          </c:spPr>
          <c:dLbls>
            <c:txPr>
              <a:bodyPr/>
              <a:lstStyle/>
              <a:p>
                <a:pPr>
                  <a:defRPr b="1"/>
                </a:pPr>
                <a:endParaRPr lang="en-US"/>
              </a:p>
            </c:txPr>
            <c:showVal val="1"/>
          </c:dLbls>
          <c:cat>
            <c:numRef>
              <c:f>'Cohort_Percent_PRCL_M_L limit y'!$F$2:$G$2</c:f>
              <c:numCache>
                <c:formatCode>General</c:formatCode>
                <c:ptCount val="2"/>
                <c:pt idx="0">
                  <c:v>2010</c:v>
                </c:pt>
                <c:pt idx="1">
                  <c:v>2011</c:v>
                </c:pt>
              </c:numCache>
            </c:numRef>
          </c:cat>
          <c:val>
            <c:numRef>
              <c:f>'Cohort_Percent_PRCL_M_L limit y'!$F$3:$G$3</c:f>
              <c:numCache>
                <c:formatCode>General</c:formatCode>
                <c:ptCount val="2"/>
                <c:pt idx="0">
                  <c:v>10.4</c:v>
                </c:pt>
                <c:pt idx="1">
                  <c:v>9.9</c:v>
                </c:pt>
              </c:numCache>
            </c:numRef>
          </c:val>
        </c:ser>
        <c:ser>
          <c:idx val="1"/>
          <c:order val="1"/>
          <c:tx>
            <c:strRef>
              <c:f>'Cohort_Percent_PRCL_M_L limit y'!$E$4</c:f>
              <c:strCache>
                <c:ptCount val="1"/>
                <c:pt idx="0">
                  <c:v>2-Basic</c:v>
                </c:pt>
              </c:strCache>
            </c:strRef>
          </c:tx>
          <c:spPr>
            <a:solidFill>
              <a:srgbClr val="FFFF00"/>
            </a:solidFill>
          </c:spPr>
          <c:dLbls>
            <c:txPr>
              <a:bodyPr/>
              <a:lstStyle/>
              <a:p>
                <a:pPr>
                  <a:defRPr b="1"/>
                </a:pPr>
                <a:endParaRPr lang="en-US"/>
              </a:p>
            </c:txPr>
            <c:showVal val="1"/>
          </c:dLbls>
          <c:cat>
            <c:numRef>
              <c:f>'Cohort_Percent_PRCL_M_L limit y'!$F$2:$G$2</c:f>
              <c:numCache>
                <c:formatCode>General</c:formatCode>
                <c:ptCount val="2"/>
                <c:pt idx="0">
                  <c:v>2010</c:v>
                </c:pt>
                <c:pt idx="1">
                  <c:v>2011</c:v>
                </c:pt>
              </c:numCache>
            </c:numRef>
          </c:cat>
          <c:val>
            <c:numRef>
              <c:f>'Cohort_Percent_PRCL_M_L limit y'!$F$4:$G$4</c:f>
              <c:numCache>
                <c:formatCode>General</c:formatCode>
                <c:ptCount val="2"/>
                <c:pt idx="0">
                  <c:v>32.700000000000003</c:v>
                </c:pt>
                <c:pt idx="1">
                  <c:v>32.300000000000004</c:v>
                </c:pt>
              </c:numCache>
            </c:numRef>
          </c:val>
        </c:ser>
        <c:ser>
          <c:idx val="2"/>
          <c:order val="2"/>
          <c:tx>
            <c:strRef>
              <c:f>'Cohort_Percent_PRCL_M_L limit y'!$E$5</c:f>
              <c:strCache>
                <c:ptCount val="1"/>
                <c:pt idx="0">
                  <c:v>3-Proficient</c:v>
                </c:pt>
              </c:strCache>
            </c:strRef>
          </c:tx>
          <c:spPr>
            <a:solidFill>
              <a:srgbClr val="00B050"/>
            </a:solidFill>
          </c:spPr>
          <c:dLbls>
            <c:txPr>
              <a:bodyPr/>
              <a:lstStyle/>
              <a:p>
                <a:pPr>
                  <a:defRPr b="1"/>
                </a:pPr>
                <a:endParaRPr lang="en-US"/>
              </a:p>
            </c:txPr>
            <c:showVal val="1"/>
          </c:dLbls>
          <c:cat>
            <c:numRef>
              <c:f>'Cohort_Percent_PRCL_M_L limit y'!$F$2:$G$2</c:f>
              <c:numCache>
                <c:formatCode>General</c:formatCode>
                <c:ptCount val="2"/>
                <c:pt idx="0">
                  <c:v>2010</c:v>
                </c:pt>
                <c:pt idx="1">
                  <c:v>2011</c:v>
                </c:pt>
              </c:numCache>
            </c:numRef>
          </c:cat>
          <c:val>
            <c:numRef>
              <c:f>'Cohort_Percent_PRCL_M_L limit y'!$F$5:$G$5</c:f>
              <c:numCache>
                <c:formatCode>General</c:formatCode>
                <c:ptCount val="2"/>
                <c:pt idx="0">
                  <c:v>42.5</c:v>
                </c:pt>
                <c:pt idx="1">
                  <c:v>41.7</c:v>
                </c:pt>
              </c:numCache>
            </c:numRef>
          </c:val>
        </c:ser>
        <c:ser>
          <c:idx val="3"/>
          <c:order val="3"/>
          <c:tx>
            <c:strRef>
              <c:f>'Cohort_Percent_PRCL_M_L limit y'!$E$6</c:f>
              <c:strCache>
                <c:ptCount val="1"/>
                <c:pt idx="0">
                  <c:v>4-Advanced</c:v>
                </c:pt>
              </c:strCache>
            </c:strRef>
          </c:tx>
          <c:spPr>
            <a:solidFill>
              <a:srgbClr val="3333FF"/>
            </a:solidFill>
          </c:spPr>
          <c:dLbls>
            <c:spPr>
              <a:noFill/>
            </c:spPr>
            <c:txPr>
              <a:bodyPr/>
              <a:lstStyle/>
              <a:p>
                <a:pPr>
                  <a:defRPr b="1">
                    <a:solidFill>
                      <a:schemeClr val="bg1"/>
                    </a:solidFill>
                  </a:defRPr>
                </a:pPr>
                <a:endParaRPr lang="en-US"/>
              </a:p>
            </c:txPr>
            <c:showVal val="1"/>
          </c:dLbls>
          <c:cat>
            <c:numRef>
              <c:f>'Cohort_Percent_PRCL_M_L limit y'!$F$2:$G$2</c:f>
              <c:numCache>
                <c:formatCode>General</c:formatCode>
                <c:ptCount val="2"/>
                <c:pt idx="0">
                  <c:v>2010</c:v>
                </c:pt>
                <c:pt idx="1">
                  <c:v>2011</c:v>
                </c:pt>
              </c:numCache>
            </c:numRef>
          </c:cat>
          <c:val>
            <c:numRef>
              <c:f>'Cohort_Percent_PRCL_M_L limit y'!$F$6:$G$6</c:f>
              <c:numCache>
                <c:formatCode>General</c:formatCode>
                <c:ptCount val="2"/>
                <c:pt idx="0">
                  <c:v>14.5</c:v>
                </c:pt>
                <c:pt idx="1">
                  <c:v>16.100000000000001</c:v>
                </c:pt>
              </c:numCache>
            </c:numRef>
          </c:val>
        </c:ser>
        <c:overlap val="100"/>
        <c:axId val="108214528"/>
        <c:axId val="108245376"/>
      </c:barChart>
      <c:catAx>
        <c:axId val="108214528"/>
        <c:scaling>
          <c:orientation val="minMax"/>
        </c:scaling>
        <c:axPos val="l"/>
        <c:title>
          <c:tx>
            <c:rich>
              <a:bodyPr rot="-5400000" vert="horz"/>
              <a:lstStyle/>
              <a:p>
                <a:pPr>
                  <a:defRPr/>
                </a:pPr>
                <a:r>
                  <a:rPr lang="en-US" dirty="0"/>
                  <a:t>Percent Proficient/Advanced</a:t>
                </a:r>
              </a:p>
            </c:rich>
          </c:tx>
        </c:title>
        <c:numFmt formatCode="General" sourceLinked="1"/>
        <c:tickLblPos val="nextTo"/>
        <c:txPr>
          <a:bodyPr/>
          <a:lstStyle/>
          <a:p>
            <a:pPr>
              <a:defRPr b="1"/>
            </a:pPr>
            <a:endParaRPr lang="en-US"/>
          </a:p>
        </c:txPr>
        <c:crossAx val="108245376"/>
        <c:crosses val="autoZero"/>
        <c:auto val="1"/>
        <c:lblAlgn val="ctr"/>
        <c:lblOffset val="100"/>
      </c:catAx>
      <c:valAx>
        <c:axId val="108245376"/>
        <c:scaling>
          <c:orientation val="minMax"/>
        </c:scaling>
        <c:axPos val="b"/>
        <c:majorGridlines/>
        <c:numFmt formatCode="0%" sourceLinked="1"/>
        <c:tickLblPos val="nextTo"/>
        <c:txPr>
          <a:bodyPr/>
          <a:lstStyle/>
          <a:p>
            <a:pPr>
              <a:defRPr b="1"/>
            </a:pPr>
            <a:endParaRPr lang="en-US"/>
          </a:p>
        </c:txPr>
        <c:crossAx val="108214528"/>
        <c:crosses val="autoZero"/>
        <c:crossBetween val="between"/>
      </c:valAx>
      <c:spPr>
        <a:solidFill>
          <a:schemeClr val="bg1"/>
        </a:solidFill>
      </c:spPr>
    </c:plotArea>
    <c:legend>
      <c:legendPos val="b"/>
    </c:legend>
    <c:plotVisOnly val="1"/>
    <c:dispBlanksAs val="gap"/>
  </c:chart>
  <c:spPr>
    <a:solidFill>
      <a:srgbClr val="BDBDBD"/>
    </a:solidFill>
    <a:ln>
      <a:solidFill>
        <a:schemeClr val="tx1"/>
      </a:solid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a:pPr>
            <a:r>
              <a:rPr lang="en-US" sz="1400" dirty="0"/>
              <a:t>SSP Schools' Math Performance</a:t>
            </a:r>
            <a:r>
              <a:rPr lang="en-US" sz="1400" baseline="0" dirty="0"/>
              <a:t> </a:t>
            </a:r>
          </a:p>
          <a:p>
            <a:pPr>
              <a:defRPr/>
            </a:pPr>
            <a:r>
              <a:rPr lang="en-US" sz="1400" baseline="0" dirty="0"/>
              <a:t>2009-2010</a:t>
            </a:r>
            <a:endParaRPr lang="en-US" sz="1400" dirty="0"/>
          </a:p>
        </c:rich>
      </c:tx>
    </c:title>
    <c:plotArea>
      <c:layout/>
      <c:barChart>
        <c:barDir val="bar"/>
        <c:grouping val="percentStacked"/>
        <c:ser>
          <c:idx val="0"/>
          <c:order val="0"/>
          <c:tx>
            <c:strRef>
              <c:f>'Cohort_Percent_PRCL_M_L limit y'!$M$3</c:f>
              <c:strCache>
                <c:ptCount val="1"/>
                <c:pt idx="0">
                  <c:v>1-Below Basic</c:v>
                </c:pt>
              </c:strCache>
            </c:strRef>
          </c:tx>
          <c:spPr>
            <a:solidFill>
              <a:srgbClr val="FF0000"/>
            </a:solidFill>
          </c:spPr>
          <c:dLbls>
            <c:txPr>
              <a:bodyPr/>
              <a:lstStyle/>
              <a:p>
                <a:pPr>
                  <a:defRPr b="1"/>
                </a:pPr>
                <a:endParaRPr lang="en-US"/>
              </a:p>
            </c:txPr>
            <c:showVal val="1"/>
          </c:dLbls>
          <c:cat>
            <c:numRef>
              <c:f>'Cohort_Percent_PRCL_M_L limit y'!$N$2:$O$2</c:f>
              <c:numCache>
                <c:formatCode>General</c:formatCode>
                <c:ptCount val="2"/>
                <c:pt idx="0">
                  <c:v>2009</c:v>
                </c:pt>
                <c:pt idx="1">
                  <c:v>2010</c:v>
                </c:pt>
              </c:numCache>
            </c:numRef>
          </c:cat>
          <c:val>
            <c:numRef>
              <c:f>'Cohort_Percent_PRCL_M_L limit y'!$N$3:$O$3</c:f>
              <c:numCache>
                <c:formatCode>General</c:formatCode>
                <c:ptCount val="2"/>
                <c:pt idx="0">
                  <c:v>19.8</c:v>
                </c:pt>
                <c:pt idx="1">
                  <c:v>18</c:v>
                </c:pt>
              </c:numCache>
            </c:numRef>
          </c:val>
        </c:ser>
        <c:ser>
          <c:idx val="1"/>
          <c:order val="1"/>
          <c:tx>
            <c:strRef>
              <c:f>'Cohort_Percent_PRCL_M_L limit y'!$M$4</c:f>
              <c:strCache>
                <c:ptCount val="1"/>
                <c:pt idx="0">
                  <c:v>2-Basic</c:v>
                </c:pt>
              </c:strCache>
            </c:strRef>
          </c:tx>
          <c:spPr>
            <a:solidFill>
              <a:srgbClr val="FFFF00"/>
            </a:solidFill>
          </c:spPr>
          <c:dLbls>
            <c:txPr>
              <a:bodyPr/>
              <a:lstStyle/>
              <a:p>
                <a:pPr>
                  <a:defRPr b="1"/>
                </a:pPr>
                <a:endParaRPr lang="en-US"/>
              </a:p>
            </c:txPr>
            <c:showVal val="1"/>
          </c:dLbls>
          <c:cat>
            <c:numRef>
              <c:f>'Cohort_Percent_PRCL_M_L limit y'!$N$2:$O$2</c:f>
              <c:numCache>
                <c:formatCode>General</c:formatCode>
                <c:ptCount val="2"/>
                <c:pt idx="0">
                  <c:v>2009</c:v>
                </c:pt>
                <c:pt idx="1">
                  <c:v>2010</c:v>
                </c:pt>
              </c:numCache>
            </c:numRef>
          </c:cat>
          <c:val>
            <c:numRef>
              <c:f>'Cohort_Percent_PRCL_M_L limit y'!$N$4:$O$4</c:f>
              <c:numCache>
                <c:formatCode>General</c:formatCode>
                <c:ptCount val="2"/>
                <c:pt idx="0">
                  <c:v>29.4</c:v>
                </c:pt>
                <c:pt idx="1">
                  <c:v>25.8</c:v>
                </c:pt>
              </c:numCache>
            </c:numRef>
          </c:val>
        </c:ser>
        <c:ser>
          <c:idx val="2"/>
          <c:order val="2"/>
          <c:tx>
            <c:strRef>
              <c:f>'Cohort_Percent_PRCL_M_L limit y'!$M$5</c:f>
              <c:strCache>
                <c:ptCount val="1"/>
                <c:pt idx="0">
                  <c:v>3-Proficient</c:v>
                </c:pt>
              </c:strCache>
            </c:strRef>
          </c:tx>
          <c:spPr>
            <a:solidFill>
              <a:srgbClr val="00B050"/>
            </a:solidFill>
          </c:spPr>
          <c:dLbls>
            <c:txPr>
              <a:bodyPr/>
              <a:lstStyle/>
              <a:p>
                <a:pPr>
                  <a:defRPr b="1"/>
                </a:pPr>
                <a:endParaRPr lang="en-US"/>
              </a:p>
            </c:txPr>
            <c:showVal val="1"/>
          </c:dLbls>
          <c:cat>
            <c:numRef>
              <c:f>'Cohort_Percent_PRCL_M_L limit y'!$N$2:$O$2</c:f>
              <c:numCache>
                <c:formatCode>General</c:formatCode>
                <c:ptCount val="2"/>
                <c:pt idx="0">
                  <c:v>2009</c:v>
                </c:pt>
                <c:pt idx="1">
                  <c:v>2010</c:v>
                </c:pt>
              </c:numCache>
            </c:numRef>
          </c:cat>
          <c:val>
            <c:numRef>
              <c:f>'Cohort_Percent_PRCL_M_L limit y'!$N$5:$O$5</c:f>
              <c:numCache>
                <c:formatCode>General</c:formatCode>
                <c:ptCount val="2"/>
                <c:pt idx="0">
                  <c:v>35.300000000000004</c:v>
                </c:pt>
                <c:pt idx="1">
                  <c:v>35.5</c:v>
                </c:pt>
              </c:numCache>
            </c:numRef>
          </c:val>
        </c:ser>
        <c:ser>
          <c:idx val="3"/>
          <c:order val="3"/>
          <c:tx>
            <c:strRef>
              <c:f>'Cohort_Percent_PRCL_M_L limit y'!$M$6</c:f>
              <c:strCache>
                <c:ptCount val="1"/>
                <c:pt idx="0">
                  <c:v>4-Advanced</c:v>
                </c:pt>
              </c:strCache>
            </c:strRef>
          </c:tx>
          <c:spPr>
            <a:solidFill>
              <a:srgbClr val="3333FF"/>
            </a:solidFill>
          </c:spPr>
          <c:dLbls>
            <c:spPr>
              <a:noFill/>
            </c:spPr>
            <c:txPr>
              <a:bodyPr/>
              <a:lstStyle/>
              <a:p>
                <a:pPr>
                  <a:defRPr b="1">
                    <a:solidFill>
                      <a:schemeClr val="bg1"/>
                    </a:solidFill>
                  </a:defRPr>
                </a:pPr>
                <a:endParaRPr lang="en-US"/>
              </a:p>
            </c:txPr>
            <c:showVal val="1"/>
          </c:dLbls>
          <c:cat>
            <c:numRef>
              <c:f>'Cohort_Percent_PRCL_M_L limit y'!$N$2:$O$2</c:f>
              <c:numCache>
                <c:formatCode>General</c:formatCode>
                <c:ptCount val="2"/>
                <c:pt idx="0">
                  <c:v>2009</c:v>
                </c:pt>
                <c:pt idx="1">
                  <c:v>2010</c:v>
                </c:pt>
              </c:numCache>
            </c:numRef>
          </c:cat>
          <c:val>
            <c:numRef>
              <c:f>'Cohort_Percent_PRCL_M_L limit y'!$N$6:$O$6</c:f>
              <c:numCache>
                <c:formatCode>General</c:formatCode>
                <c:ptCount val="2"/>
                <c:pt idx="0">
                  <c:v>15.5</c:v>
                </c:pt>
                <c:pt idx="1">
                  <c:v>20.7</c:v>
                </c:pt>
              </c:numCache>
            </c:numRef>
          </c:val>
        </c:ser>
        <c:overlap val="100"/>
        <c:axId val="108303488"/>
        <c:axId val="108305408"/>
      </c:barChart>
      <c:catAx>
        <c:axId val="108303488"/>
        <c:scaling>
          <c:orientation val="minMax"/>
        </c:scaling>
        <c:axPos val="l"/>
        <c:title>
          <c:tx>
            <c:rich>
              <a:bodyPr rot="-5400000" vert="horz"/>
              <a:lstStyle/>
              <a:p>
                <a:pPr>
                  <a:defRPr/>
                </a:pPr>
                <a:r>
                  <a:rPr lang="en-US" dirty="0"/>
                  <a:t>Percent Proficient/Advanced</a:t>
                </a:r>
              </a:p>
            </c:rich>
          </c:tx>
        </c:title>
        <c:numFmt formatCode="General" sourceLinked="1"/>
        <c:tickLblPos val="nextTo"/>
        <c:txPr>
          <a:bodyPr/>
          <a:lstStyle/>
          <a:p>
            <a:pPr>
              <a:defRPr b="1"/>
            </a:pPr>
            <a:endParaRPr lang="en-US"/>
          </a:p>
        </c:txPr>
        <c:crossAx val="108305408"/>
        <c:crosses val="autoZero"/>
        <c:auto val="1"/>
        <c:lblAlgn val="ctr"/>
        <c:lblOffset val="100"/>
      </c:catAx>
      <c:valAx>
        <c:axId val="108305408"/>
        <c:scaling>
          <c:orientation val="minMax"/>
        </c:scaling>
        <c:axPos val="b"/>
        <c:majorGridlines/>
        <c:numFmt formatCode="0%" sourceLinked="1"/>
        <c:tickLblPos val="nextTo"/>
        <c:txPr>
          <a:bodyPr/>
          <a:lstStyle/>
          <a:p>
            <a:pPr>
              <a:defRPr b="1"/>
            </a:pPr>
            <a:endParaRPr lang="en-US"/>
          </a:p>
        </c:txPr>
        <c:crossAx val="108303488"/>
        <c:crosses val="autoZero"/>
        <c:crossBetween val="between"/>
      </c:valAx>
      <c:spPr>
        <a:solidFill>
          <a:schemeClr val="bg1"/>
        </a:solidFill>
      </c:spPr>
    </c:plotArea>
    <c:legend>
      <c:legendPos val="b"/>
    </c:legend>
    <c:plotVisOnly val="1"/>
    <c:dispBlanksAs val="gap"/>
  </c:chart>
  <c:spPr>
    <a:solidFill>
      <a:srgbClr val="BDBDBD"/>
    </a:solidFill>
    <a:ln>
      <a:solidFill>
        <a:srgbClr val="595959"/>
      </a:solid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a:pPr>
            <a:r>
              <a:rPr lang="en-US" sz="1400" dirty="0"/>
              <a:t>SSP Schools' Math Performance</a:t>
            </a:r>
            <a:r>
              <a:rPr lang="en-US" sz="1400" baseline="0" dirty="0"/>
              <a:t> </a:t>
            </a:r>
          </a:p>
          <a:p>
            <a:pPr>
              <a:defRPr/>
            </a:pPr>
            <a:r>
              <a:rPr lang="en-US" sz="1400" baseline="0" dirty="0"/>
              <a:t>2010-2011</a:t>
            </a:r>
            <a:endParaRPr lang="en-US" sz="1400" dirty="0"/>
          </a:p>
        </c:rich>
      </c:tx>
      <c:layout>
        <c:manualLayout>
          <c:xMode val="edge"/>
          <c:yMode val="edge"/>
          <c:x val="0.26644992580347315"/>
          <c:y val="2.042066571370231E-2"/>
        </c:manualLayout>
      </c:layout>
    </c:title>
    <c:plotArea>
      <c:layout/>
      <c:barChart>
        <c:barDir val="bar"/>
        <c:grouping val="percentStacked"/>
        <c:ser>
          <c:idx val="0"/>
          <c:order val="0"/>
          <c:tx>
            <c:strRef>
              <c:f>'Cohort_Percent_PRCL_M_L limit y'!$P$3</c:f>
              <c:strCache>
                <c:ptCount val="1"/>
                <c:pt idx="0">
                  <c:v>1-Below Basic</c:v>
                </c:pt>
              </c:strCache>
            </c:strRef>
          </c:tx>
          <c:spPr>
            <a:solidFill>
              <a:srgbClr val="FF0000"/>
            </a:solidFill>
          </c:spPr>
          <c:dLbls>
            <c:txPr>
              <a:bodyPr/>
              <a:lstStyle/>
              <a:p>
                <a:pPr>
                  <a:defRPr b="1"/>
                </a:pPr>
                <a:endParaRPr lang="en-US"/>
              </a:p>
            </c:txPr>
            <c:showVal val="1"/>
          </c:dLbls>
          <c:cat>
            <c:numRef>
              <c:f>'Cohort_Percent_PRCL_M_L limit y'!$Q$2:$R$2</c:f>
              <c:numCache>
                <c:formatCode>General</c:formatCode>
                <c:ptCount val="2"/>
                <c:pt idx="0">
                  <c:v>2010</c:v>
                </c:pt>
                <c:pt idx="1">
                  <c:v>2011</c:v>
                </c:pt>
              </c:numCache>
            </c:numRef>
          </c:cat>
          <c:val>
            <c:numRef>
              <c:f>'Cohort_Percent_PRCL_M_L limit y'!$Q$3:$R$3</c:f>
              <c:numCache>
                <c:formatCode>General</c:formatCode>
                <c:ptCount val="2"/>
                <c:pt idx="0">
                  <c:v>17.100000000000001</c:v>
                </c:pt>
                <c:pt idx="1">
                  <c:v>15.5</c:v>
                </c:pt>
              </c:numCache>
            </c:numRef>
          </c:val>
        </c:ser>
        <c:ser>
          <c:idx val="1"/>
          <c:order val="1"/>
          <c:tx>
            <c:strRef>
              <c:f>'Cohort_Percent_PRCL_M_L limit y'!$P$4</c:f>
              <c:strCache>
                <c:ptCount val="1"/>
                <c:pt idx="0">
                  <c:v>2-Basic</c:v>
                </c:pt>
              </c:strCache>
            </c:strRef>
          </c:tx>
          <c:spPr>
            <a:solidFill>
              <a:srgbClr val="FFFF00"/>
            </a:solidFill>
          </c:spPr>
          <c:dLbls>
            <c:txPr>
              <a:bodyPr/>
              <a:lstStyle/>
              <a:p>
                <a:pPr>
                  <a:defRPr b="1"/>
                </a:pPr>
                <a:endParaRPr lang="en-US"/>
              </a:p>
            </c:txPr>
            <c:showVal val="1"/>
          </c:dLbls>
          <c:cat>
            <c:numRef>
              <c:f>'Cohort_Percent_PRCL_M_L limit y'!$Q$2:$R$2</c:f>
              <c:numCache>
                <c:formatCode>General</c:formatCode>
                <c:ptCount val="2"/>
                <c:pt idx="0">
                  <c:v>2010</c:v>
                </c:pt>
                <c:pt idx="1">
                  <c:v>2011</c:v>
                </c:pt>
              </c:numCache>
            </c:numRef>
          </c:cat>
          <c:val>
            <c:numRef>
              <c:f>'Cohort_Percent_PRCL_M_L limit y'!$Q$4:$R$4</c:f>
              <c:numCache>
                <c:formatCode>General</c:formatCode>
                <c:ptCount val="2"/>
                <c:pt idx="0">
                  <c:v>24.6</c:v>
                </c:pt>
                <c:pt idx="1">
                  <c:v>24.7</c:v>
                </c:pt>
              </c:numCache>
            </c:numRef>
          </c:val>
        </c:ser>
        <c:ser>
          <c:idx val="2"/>
          <c:order val="2"/>
          <c:tx>
            <c:strRef>
              <c:f>'Cohort_Percent_PRCL_M_L limit y'!$P$5</c:f>
              <c:strCache>
                <c:ptCount val="1"/>
                <c:pt idx="0">
                  <c:v>3-Proficient</c:v>
                </c:pt>
              </c:strCache>
            </c:strRef>
          </c:tx>
          <c:spPr>
            <a:solidFill>
              <a:srgbClr val="00B050"/>
            </a:solidFill>
          </c:spPr>
          <c:dLbls>
            <c:txPr>
              <a:bodyPr/>
              <a:lstStyle/>
              <a:p>
                <a:pPr>
                  <a:defRPr b="1"/>
                </a:pPr>
                <a:endParaRPr lang="en-US"/>
              </a:p>
            </c:txPr>
            <c:showVal val="1"/>
          </c:dLbls>
          <c:cat>
            <c:numRef>
              <c:f>'Cohort_Percent_PRCL_M_L limit y'!$Q$2:$R$2</c:f>
              <c:numCache>
                <c:formatCode>General</c:formatCode>
                <c:ptCount val="2"/>
                <c:pt idx="0">
                  <c:v>2010</c:v>
                </c:pt>
                <c:pt idx="1">
                  <c:v>2011</c:v>
                </c:pt>
              </c:numCache>
            </c:numRef>
          </c:cat>
          <c:val>
            <c:numRef>
              <c:f>'Cohort_Percent_PRCL_M_L limit y'!$Q$5:$R$5</c:f>
              <c:numCache>
                <c:formatCode>General</c:formatCode>
                <c:ptCount val="2"/>
                <c:pt idx="0">
                  <c:v>37.6</c:v>
                </c:pt>
                <c:pt idx="1">
                  <c:v>38.700000000000003</c:v>
                </c:pt>
              </c:numCache>
            </c:numRef>
          </c:val>
        </c:ser>
        <c:ser>
          <c:idx val="3"/>
          <c:order val="3"/>
          <c:tx>
            <c:strRef>
              <c:f>'Cohort_Percent_PRCL_M_L limit y'!$P$6</c:f>
              <c:strCache>
                <c:ptCount val="1"/>
                <c:pt idx="0">
                  <c:v>4-Advanced</c:v>
                </c:pt>
              </c:strCache>
            </c:strRef>
          </c:tx>
          <c:spPr>
            <a:solidFill>
              <a:srgbClr val="3333FF"/>
            </a:solidFill>
          </c:spPr>
          <c:dLbls>
            <c:spPr>
              <a:noFill/>
            </c:spPr>
            <c:txPr>
              <a:bodyPr/>
              <a:lstStyle/>
              <a:p>
                <a:pPr>
                  <a:defRPr b="1">
                    <a:solidFill>
                      <a:schemeClr val="bg1"/>
                    </a:solidFill>
                  </a:defRPr>
                </a:pPr>
                <a:endParaRPr lang="en-US"/>
              </a:p>
            </c:txPr>
            <c:showVal val="1"/>
          </c:dLbls>
          <c:cat>
            <c:numRef>
              <c:f>'Cohort_Percent_PRCL_M_L limit y'!$Q$2:$R$2</c:f>
              <c:numCache>
                <c:formatCode>General</c:formatCode>
                <c:ptCount val="2"/>
                <c:pt idx="0">
                  <c:v>2010</c:v>
                </c:pt>
                <c:pt idx="1">
                  <c:v>2011</c:v>
                </c:pt>
              </c:numCache>
            </c:numRef>
          </c:cat>
          <c:val>
            <c:numRef>
              <c:f>'Cohort_Percent_PRCL_M_L limit y'!$Q$6:$R$6</c:f>
              <c:numCache>
                <c:formatCode>General</c:formatCode>
                <c:ptCount val="2"/>
                <c:pt idx="0">
                  <c:v>20.7</c:v>
                </c:pt>
                <c:pt idx="1">
                  <c:v>21.1</c:v>
                </c:pt>
              </c:numCache>
            </c:numRef>
          </c:val>
        </c:ser>
        <c:overlap val="100"/>
        <c:axId val="108105088"/>
        <c:axId val="108111360"/>
      </c:barChart>
      <c:catAx>
        <c:axId val="108105088"/>
        <c:scaling>
          <c:orientation val="minMax"/>
        </c:scaling>
        <c:axPos val="l"/>
        <c:title>
          <c:tx>
            <c:rich>
              <a:bodyPr rot="-5400000" vert="horz"/>
              <a:lstStyle/>
              <a:p>
                <a:pPr>
                  <a:defRPr/>
                </a:pPr>
                <a:r>
                  <a:rPr lang="en-US" dirty="0"/>
                  <a:t>Percent Proficient/Advanced</a:t>
                </a:r>
              </a:p>
            </c:rich>
          </c:tx>
        </c:title>
        <c:numFmt formatCode="General" sourceLinked="1"/>
        <c:tickLblPos val="nextTo"/>
        <c:txPr>
          <a:bodyPr/>
          <a:lstStyle/>
          <a:p>
            <a:pPr>
              <a:defRPr b="1"/>
            </a:pPr>
            <a:endParaRPr lang="en-US"/>
          </a:p>
        </c:txPr>
        <c:crossAx val="108111360"/>
        <c:crosses val="autoZero"/>
        <c:auto val="1"/>
        <c:lblAlgn val="ctr"/>
        <c:lblOffset val="100"/>
      </c:catAx>
      <c:valAx>
        <c:axId val="108111360"/>
        <c:scaling>
          <c:orientation val="minMax"/>
        </c:scaling>
        <c:axPos val="b"/>
        <c:majorGridlines/>
        <c:numFmt formatCode="0%" sourceLinked="1"/>
        <c:tickLblPos val="nextTo"/>
        <c:txPr>
          <a:bodyPr/>
          <a:lstStyle/>
          <a:p>
            <a:pPr>
              <a:defRPr b="1"/>
            </a:pPr>
            <a:endParaRPr lang="en-US"/>
          </a:p>
        </c:txPr>
        <c:crossAx val="108105088"/>
        <c:crosses val="autoZero"/>
        <c:crossBetween val="between"/>
      </c:valAx>
      <c:spPr>
        <a:solidFill>
          <a:srgbClr val="FFFFFF"/>
        </a:solidFill>
      </c:spPr>
    </c:plotArea>
    <c:legend>
      <c:legendPos val="b"/>
    </c:legend>
    <c:plotVisOnly val="1"/>
    <c:dispBlanksAs val="gap"/>
  </c:chart>
  <c:spPr>
    <a:solidFill>
      <a:srgbClr val="BDBDBD"/>
    </a:solidFill>
    <a:ln>
      <a:solidFill>
        <a:srgbClr val="595959"/>
      </a:solid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Total Literacy African Americans</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Performance for SSP Schools </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2009-2010</a:t>
            </a:r>
          </a:p>
        </c:rich>
      </c:tx>
      <c:layout>
        <c:manualLayout>
          <c:xMode val="edge"/>
          <c:yMode val="edge"/>
          <c:x val="0.33240193934091633"/>
          <c:y val="3.9070978945083622E-2"/>
        </c:manualLayout>
      </c:layout>
      <c:spPr>
        <a:noFill/>
        <a:ln w="25400">
          <a:noFill/>
        </a:ln>
      </c:spPr>
    </c:title>
    <c:plotArea>
      <c:layout>
        <c:manualLayout>
          <c:layoutTarget val="inner"/>
          <c:xMode val="edge"/>
          <c:yMode val="edge"/>
          <c:x val="0.16426052377255693"/>
          <c:y val="0.25358460852770798"/>
          <c:w val="0.74711323056448964"/>
          <c:h val="0.560201753082752"/>
        </c:manualLayout>
      </c:layout>
      <c:barChart>
        <c:barDir val="bar"/>
        <c:grouping val="percentStacked"/>
        <c:ser>
          <c:idx val="0"/>
          <c:order val="0"/>
          <c:tx>
            <c:strRef>
              <c:f>Sheet2!$A$3</c:f>
              <c:strCache>
                <c:ptCount val="1"/>
                <c:pt idx="0">
                  <c:v>1-Below Basic</c:v>
                </c:pt>
              </c:strCache>
            </c:strRef>
          </c:tx>
          <c:spPr>
            <a:solidFill>
              <a:srgbClr val="DD0806"/>
            </a:solidFill>
            <a:ln w="25400">
              <a:noFill/>
            </a:ln>
          </c:spPr>
          <c:dLbls>
            <c:spPr>
              <a:noFill/>
              <a:ln w="25400">
                <a:noFill/>
              </a:ln>
            </c:spPr>
            <c:dLblPos val="ctr"/>
            <c:showVal val="1"/>
          </c:dLbls>
          <c:cat>
            <c:strRef>
              <c:f>Sheet2!$B$2:$C$2</c:f>
              <c:strCache>
                <c:ptCount val="2"/>
                <c:pt idx="0">
                  <c:v>2009 (N = 1562)</c:v>
                </c:pt>
                <c:pt idx="1">
                  <c:v>2010 (N = 1526)</c:v>
                </c:pt>
              </c:strCache>
            </c:strRef>
          </c:cat>
          <c:val>
            <c:numRef>
              <c:f>Sheet2!$B$3:$C$3</c:f>
              <c:numCache>
                <c:formatCode>General</c:formatCode>
                <c:ptCount val="2"/>
                <c:pt idx="0">
                  <c:v>19.899999999999999</c:v>
                </c:pt>
                <c:pt idx="1">
                  <c:v>14.1</c:v>
                </c:pt>
              </c:numCache>
            </c:numRef>
          </c:val>
        </c:ser>
        <c:ser>
          <c:idx val="1"/>
          <c:order val="1"/>
          <c:tx>
            <c:strRef>
              <c:f>Sheet2!$A$4</c:f>
              <c:strCache>
                <c:ptCount val="1"/>
                <c:pt idx="0">
                  <c:v>2-Basic</c:v>
                </c:pt>
              </c:strCache>
            </c:strRef>
          </c:tx>
          <c:spPr>
            <a:solidFill>
              <a:srgbClr val="FCF305"/>
            </a:solidFill>
            <a:ln w="25400">
              <a:noFill/>
            </a:ln>
            <a:effectLst>
              <a:outerShdw dist="35921" dir="2700000" algn="br">
                <a:srgbClr val="000000"/>
              </a:outerShdw>
            </a:effectLst>
          </c:spPr>
          <c:dLbls>
            <c:spPr>
              <a:noFill/>
              <a:ln w="25400">
                <a:noFill/>
              </a:ln>
            </c:spPr>
            <c:dLblPos val="ctr"/>
            <c:showVal val="1"/>
          </c:dLbls>
          <c:cat>
            <c:strRef>
              <c:f>Sheet2!$B$2:$C$2</c:f>
              <c:strCache>
                <c:ptCount val="2"/>
                <c:pt idx="0">
                  <c:v>2009 (N = 1562)</c:v>
                </c:pt>
                <c:pt idx="1">
                  <c:v>2010 (N = 1526)</c:v>
                </c:pt>
              </c:strCache>
            </c:strRef>
          </c:cat>
          <c:val>
            <c:numRef>
              <c:f>Sheet2!$B$4:$C$4</c:f>
              <c:numCache>
                <c:formatCode>General</c:formatCode>
                <c:ptCount val="2"/>
                <c:pt idx="0">
                  <c:v>44</c:v>
                </c:pt>
                <c:pt idx="1">
                  <c:v>39.6</c:v>
                </c:pt>
              </c:numCache>
            </c:numRef>
          </c:val>
        </c:ser>
        <c:ser>
          <c:idx val="2"/>
          <c:order val="2"/>
          <c:tx>
            <c:strRef>
              <c:f>Sheet2!$A$5</c:f>
              <c:strCache>
                <c:ptCount val="1"/>
                <c:pt idx="0">
                  <c:v>3-Proficient</c:v>
                </c:pt>
              </c:strCache>
            </c:strRef>
          </c:tx>
          <c:spPr>
            <a:solidFill>
              <a:srgbClr val="1FB714"/>
            </a:solidFill>
            <a:ln w="25400">
              <a:noFill/>
            </a:ln>
            <a:effectLst>
              <a:outerShdw dist="35921" dir="2700000" algn="br">
                <a:srgbClr val="000000"/>
              </a:outerShdw>
            </a:effectLst>
          </c:spPr>
          <c:dLbls>
            <c:spPr>
              <a:noFill/>
              <a:ln w="25400">
                <a:noFill/>
              </a:ln>
            </c:spPr>
            <c:dLblPos val="ctr"/>
            <c:showVal val="1"/>
          </c:dLbls>
          <c:cat>
            <c:strRef>
              <c:f>Sheet2!$B$2:$C$2</c:f>
              <c:strCache>
                <c:ptCount val="2"/>
                <c:pt idx="0">
                  <c:v>2009 (N = 1562)</c:v>
                </c:pt>
                <c:pt idx="1">
                  <c:v>2010 (N = 1526)</c:v>
                </c:pt>
              </c:strCache>
            </c:strRef>
          </c:cat>
          <c:val>
            <c:numRef>
              <c:f>Sheet2!$B$5:$C$5</c:f>
              <c:numCache>
                <c:formatCode>General</c:formatCode>
                <c:ptCount val="2"/>
                <c:pt idx="0">
                  <c:v>29</c:v>
                </c:pt>
                <c:pt idx="1">
                  <c:v>36.1</c:v>
                </c:pt>
              </c:numCache>
            </c:numRef>
          </c:val>
        </c:ser>
        <c:ser>
          <c:idx val="3"/>
          <c:order val="3"/>
          <c:tx>
            <c:strRef>
              <c:f>Sheet2!$A$6</c:f>
              <c:strCache>
                <c:ptCount val="1"/>
                <c:pt idx="0">
                  <c:v>4-Advanced</c:v>
                </c:pt>
              </c:strCache>
            </c:strRef>
          </c:tx>
          <c:spPr>
            <a:solidFill>
              <a:srgbClr val="0000D4"/>
            </a:solidFill>
            <a:ln w="25400">
              <a:noFill/>
            </a:ln>
            <a:effectLst>
              <a:outerShdw dist="35921" dir="2700000" algn="br">
                <a:srgbClr val="000000"/>
              </a:outerShdw>
            </a:effectLst>
          </c:spPr>
          <c:dLbls>
            <c:spPr>
              <a:noFill/>
              <a:ln w="25400">
                <a:noFill/>
              </a:ln>
            </c:spPr>
            <c:txPr>
              <a:bodyPr/>
              <a:lstStyle/>
              <a:p>
                <a:pPr>
                  <a:defRPr>
                    <a:solidFill>
                      <a:schemeClr val="bg1"/>
                    </a:solidFill>
                  </a:defRPr>
                </a:pPr>
                <a:endParaRPr lang="en-US"/>
              </a:p>
            </c:txPr>
            <c:dLblPos val="ctr"/>
            <c:showVal val="1"/>
          </c:dLbls>
          <c:cat>
            <c:strRef>
              <c:f>Sheet2!$B$2:$C$2</c:f>
              <c:strCache>
                <c:ptCount val="2"/>
                <c:pt idx="0">
                  <c:v>2009 (N = 1562)</c:v>
                </c:pt>
                <c:pt idx="1">
                  <c:v>2010 (N = 1526)</c:v>
                </c:pt>
              </c:strCache>
            </c:strRef>
          </c:cat>
          <c:val>
            <c:numRef>
              <c:f>Sheet2!$B$6:$C$6</c:f>
              <c:numCache>
                <c:formatCode>General</c:formatCode>
                <c:ptCount val="2"/>
                <c:pt idx="0">
                  <c:v>7</c:v>
                </c:pt>
                <c:pt idx="1">
                  <c:v>10.200000000000001</c:v>
                </c:pt>
              </c:numCache>
            </c:numRef>
          </c:val>
        </c:ser>
        <c:overlap val="100"/>
        <c:axId val="108398080"/>
        <c:axId val="108399616"/>
      </c:barChart>
      <c:catAx>
        <c:axId val="108398080"/>
        <c:scaling>
          <c:orientation val="minMax"/>
        </c:scaling>
        <c:axPos val="l"/>
        <c:numFmt formatCode="General" sourceLinked="1"/>
        <c:tickLblPos val="nextTo"/>
        <c:spPr>
          <a:ln w="3175">
            <a:solidFill>
              <a:srgbClr val="808080"/>
            </a:solidFill>
            <a:prstDash val="solid"/>
          </a:ln>
        </c:spPr>
        <c:txPr>
          <a:bodyPr/>
          <a:lstStyle/>
          <a:p>
            <a:pPr>
              <a:defRPr b="1"/>
            </a:pPr>
            <a:endParaRPr lang="en-US"/>
          </a:p>
        </c:txPr>
        <c:crossAx val="108399616"/>
        <c:crosses val="autoZero"/>
        <c:auto val="1"/>
        <c:lblAlgn val="ctr"/>
        <c:lblOffset val="100"/>
      </c:catAx>
      <c:valAx>
        <c:axId val="108399616"/>
        <c:scaling>
          <c:orientation val="minMax"/>
        </c:scaling>
        <c:axPos val="b"/>
        <c:majorGridlines>
          <c:spPr>
            <a:ln w="3175">
              <a:solidFill>
                <a:srgbClr val="808080"/>
              </a:solidFill>
              <a:prstDash val="solid"/>
            </a:ln>
          </c:spPr>
        </c:majorGridlines>
        <c:numFmt formatCode="0%" sourceLinked="1"/>
        <c:tickLblPos val="nextTo"/>
        <c:spPr>
          <a:ln w="3175">
            <a:solidFill>
              <a:srgbClr val="808080"/>
            </a:solidFill>
            <a:prstDash val="solid"/>
          </a:ln>
        </c:spPr>
        <c:txPr>
          <a:bodyPr/>
          <a:lstStyle/>
          <a:p>
            <a:pPr>
              <a:defRPr b="1"/>
            </a:pPr>
            <a:endParaRPr lang="en-US"/>
          </a:p>
        </c:txPr>
        <c:crossAx val="108398080"/>
        <c:crosses val="autoZero"/>
        <c:crossBetween val="between"/>
      </c:valAx>
      <c:spPr>
        <a:solidFill>
          <a:srgbClr val="FFFFFF"/>
        </a:solidFill>
        <a:ln w="25400">
          <a:noFill/>
        </a:ln>
      </c:spPr>
    </c:plotArea>
    <c:legend>
      <c:legendPos val="r"/>
      <c:layout>
        <c:manualLayout>
          <c:xMode val="edge"/>
          <c:yMode val="edge"/>
          <c:x val="0.19144617130281399"/>
          <c:y val="0.86999840698533948"/>
          <c:w val="0.63047988719719961"/>
          <c:h val="8.9999835205379797E-2"/>
        </c:manualLayout>
      </c:layout>
      <c:spPr>
        <a:noFill/>
        <a:ln w="25400">
          <a:noFill/>
        </a:ln>
      </c:spPr>
      <c:txPr>
        <a:bodyPr/>
        <a:lstStyle/>
        <a:p>
          <a:pPr>
            <a:defRPr sz="1200" b="1"/>
          </a:pPr>
          <a:endParaRPr lang="en-US"/>
        </a:p>
      </c:txPr>
    </c:legend>
    <c:plotVisOnly val="1"/>
    <c:dispBlanksAs val="gap"/>
  </c:chart>
  <c:spPr>
    <a:solidFill>
      <a:srgbClr val="DDD9C3"/>
    </a:solidFill>
    <a:ln w="3175">
      <a:solidFill>
        <a:srgbClr val="808080"/>
      </a:solidFill>
      <a:prstDash val="solid"/>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Total Literacy White</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Performance for SSP Schools</a:t>
            </a:r>
          </a:p>
          <a:p>
            <a:pPr>
              <a:defRPr sz="1000" b="0" i="0" u="none" strike="noStrike" baseline="0">
                <a:solidFill>
                  <a:srgbClr val="000000"/>
                </a:solidFill>
                <a:latin typeface="Calibri"/>
                <a:ea typeface="Calibri"/>
                <a:cs typeface="Calibri"/>
              </a:defRPr>
            </a:pPr>
            <a:r>
              <a:rPr lang="en-US" sz="1200" b="1" i="0" u="none" strike="noStrike" baseline="0" dirty="0" smtClean="0">
                <a:solidFill>
                  <a:srgbClr val="000000"/>
                </a:solidFill>
                <a:latin typeface="Calibri"/>
                <a:ea typeface="Calibri"/>
                <a:cs typeface="Calibri"/>
              </a:rPr>
              <a:t>2009-2010</a:t>
            </a:r>
            <a:endParaRPr lang="en-US" sz="1200" b="1" i="0" u="none" strike="noStrike" baseline="0" dirty="0">
              <a:solidFill>
                <a:srgbClr val="000000"/>
              </a:solidFill>
              <a:latin typeface="Calibri"/>
              <a:ea typeface="Calibri"/>
              <a:cs typeface="Calibri"/>
            </a:endParaRPr>
          </a:p>
        </c:rich>
      </c:tx>
      <c:layout>
        <c:manualLayout>
          <c:xMode val="edge"/>
          <c:yMode val="edge"/>
          <c:x val="0.29224099591717717"/>
          <c:y val="2.6047319296722413E-2"/>
        </c:manualLayout>
      </c:layout>
      <c:spPr>
        <a:noFill/>
        <a:ln w="25400">
          <a:noFill/>
        </a:ln>
      </c:spPr>
    </c:title>
    <c:plotArea>
      <c:layout>
        <c:manualLayout>
          <c:layoutTarget val="inner"/>
          <c:xMode val="edge"/>
          <c:yMode val="edge"/>
          <c:x val="0.16426052377255693"/>
          <c:y val="0.25358460852770798"/>
          <c:w val="0.74711323056448964"/>
          <c:h val="0.560201753082752"/>
        </c:manualLayout>
      </c:layout>
      <c:barChart>
        <c:barDir val="bar"/>
        <c:grouping val="percentStacked"/>
        <c:ser>
          <c:idx val="0"/>
          <c:order val="0"/>
          <c:tx>
            <c:strRef>
              <c:f>Sheet2!$A$13</c:f>
              <c:strCache>
                <c:ptCount val="1"/>
                <c:pt idx="0">
                  <c:v>1-Below Basic</c:v>
                </c:pt>
              </c:strCache>
            </c:strRef>
          </c:tx>
          <c:spPr>
            <a:solidFill>
              <a:srgbClr val="DD0806"/>
            </a:solidFill>
            <a:ln w="25400">
              <a:noFill/>
            </a:ln>
          </c:spPr>
          <c:dLbls>
            <c:spPr>
              <a:noFill/>
              <a:ln w="25400">
                <a:noFill/>
              </a:ln>
            </c:spPr>
            <c:dLblPos val="ctr"/>
            <c:showVal val="1"/>
          </c:dLbls>
          <c:cat>
            <c:strRef>
              <c:f>Sheet2!$B$12:$C$12</c:f>
              <c:strCache>
                <c:ptCount val="2"/>
                <c:pt idx="0">
                  <c:v>2009 (N = 914)</c:v>
                </c:pt>
                <c:pt idx="1">
                  <c:v>2010 (N = 819)</c:v>
                </c:pt>
              </c:strCache>
            </c:strRef>
          </c:cat>
          <c:val>
            <c:numRef>
              <c:f>Sheet2!$B$13:$C$13</c:f>
              <c:numCache>
                <c:formatCode>General</c:formatCode>
                <c:ptCount val="2"/>
                <c:pt idx="0">
                  <c:v>8.8000000000000007</c:v>
                </c:pt>
                <c:pt idx="1">
                  <c:v>5.7</c:v>
                </c:pt>
              </c:numCache>
            </c:numRef>
          </c:val>
        </c:ser>
        <c:ser>
          <c:idx val="1"/>
          <c:order val="1"/>
          <c:tx>
            <c:strRef>
              <c:f>Sheet2!$A$14</c:f>
              <c:strCache>
                <c:ptCount val="1"/>
                <c:pt idx="0">
                  <c:v>2-Basic</c:v>
                </c:pt>
              </c:strCache>
            </c:strRef>
          </c:tx>
          <c:spPr>
            <a:solidFill>
              <a:srgbClr val="FCF305"/>
            </a:solidFill>
            <a:ln w="25400">
              <a:noFill/>
            </a:ln>
            <a:effectLst>
              <a:outerShdw dist="35921" dir="2700000" algn="br">
                <a:srgbClr val="000000"/>
              </a:outerShdw>
            </a:effectLst>
          </c:spPr>
          <c:dLbls>
            <c:spPr>
              <a:noFill/>
              <a:ln w="25400">
                <a:noFill/>
              </a:ln>
            </c:spPr>
            <c:dLblPos val="ctr"/>
            <c:showVal val="1"/>
          </c:dLbls>
          <c:cat>
            <c:strRef>
              <c:f>Sheet2!$B$12:$C$12</c:f>
              <c:strCache>
                <c:ptCount val="2"/>
                <c:pt idx="0">
                  <c:v>2009 (N = 914)</c:v>
                </c:pt>
                <c:pt idx="1">
                  <c:v>2010 (N = 819)</c:v>
                </c:pt>
              </c:strCache>
            </c:strRef>
          </c:cat>
          <c:val>
            <c:numRef>
              <c:f>Sheet2!$B$14:$C$14</c:f>
              <c:numCache>
                <c:formatCode>General</c:formatCode>
                <c:ptCount val="2"/>
                <c:pt idx="0">
                  <c:v>26.5</c:v>
                </c:pt>
                <c:pt idx="1">
                  <c:v>22.1</c:v>
                </c:pt>
              </c:numCache>
            </c:numRef>
          </c:val>
        </c:ser>
        <c:ser>
          <c:idx val="2"/>
          <c:order val="2"/>
          <c:tx>
            <c:strRef>
              <c:f>Sheet2!$A$15</c:f>
              <c:strCache>
                <c:ptCount val="1"/>
                <c:pt idx="0">
                  <c:v>3-Proficient</c:v>
                </c:pt>
              </c:strCache>
            </c:strRef>
          </c:tx>
          <c:spPr>
            <a:solidFill>
              <a:srgbClr val="1FB714"/>
            </a:solidFill>
            <a:ln w="25400">
              <a:noFill/>
            </a:ln>
            <a:effectLst>
              <a:outerShdw dist="35921" dir="2700000" algn="br">
                <a:srgbClr val="000000"/>
              </a:outerShdw>
            </a:effectLst>
          </c:spPr>
          <c:dLbls>
            <c:spPr>
              <a:noFill/>
              <a:ln w="25400">
                <a:noFill/>
              </a:ln>
            </c:spPr>
            <c:dLblPos val="ctr"/>
            <c:showVal val="1"/>
          </c:dLbls>
          <c:cat>
            <c:strRef>
              <c:f>Sheet2!$B$12:$C$12</c:f>
              <c:strCache>
                <c:ptCount val="2"/>
                <c:pt idx="0">
                  <c:v>2009 (N = 914)</c:v>
                </c:pt>
                <c:pt idx="1">
                  <c:v>2010 (N = 819)</c:v>
                </c:pt>
              </c:strCache>
            </c:strRef>
          </c:cat>
          <c:val>
            <c:numRef>
              <c:f>Sheet2!$B$15:$C$15</c:f>
              <c:numCache>
                <c:formatCode>General</c:formatCode>
                <c:ptCount val="2"/>
                <c:pt idx="0">
                  <c:v>47.3</c:v>
                </c:pt>
                <c:pt idx="1">
                  <c:v>49.8</c:v>
                </c:pt>
              </c:numCache>
            </c:numRef>
          </c:val>
        </c:ser>
        <c:ser>
          <c:idx val="3"/>
          <c:order val="3"/>
          <c:tx>
            <c:strRef>
              <c:f>Sheet2!$A$16</c:f>
              <c:strCache>
                <c:ptCount val="1"/>
                <c:pt idx="0">
                  <c:v>4-Advanced</c:v>
                </c:pt>
              </c:strCache>
            </c:strRef>
          </c:tx>
          <c:spPr>
            <a:solidFill>
              <a:srgbClr val="0000D4"/>
            </a:solidFill>
            <a:ln w="25400">
              <a:noFill/>
            </a:ln>
            <a:effectLst>
              <a:outerShdw dist="35921" dir="2700000" algn="br">
                <a:srgbClr val="000000"/>
              </a:outerShdw>
            </a:effectLst>
          </c:spPr>
          <c:dLbls>
            <c:spPr>
              <a:noFill/>
              <a:ln w="25400">
                <a:noFill/>
              </a:ln>
            </c:spPr>
            <c:txPr>
              <a:bodyPr/>
              <a:lstStyle/>
              <a:p>
                <a:pPr>
                  <a:defRPr>
                    <a:solidFill>
                      <a:schemeClr val="bg1"/>
                    </a:solidFill>
                  </a:defRPr>
                </a:pPr>
                <a:endParaRPr lang="en-US"/>
              </a:p>
            </c:txPr>
            <c:dLblPos val="ctr"/>
            <c:showVal val="1"/>
          </c:dLbls>
          <c:cat>
            <c:strRef>
              <c:f>Sheet2!$B$12:$C$12</c:f>
              <c:strCache>
                <c:ptCount val="2"/>
                <c:pt idx="0">
                  <c:v>2009 (N = 914)</c:v>
                </c:pt>
                <c:pt idx="1">
                  <c:v>2010 (N = 819)</c:v>
                </c:pt>
              </c:strCache>
            </c:strRef>
          </c:cat>
          <c:val>
            <c:numRef>
              <c:f>Sheet2!$B$16:$C$16</c:f>
              <c:numCache>
                <c:formatCode>General</c:formatCode>
                <c:ptCount val="2"/>
                <c:pt idx="0">
                  <c:v>17.5</c:v>
                </c:pt>
                <c:pt idx="1">
                  <c:v>22.3</c:v>
                </c:pt>
              </c:numCache>
            </c:numRef>
          </c:val>
        </c:ser>
        <c:overlap val="100"/>
        <c:axId val="108444288"/>
        <c:axId val="108335488"/>
      </c:barChart>
      <c:catAx>
        <c:axId val="108444288"/>
        <c:scaling>
          <c:orientation val="minMax"/>
        </c:scaling>
        <c:axPos val="l"/>
        <c:numFmt formatCode="General" sourceLinked="1"/>
        <c:tickLblPos val="nextTo"/>
        <c:spPr>
          <a:ln w="3175">
            <a:solidFill>
              <a:srgbClr val="808080"/>
            </a:solidFill>
            <a:prstDash val="solid"/>
          </a:ln>
        </c:spPr>
        <c:txPr>
          <a:bodyPr/>
          <a:lstStyle/>
          <a:p>
            <a:pPr>
              <a:defRPr b="1"/>
            </a:pPr>
            <a:endParaRPr lang="en-US"/>
          </a:p>
        </c:txPr>
        <c:crossAx val="108335488"/>
        <c:crosses val="autoZero"/>
        <c:auto val="1"/>
        <c:lblAlgn val="ctr"/>
        <c:lblOffset val="100"/>
      </c:catAx>
      <c:valAx>
        <c:axId val="108335488"/>
        <c:scaling>
          <c:orientation val="minMax"/>
        </c:scaling>
        <c:axPos val="b"/>
        <c:majorGridlines>
          <c:spPr>
            <a:ln w="3175">
              <a:solidFill>
                <a:srgbClr val="808080"/>
              </a:solidFill>
              <a:prstDash val="solid"/>
            </a:ln>
          </c:spPr>
        </c:majorGridlines>
        <c:numFmt formatCode="0%" sourceLinked="1"/>
        <c:tickLblPos val="nextTo"/>
        <c:spPr>
          <a:ln w="3175">
            <a:solidFill>
              <a:srgbClr val="808080"/>
            </a:solidFill>
            <a:prstDash val="solid"/>
          </a:ln>
        </c:spPr>
        <c:txPr>
          <a:bodyPr/>
          <a:lstStyle/>
          <a:p>
            <a:pPr>
              <a:defRPr b="1"/>
            </a:pPr>
            <a:endParaRPr lang="en-US"/>
          </a:p>
        </c:txPr>
        <c:crossAx val="108444288"/>
        <c:crosses val="autoZero"/>
        <c:crossBetween val="between"/>
      </c:valAx>
      <c:spPr>
        <a:solidFill>
          <a:srgbClr val="FFFFFF"/>
        </a:solidFill>
        <a:ln w="25400">
          <a:noFill/>
        </a:ln>
      </c:spPr>
    </c:plotArea>
    <c:legend>
      <c:legendPos val="r"/>
      <c:layout>
        <c:manualLayout>
          <c:xMode val="edge"/>
          <c:yMode val="edge"/>
          <c:x val="0.19144617130281399"/>
          <c:y val="0.86999840698533948"/>
          <c:w val="0.63047988719719961"/>
          <c:h val="8.9999835205379797E-2"/>
        </c:manualLayout>
      </c:layout>
      <c:spPr>
        <a:noFill/>
        <a:ln w="25400">
          <a:noFill/>
        </a:ln>
      </c:spPr>
      <c:txPr>
        <a:bodyPr/>
        <a:lstStyle/>
        <a:p>
          <a:pPr>
            <a:defRPr sz="1200" b="1"/>
          </a:pPr>
          <a:endParaRPr lang="en-US"/>
        </a:p>
      </c:txPr>
    </c:legend>
    <c:plotVisOnly val="1"/>
    <c:dispBlanksAs val="gap"/>
  </c:chart>
  <c:spPr>
    <a:solidFill>
      <a:srgbClr val="DDD9C3"/>
    </a:solidFill>
    <a:ln w="3175">
      <a:solidFill>
        <a:srgbClr val="808080"/>
      </a:solidFill>
      <a:prstDash val="solid"/>
    </a:ln>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Total Math African Americans</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Performance for SSP Schools </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2009-2010</a:t>
            </a:r>
          </a:p>
        </c:rich>
      </c:tx>
      <c:spPr>
        <a:noFill/>
        <a:ln w="25400">
          <a:noFill/>
        </a:ln>
      </c:spPr>
    </c:title>
    <c:plotArea>
      <c:layout>
        <c:manualLayout>
          <c:layoutTarget val="inner"/>
          <c:xMode val="edge"/>
          <c:yMode val="edge"/>
          <c:x val="0.16426052377255693"/>
          <c:y val="0.25358460852770798"/>
          <c:w val="0.74711323056448964"/>
          <c:h val="0.560201753082752"/>
        </c:manualLayout>
      </c:layout>
      <c:barChart>
        <c:barDir val="bar"/>
        <c:grouping val="percentStacked"/>
        <c:ser>
          <c:idx val="0"/>
          <c:order val="0"/>
          <c:tx>
            <c:strRef>
              <c:f>Sheet2!$H$3</c:f>
              <c:strCache>
                <c:ptCount val="1"/>
                <c:pt idx="0">
                  <c:v>1-Below Basic</c:v>
                </c:pt>
              </c:strCache>
            </c:strRef>
          </c:tx>
          <c:spPr>
            <a:solidFill>
              <a:srgbClr val="DD0806"/>
            </a:solidFill>
            <a:ln w="25400">
              <a:noFill/>
            </a:ln>
          </c:spPr>
          <c:dLbls>
            <c:spPr>
              <a:noFill/>
              <a:ln w="25400">
                <a:noFill/>
              </a:ln>
            </c:spPr>
            <c:dLblPos val="ctr"/>
            <c:showVal val="1"/>
          </c:dLbls>
          <c:cat>
            <c:strRef>
              <c:f>Sheet2!$I$2:$J$2</c:f>
              <c:strCache>
                <c:ptCount val="2"/>
                <c:pt idx="0">
                  <c:v>2009 (N = 1966)</c:v>
                </c:pt>
                <c:pt idx="1">
                  <c:v>2010 (N = 1854)</c:v>
                </c:pt>
              </c:strCache>
            </c:strRef>
          </c:cat>
          <c:val>
            <c:numRef>
              <c:f>Sheet2!$I$3:$J$3</c:f>
              <c:numCache>
                <c:formatCode>General</c:formatCode>
                <c:ptCount val="2"/>
                <c:pt idx="0">
                  <c:v>27.4</c:v>
                </c:pt>
                <c:pt idx="1">
                  <c:v>23.7</c:v>
                </c:pt>
              </c:numCache>
            </c:numRef>
          </c:val>
        </c:ser>
        <c:ser>
          <c:idx val="1"/>
          <c:order val="1"/>
          <c:tx>
            <c:strRef>
              <c:f>Sheet2!$H$4</c:f>
              <c:strCache>
                <c:ptCount val="1"/>
                <c:pt idx="0">
                  <c:v>2-Basic</c:v>
                </c:pt>
              </c:strCache>
            </c:strRef>
          </c:tx>
          <c:spPr>
            <a:solidFill>
              <a:srgbClr val="FCF305"/>
            </a:solidFill>
            <a:ln w="25400">
              <a:noFill/>
            </a:ln>
            <a:effectLst>
              <a:outerShdw dist="35921" dir="2700000" algn="br">
                <a:srgbClr val="000000"/>
              </a:outerShdw>
            </a:effectLst>
          </c:spPr>
          <c:dLbls>
            <c:spPr>
              <a:noFill/>
              <a:ln w="25400">
                <a:noFill/>
              </a:ln>
            </c:spPr>
            <c:dLblPos val="ctr"/>
            <c:showVal val="1"/>
          </c:dLbls>
          <c:cat>
            <c:strRef>
              <c:f>Sheet2!$I$2:$J$2</c:f>
              <c:strCache>
                <c:ptCount val="2"/>
                <c:pt idx="0">
                  <c:v>2009 (N = 1966)</c:v>
                </c:pt>
                <c:pt idx="1">
                  <c:v>2010 (N = 1854)</c:v>
                </c:pt>
              </c:strCache>
            </c:strRef>
          </c:cat>
          <c:val>
            <c:numRef>
              <c:f>Sheet2!$I$4:$J$4</c:f>
              <c:numCache>
                <c:formatCode>General</c:formatCode>
                <c:ptCount val="2"/>
                <c:pt idx="0">
                  <c:v>33.1</c:v>
                </c:pt>
                <c:pt idx="1">
                  <c:v>29.9</c:v>
                </c:pt>
              </c:numCache>
            </c:numRef>
          </c:val>
        </c:ser>
        <c:ser>
          <c:idx val="2"/>
          <c:order val="2"/>
          <c:tx>
            <c:strRef>
              <c:f>Sheet2!$H$5</c:f>
              <c:strCache>
                <c:ptCount val="1"/>
                <c:pt idx="0">
                  <c:v>3-Proficient</c:v>
                </c:pt>
              </c:strCache>
            </c:strRef>
          </c:tx>
          <c:spPr>
            <a:solidFill>
              <a:srgbClr val="1FB714"/>
            </a:solidFill>
            <a:ln w="25400">
              <a:noFill/>
            </a:ln>
            <a:effectLst>
              <a:outerShdw dist="35921" dir="2700000" algn="br">
                <a:srgbClr val="000000"/>
              </a:outerShdw>
            </a:effectLst>
          </c:spPr>
          <c:dLbls>
            <c:spPr>
              <a:noFill/>
              <a:ln w="25400">
                <a:noFill/>
              </a:ln>
            </c:spPr>
            <c:dLblPos val="ctr"/>
            <c:showVal val="1"/>
          </c:dLbls>
          <c:cat>
            <c:strRef>
              <c:f>Sheet2!$I$2:$J$2</c:f>
              <c:strCache>
                <c:ptCount val="2"/>
                <c:pt idx="0">
                  <c:v>2009 (N = 1966)</c:v>
                </c:pt>
                <c:pt idx="1">
                  <c:v>2010 (N = 1854)</c:v>
                </c:pt>
              </c:strCache>
            </c:strRef>
          </c:cat>
          <c:val>
            <c:numRef>
              <c:f>Sheet2!$I$5:$J$5</c:f>
              <c:numCache>
                <c:formatCode>General</c:formatCode>
                <c:ptCount val="2"/>
                <c:pt idx="0">
                  <c:v>29.5</c:v>
                </c:pt>
                <c:pt idx="1">
                  <c:v>32.4</c:v>
                </c:pt>
              </c:numCache>
            </c:numRef>
          </c:val>
        </c:ser>
        <c:ser>
          <c:idx val="3"/>
          <c:order val="3"/>
          <c:tx>
            <c:strRef>
              <c:f>Sheet2!$H$6</c:f>
              <c:strCache>
                <c:ptCount val="1"/>
                <c:pt idx="0">
                  <c:v>4-Advanced</c:v>
                </c:pt>
              </c:strCache>
            </c:strRef>
          </c:tx>
          <c:spPr>
            <a:solidFill>
              <a:srgbClr val="0000D4"/>
            </a:solidFill>
            <a:ln w="25400">
              <a:noFill/>
            </a:ln>
            <a:effectLst>
              <a:outerShdw dist="35921" dir="2700000" algn="br">
                <a:srgbClr val="000000"/>
              </a:outerShdw>
            </a:effectLst>
          </c:spPr>
          <c:dLbls>
            <c:spPr>
              <a:noFill/>
              <a:ln w="25400">
                <a:noFill/>
              </a:ln>
            </c:spPr>
            <c:txPr>
              <a:bodyPr/>
              <a:lstStyle/>
              <a:p>
                <a:pPr>
                  <a:defRPr>
                    <a:solidFill>
                      <a:schemeClr val="bg1"/>
                    </a:solidFill>
                  </a:defRPr>
                </a:pPr>
                <a:endParaRPr lang="en-US"/>
              </a:p>
            </c:txPr>
            <c:dLblPos val="ctr"/>
            <c:showVal val="1"/>
          </c:dLbls>
          <c:cat>
            <c:strRef>
              <c:f>Sheet2!$I$2:$J$2</c:f>
              <c:strCache>
                <c:ptCount val="2"/>
                <c:pt idx="0">
                  <c:v>2009 (N = 1966)</c:v>
                </c:pt>
                <c:pt idx="1">
                  <c:v>2010 (N = 1854)</c:v>
                </c:pt>
              </c:strCache>
            </c:strRef>
          </c:cat>
          <c:val>
            <c:numRef>
              <c:f>Sheet2!$I$6:$J$6</c:f>
              <c:numCache>
                <c:formatCode>General</c:formatCode>
                <c:ptCount val="2"/>
                <c:pt idx="0">
                  <c:v>10.1</c:v>
                </c:pt>
                <c:pt idx="1">
                  <c:v>14</c:v>
                </c:pt>
              </c:numCache>
            </c:numRef>
          </c:val>
        </c:ser>
        <c:overlap val="100"/>
        <c:axId val="108395520"/>
        <c:axId val="108548864"/>
      </c:barChart>
      <c:catAx>
        <c:axId val="108395520"/>
        <c:scaling>
          <c:orientation val="minMax"/>
        </c:scaling>
        <c:axPos val="l"/>
        <c:numFmt formatCode="General" sourceLinked="1"/>
        <c:tickLblPos val="nextTo"/>
        <c:spPr>
          <a:ln w="3175">
            <a:solidFill>
              <a:srgbClr val="808080"/>
            </a:solidFill>
            <a:prstDash val="solid"/>
          </a:ln>
        </c:spPr>
        <c:txPr>
          <a:bodyPr/>
          <a:lstStyle/>
          <a:p>
            <a:pPr>
              <a:defRPr b="1"/>
            </a:pPr>
            <a:endParaRPr lang="en-US"/>
          </a:p>
        </c:txPr>
        <c:crossAx val="108548864"/>
        <c:crosses val="autoZero"/>
        <c:auto val="1"/>
        <c:lblAlgn val="ctr"/>
        <c:lblOffset val="100"/>
      </c:catAx>
      <c:valAx>
        <c:axId val="108548864"/>
        <c:scaling>
          <c:orientation val="minMax"/>
        </c:scaling>
        <c:axPos val="b"/>
        <c:majorGridlines>
          <c:spPr>
            <a:ln w="3175">
              <a:solidFill>
                <a:srgbClr val="808080"/>
              </a:solidFill>
              <a:prstDash val="solid"/>
            </a:ln>
          </c:spPr>
        </c:majorGridlines>
        <c:numFmt formatCode="0%" sourceLinked="1"/>
        <c:tickLblPos val="nextTo"/>
        <c:spPr>
          <a:ln w="3175">
            <a:solidFill>
              <a:srgbClr val="808080"/>
            </a:solidFill>
            <a:prstDash val="solid"/>
          </a:ln>
        </c:spPr>
        <c:txPr>
          <a:bodyPr/>
          <a:lstStyle/>
          <a:p>
            <a:pPr>
              <a:defRPr b="1"/>
            </a:pPr>
            <a:endParaRPr lang="en-US"/>
          </a:p>
        </c:txPr>
        <c:crossAx val="108395520"/>
        <c:crosses val="autoZero"/>
        <c:crossBetween val="between"/>
      </c:valAx>
      <c:spPr>
        <a:solidFill>
          <a:srgbClr val="FFFFFF"/>
        </a:solidFill>
        <a:ln w="25400">
          <a:noFill/>
        </a:ln>
      </c:spPr>
    </c:plotArea>
    <c:legend>
      <c:legendPos val="r"/>
      <c:layout>
        <c:manualLayout>
          <c:xMode val="edge"/>
          <c:yMode val="edge"/>
          <c:x val="0.19144617130281399"/>
          <c:y val="0.86999840698533948"/>
          <c:w val="0.63047988719719961"/>
          <c:h val="8.9999835205379797E-2"/>
        </c:manualLayout>
      </c:layout>
      <c:spPr>
        <a:noFill/>
        <a:ln w="25400">
          <a:noFill/>
        </a:ln>
      </c:spPr>
      <c:txPr>
        <a:bodyPr/>
        <a:lstStyle/>
        <a:p>
          <a:pPr>
            <a:defRPr sz="1200" b="1"/>
          </a:pPr>
          <a:endParaRPr lang="en-US"/>
        </a:p>
      </c:txPr>
    </c:legend>
    <c:plotVisOnly val="1"/>
    <c:dispBlanksAs val="gap"/>
  </c:chart>
  <c:spPr>
    <a:solidFill>
      <a:srgbClr val="DDD9C3"/>
    </a:solidFill>
    <a:ln w="3175">
      <a:solidFill>
        <a:srgbClr val="808080"/>
      </a:solidFill>
      <a:prstDash val="solid"/>
    </a:ln>
  </c:sp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Total Math White</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ea typeface="Calibri"/>
                <a:cs typeface="Calibri"/>
              </a:rPr>
              <a:t>Performance for SSP 2Schools</a:t>
            </a:r>
          </a:p>
          <a:p>
            <a:pPr>
              <a:defRPr sz="1000" b="0" i="0" u="none" strike="noStrike" baseline="0">
                <a:solidFill>
                  <a:srgbClr val="000000"/>
                </a:solidFill>
                <a:latin typeface="Calibri"/>
                <a:ea typeface="Calibri"/>
                <a:cs typeface="Calibri"/>
              </a:defRPr>
            </a:pPr>
            <a:r>
              <a:rPr lang="en-US" sz="1200" b="1" i="0" u="none" strike="noStrike" baseline="0" dirty="0" smtClean="0">
                <a:solidFill>
                  <a:srgbClr val="000000"/>
                </a:solidFill>
                <a:latin typeface="Calibri"/>
                <a:ea typeface="Calibri"/>
                <a:cs typeface="Calibri"/>
              </a:rPr>
              <a:t>2009-2010</a:t>
            </a:r>
            <a:endParaRPr lang="en-US" sz="1200" b="1" i="0" u="none" strike="noStrike" baseline="0" dirty="0">
              <a:solidFill>
                <a:srgbClr val="000000"/>
              </a:solidFill>
              <a:latin typeface="Calibri"/>
              <a:ea typeface="Calibri"/>
              <a:cs typeface="Calibri"/>
            </a:endParaRPr>
          </a:p>
        </c:rich>
      </c:tx>
      <c:spPr>
        <a:noFill/>
        <a:ln w="25400">
          <a:noFill/>
        </a:ln>
      </c:spPr>
    </c:title>
    <c:plotArea>
      <c:layout>
        <c:manualLayout>
          <c:layoutTarget val="inner"/>
          <c:xMode val="edge"/>
          <c:yMode val="edge"/>
          <c:x val="0.16426052377255693"/>
          <c:y val="0.25358460852770798"/>
          <c:w val="0.74711323056448964"/>
          <c:h val="0.560201753082752"/>
        </c:manualLayout>
      </c:layout>
      <c:barChart>
        <c:barDir val="bar"/>
        <c:grouping val="percentStacked"/>
        <c:ser>
          <c:idx val="0"/>
          <c:order val="0"/>
          <c:tx>
            <c:strRef>
              <c:f>Sheet2!$H$13</c:f>
              <c:strCache>
                <c:ptCount val="1"/>
                <c:pt idx="0">
                  <c:v>1-Below Basic</c:v>
                </c:pt>
              </c:strCache>
            </c:strRef>
          </c:tx>
          <c:spPr>
            <a:solidFill>
              <a:srgbClr val="DD0806"/>
            </a:solidFill>
            <a:ln w="25400">
              <a:noFill/>
            </a:ln>
          </c:spPr>
          <c:dLbls>
            <c:spPr>
              <a:noFill/>
              <a:ln w="25400">
                <a:noFill/>
              </a:ln>
            </c:spPr>
            <c:dLblPos val="ctr"/>
            <c:showVal val="1"/>
          </c:dLbls>
          <c:cat>
            <c:strRef>
              <c:f>Sheet2!$I$12:$J$12</c:f>
              <c:strCache>
                <c:ptCount val="2"/>
                <c:pt idx="0">
                  <c:v>2009 (N = 1124)</c:v>
                </c:pt>
                <c:pt idx="1">
                  <c:v>2010 (N = 1052)</c:v>
                </c:pt>
              </c:strCache>
            </c:strRef>
          </c:cat>
          <c:val>
            <c:numRef>
              <c:f>Sheet2!$I$13:$J$13</c:f>
              <c:numCache>
                <c:formatCode>General</c:formatCode>
                <c:ptCount val="2"/>
                <c:pt idx="0">
                  <c:v>9.5</c:v>
                </c:pt>
                <c:pt idx="1">
                  <c:v>9.8000000000000007</c:v>
                </c:pt>
              </c:numCache>
            </c:numRef>
          </c:val>
        </c:ser>
        <c:ser>
          <c:idx val="1"/>
          <c:order val="1"/>
          <c:tx>
            <c:strRef>
              <c:f>Sheet2!$H$14</c:f>
              <c:strCache>
                <c:ptCount val="1"/>
                <c:pt idx="0">
                  <c:v>2-Basic</c:v>
                </c:pt>
              </c:strCache>
            </c:strRef>
          </c:tx>
          <c:spPr>
            <a:solidFill>
              <a:srgbClr val="FCF305"/>
            </a:solidFill>
            <a:ln w="25400">
              <a:noFill/>
            </a:ln>
            <a:effectLst>
              <a:outerShdw dist="35921" dir="2700000" algn="br">
                <a:srgbClr val="000000"/>
              </a:outerShdw>
            </a:effectLst>
          </c:spPr>
          <c:dLbls>
            <c:spPr>
              <a:noFill/>
              <a:ln w="25400">
                <a:noFill/>
              </a:ln>
            </c:spPr>
            <c:dLblPos val="ctr"/>
            <c:showVal val="1"/>
          </c:dLbls>
          <c:cat>
            <c:strRef>
              <c:f>Sheet2!$I$12:$J$12</c:f>
              <c:strCache>
                <c:ptCount val="2"/>
                <c:pt idx="0">
                  <c:v>2009 (N = 1124)</c:v>
                </c:pt>
                <c:pt idx="1">
                  <c:v>2010 (N = 1052)</c:v>
                </c:pt>
              </c:strCache>
            </c:strRef>
          </c:cat>
          <c:val>
            <c:numRef>
              <c:f>Sheet2!$I$14:$J$14</c:f>
              <c:numCache>
                <c:formatCode>General</c:formatCode>
                <c:ptCount val="2"/>
                <c:pt idx="0">
                  <c:v>24.2</c:v>
                </c:pt>
                <c:pt idx="1">
                  <c:v>21.1</c:v>
                </c:pt>
              </c:numCache>
            </c:numRef>
          </c:val>
        </c:ser>
        <c:ser>
          <c:idx val="2"/>
          <c:order val="2"/>
          <c:tx>
            <c:strRef>
              <c:f>Sheet2!$H$15</c:f>
              <c:strCache>
                <c:ptCount val="1"/>
                <c:pt idx="0">
                  <c:v>3-Proficient</c:v>
                </c:pt>
              </c:strCache>
            </c:strRef>
          </c:tx>
          <c:spPr>
            <a:solidFill>
              <a:srgbClr val="1FB714"/>
            </a:solidFill>
            <a:ln w="25400">
              <a:noFill/>
            </a:ln>
            <a:effectLst>
              <a:outerShdw dist="35921" dir="2700000" algn="br">
                <a:srgbClr val="000000"/>
              </a:outerShdw>
            </a:effectLst>
          </c:spPr>
          <c:dLbls>
            <c:spPr>
              <a:noFill/>
              <a:ln w="25400">
                <a:noFill/>
              </a:ln>
            </c:spPr>
            <c:dLblPos val="ctr"/>
            <c:showVal val="1"/>
          </c:dLbls>
          <c:cat>
            <c:strRef>
              <c:f>Sheet2!$I$12:$J$12</c:f>
              <c:strCache>
                <c:ptCount val="2"/>
                <c:pt idx="0">
                  <c:v>2009 (N = 1124)</c:v>
                </c:pt>
                <c:pt idx="1">
                  <c:v>2010 (N = 1052)</c:v>
                </c:pt>
              </c:strCache>
            </c:strRef>
          </c:cat>
          <c:val>
            <c:numRef>
              <c:f>Sheet2!$I$15:$J$15</c:f>
              <c:numCache>
                <c:formatCode>General</c:formatCode>
                <c:ptCount val="2"/>
                <c:pt idx="0">
                  <c:v>43.2</c:v>
                </c:pt>
                <c:pt idx="1">
                  <c:v>40.4</c:v>
                </c:pt>
              </c:numCache>
            </c:numRef>
          </c:val>
        </c:ser>
        <c:ser>
          <c:idx val="3"/>
          <c:order val="3"/>
          <c:tx>
            <c:strRef>
              <c:f>Sheet2!$H$16</c:f>
              <c:strCache>
                <c:ptCount val="1"/>
                <c:pt idx="0">
                  <c:v>4-Advanced</c:v>
                </c:pt>
              </c:strCache>
            </c:strRef>
          </c:tx>
          <c:spPr>
            <a:solidFill>
              <a:srgbClr val="0000D4"/>
            </a:solidFill>
            <a:ln w="25400">
              <a:noFill/>
            </a:ln>
            <a:effectLst>
              <a:outerShdw dist="35921" dir="2700000" algn="br">
                <a:srgbClr val="000000"/>
              </a:outerShdw>
            </a:effectLst>
          </c:spPr>
          <c:dLbls>
            <c:spPr>
              <a:noFill/>
              <a:ln w="25400">
                <a:noFill/>
              </a:ln>
            </c:spPr>
            <c:txPr>
              <a:bodyPr/>
              <a:lstStyle/>
              <a:p>
                <a:pPr>
                  <a:defRPr>
                    <a:solidFill>
                      <a:schemeClr val="bg1"/>
                    </a:solidFill>
                  </a:defRPr>
                </a:pPr>
                <a:endParaRPr lang="en-US"/>
              </a:p>
            </c:txPr>
            <c:dLblPos val="ctr"/>
            <c:showVal val="1"/>
          </c:dLbls>
          <c:cat>
            <c:strRef>
              <c:f>Sheet2!$I$12:$J$12</c:f>
              <c:strCache>
                <c:ptCount val="2"/>
                <c:pt idx="0">
                  <c:v>2009 (N = 1124)</c:v>
                </c:pt>
                <c:pt idx="1">
                  <c:v>2010 (N = 1052)</c:v>
                </c:pt>
              </c:strCache>
            </c:strRef>
          </c:cat>
          <c:val>
            <c:numRef>
              <c:f>Sheet2!$I$16:$J$16</c:f>
              <c:numCache>
                <c:formatCode>General</c:formatCode>
                <c:ptCount val="2"/>
                <c:pt idx="0">
                  <c:v>23</c:v>
                </c:pt>
                <c:pt idx="1">
                  <c:v>28.7</c:v>
                </c:pt>
              </c:numCache>
            </c:numRef>
          </c:val>
        </c:ser>
        <c:overlap val="100"/>
        <c:axId val="108597632"/>
        <c:axId val="108599168"/>
      </c:barChart>
      <c:catAx>
        <c:axId val="108597632"/>
        <c:scaling>
          <c:orientation val="minMax"/>
        </c:scaling>
        <c:axPos val="l"/>
        <c:numFmt formatCode="General" sourceLinked="1"/>
        <c:tickLblPos val="nextTo"/>
        <c:spPr>
          <a:ln w="3175">
            <a:solidFill>
              <a:srgbClr val="808080"/>
            </a:solidFill>
            <a:prstDash val="solid"/>
          </a:ln>
        </c:spPr>
        <c:txPr>
          <a:bodyPr/>
          <a:lstStyle/>
          <a:p>
            <a:pPr>
              <a:defRPr b="1"/>
            </a:pPr>
            <a:endParaRPr lang="en-US"/>
          </a:p>
        </c:txPr>
        <c:crossAx val="108599168"/>
        <c:crosses val="autoZero"/>
        <c:auto val="1"/>
        <c:lblAlgn val="ctr"/>
        <c:lblOffset val="100"/>
      </c:catAx>
      <c:valAx>
        <c:axId val="108599168"/>
        <c:scaling>
          <c:orientation val="minMax"/>
        </c:scaling>
        <c:axPos val="b"/>
        <c:majorGridlines>
          <c:spPr>
            <a:ln w="3175">
              <a:solidFill>
                <a:srgbClr val="808080"/>
              </a:solidFill>
              <a:prstDash val="solid"/>
            </a:ln>
          </c:spPr>
        </c:majorGridlines>
        <c:numFmt formatCode="0%" sourceLinked="1"/>
        <c:tickLblPos val="nextTo"/>
        <c:spPr>
          <a:ln w="3175">
            <a:solidFill>
              <a:srgbClr val="808080"/>
            </a:solidFill>
            <a:prstDash val="solid"/>
          </a:ln>
        </c:spPr>
        <c:txPr>
          <a:bodyPr/>
          <a:lstStyle/>
          <a:p>
            <a:pPr>
              <a:defRPr b="1"/>
            </a:pPr>
            <a:endParaRPr lang="en-US"/>
          </a:p>
        </c:txPr>
        <c:crossAx val="108597632"/>
        <c:crosses val="autoZero"/>
        <c:crossBetween val="between"/>
      </c:valAx>
      <c:spPr>
        <a:solidFill>
          <a:srgbClr val="FFFFFF"/>
        </a:solidFill>
        <a:ln w="25400">
          <a:noFill/>
        </a:ln>
      </c:spPr>
    </c:plotArea>
    <c:legend>
      <c:legendPos val="r"/>
      <c:layout>
        <c:manualLayout>
          <c:xMode val="edge"/>
          <c:yMode val="edge"/>
          <c:x val="0.19144617130281399"/>
          <c:y val="0.86999840698533948"/>
          <c:w val="0.63047988719719961"/>
          <c:h val="8.9999835205379797E-2"/>
        </c:manualLayout>
      </c:layout>
      <c:spPr>
        <a:noFill/>
        <a:ln w="25400">
          <a:noFill/>
        </a:ln>
      </c:spPr>
      <c:txPr>
        <a:bodyPr/>
        <a:lstStyle/>
        <a:p>
          <a:pPr>
            <a:defRPr sz="1200" b="1"/>
          </a:pPr>
          <a:endParaRPr lang="en-US"/>
        </a:p>
      </c:txPr>
    </c:legend>
    <c:plotVisOnly val="1"/>
    <c:dispBlanksAs val="gap"/>
  </c:chart>
  <c:spPr>
    <a:solidFill>
      <a:srgbClr val="DDD9C3"/>
    </a:solidFill>
    <a:ln w="3175">
      <a:solidFill>
        <a:srgbClr val="808080"/>
      </a:solidFill>
      <a:prstDash val="solid"/>
    </a:ln>
  </c:sp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10D801-3C2B-423C-82B9-9048C0E5C668}" type="doc">
      <dgm:prSet loTypeId="urn:microsoft.com/office/officeart/2005/8/layout/vList4#3" loCatId="list" qsTypeId="urn:microsoft.com/office/officeart/2005/8/quickstyle/simple1" qsCatId="simple" csTypeId="urn:microsoft.com/office/officeart/2005/8/colors/accent1_2" csCatId="accent1" phldr="1"/>
      <dgm:spPr/>
      <dgm:t>
        <a:bodyPr/>
        <a:lstStyle/>
        <a:p>
          <a:endParaRPr lang="en-US"/>
        </a:p>
      </dgm:t>
    </dgm:pt>
    <dgm:pt modelId="{D0F4A7F6-4F81-4B8B-89D7-76456C4D08D1}">
      <dgm:prSet phldrT="[Text]"/>
      <dgm:spPr/>
      <dgm:t>
        <a:bodyPr/>
        <a:lstStyle/>
        <a:p>
          <a:r>
            <a:rPr lang="en-US" dirty="0" smtClean="0"/>
            <a:t>2009</a:t>
          </a:r>
        </a:p>
      </dgm:t>
    </dgm:pt>
    <dgm:pt modelId="{97FB3199-44E3-41D2-AAAD-857878B723FD}" type="parTrans" cxnId="{A8D1D599-48E0-475A-801B-98AFFD438929}">
      <dgm:prSet/>
      <dgm:spPr/>
      <dgm:t>
        <a:bodyPr/>
        <a:lstStyle/>
        <a:p>
          <a:endParaRPr lang="en-US"/>
        </a:p>
      </dgm:t>
    </dgm:pt>
    <dgm:pt modelId="{5D41F8D2-E81A-48C5-91F9-442D69C5DF34}" type="sibTrans" cxnId="{A8D1D599-48E0-475A-801B-98AFFD438929}">
      <dgm:prSet/>
      <dgm:spPr/>
      <dgm:t>
        <a:bodyPr/>
        <a:lstStyle/>
        <a:p>
          <a:endParaRPr lang="en-US"/>
        </a:p>
      </dgm:t>
    </dgm:pt>
    <dgm:pt modelId="{5C425FA3-0C21-4AC0-BE8A-29F94440E0A4}">
      <dgm:prSet phldrT="[Text]"/>
      <dgm:spPr/>
      <dgm:t>
        <a:bodyPr/>
        <a:lstStyle/>
        <a:p>
          <a:r>
            <a:rPr lang="en-US" dirty="0" smtClean="0"/>
            <a:t>7 Elementary Schools</a:t>
          </a:r>
          <a:endParaRPr lang="en-US" dirty="0"/>
        </a:p>
      </dgm:t>
    </dgm:pt>
    <dgm:pt modelId="{5B3F22B9-D8C2-4FB9-B88F-73E3A7C3D954}" type="parTrans" cxnId="{6A6AB2D6-BD80-4C3A-8B3E-E519C9A370F7}">
      <dgm:prSet/>
      <dgm:spPr/>
      <dgm:t>
        <a:bodyPr/>
        <a:lstStyle/>
        <a:p>
          <a:endParaRPr lang="en-US"/>
        </a:p>
      </dgm:t>
    </dgm:pt>
    <dgm:pt modelId="{2F0D124B-A54E-4359-89BB-1C6CEFADDE2F}" type="sibTrans" cxnId="{6A6AB2D6-BD80-4C3A-8B3E-E519C9A370F7}">
      <dgm:prSet/>
      <dgm:spPr/>
      <dgm:t>
        <a:bodyPr/>
        <a:lstStyle/>
        <a:p>
          <a:endParaRPr lang="en-US"/>
        </a:p>
      </dgm:t>
    </dgm:pt>
    <dgm:pt modelId="{76D9FA45-CCB1-40A0-B628-92BA7A08D819}">
      <dgm:prSet phldrT="[Text]"/>
      <dgm:spPr/>
      <dgm:t>
        <a:bodyPr/>
        <a:lstStyle/>
        <a:p>
          <a:r>
            <a:rPr lang="en-US" dirty="0" smtClean="0"/>
            <a:t>6 High Schools</a:t>
          </a:r>
          <a:endParaRPr lang="en-US" dirty="0"/>
        </a:p>
      </dgm:t>
    </dgm:pt>
    <dgm:pt modelId="{0F98B30C-34B5-4D5C-B08F-C983F87F32AE}" type="parTrans" cxnId="{9015C308-F6A5-489E-81BA-0494440A597F}">
      <dgm:prSet/>
      <dgm:spPr/>
      <dgm:t>
        <a:bodyPr/>
        <a:lstStyle/>
        <a:p>
          <a:endParaRPr lang="en-US"/>
        </a:p>
      </dgm:t>
    </dgm:pt>
    <dgm:pt modelId="{108E9D8D-DACA-4747-893A-34A0D74CF7B6}" type="sibTrans" cxnId="{9015C308-F6A5-489E-81BA-0494440A597F}">
      <dgm:prSet/>
      <dgm:spPr/>
      <dgm:t>
        <a:bodyPr/>
        <a:lstStyle/>
        <a:p>
          <a:endParaRPr lang="en-US"/>
        </a:p>
      </dgm:t>
    </dgm:pt>
    <dgm:pt modelId="{EDFF16C5-72E9-4EC6-8253-3DA3153273B7}">
      <dgm:prSet phldrT="[Text]"/>
      <dgm:spPr/>
      <dgm:t>
        <a:bodyPr/>
        <a:lstStyle/>
        <a:p>
          <a:r>
            <a:rPr lang="en-US" dirty="0" smtClean="0"/>
            <a:t>2010</a:t>
          </a:r>
          <a:endParaRPr lang="en-US" dirty="0"/>
        </a:p>
      </dgm:t>
    </dgm:pt>
    <dgm:pt modelId="{7F34E713-F9DA-4ABD-B2AC-238567CBDFAA}" type="parTrans" cxnId="{41B2D919-369F-4848-ACB0-5515E8543651}">
      <dgm:prSet/>
      <dgm:spPr/>
      <dgm:t>
        <a:bodyPr/>
        <a:lstStyle/>
        <a:p>
          <a:endParaRPr lang="en-US"/>
        </a:p>
      </dgm:t>
    </dgm:pt>
    <dgm:pt modelId="{6BFDCC34-D871-49BB-91A4-58FF4FB871CD}" type="sibTrans" cxnId="{41B2D919-369F-4848-ACB0-5515E8543651}">
      <dgm:prSet/>
      <dgm:spPr/>
      <dgm:t>
        <a:bodyPr/>
        <a:lstStyle/>
        <a:p>
          <a:endParaRPr lang="en-US"/>
        </a:p>
      </dgm:t>
    </dgm:pt>
    <dgm:pt modelId="{8D602878-168B-497B-A4B8-6F2B2AE509AC}">
      <dgm:prSet phldrT="[Text]"/>
      <dgm:spPr/>
      <dgm:t>
        <a:bodyPr/>
        <a:lstStyle/>
        <a:p>
          <a:r>
            <a:rPr lang="en-US" dirty="0" smtClean="0"/>
            <a:t>7 Elementary Schools</a:t>
          </a:r>
          <a:endParaRPr lang="en-US" dirty="0"/>
        </a:p>
      </dgm:t>
    </dgm:pt>
    <dgm:pt modelId="{3F2060A7-3090-4541-8BF9-5AD8BCEA0B7F}" type="parTrans" cxnId="{F618FE7C-C4BD-400E-B4F2-700EFA3FB0AC}">
      <dgm:prSet/>
      <dgm:spPr/>
      <dgm:t>
        <a:bodyPr/>
        <a:lstStyle/>
        <a:p>
          <a:endParaRPr lang="en-US"/>
        </a:p>
      </dgm:t>
    </dgm:pt>
    <dgm:pt modelId="{905E76AE-A75C-4E1B-BFD5-AC7AF6D9A5F8}" type="sibTrans" cxnId="{F618FE7C-C4BD-400E-B4F2-700EFA3FB0AC}">
      <dgm:prSet/>
      <dgm:spPr/>
      <dgm:t>
        <a:bodyPr/>
        <a:lstStyle/>
        <a:p>
          <a:endParaRPr lang="en-US"/>
        </a:p>
      </dgm:t>
    </dgm:pt>
    <dgm:pt modelId="{37C05935-8199-4421-A04E-53432AE9A84F}">
      <dgm:prSet phldrT="[Text]"/>
      <dgm:spPr/>
      <dgm:t>
        <a:bodyPr/>
        <a:lstStyle/>
        <a:p>
          <a:r>
            <a:rPr lang="en-US" dirty="0" smtClean="0"/>
            <a:t>2011</a:t>
          </a:r>
          <a:endParaRPr lang="en-US" dirty="0"/>
        </a:p>
      </dgm:t>
    </dgm:pt>
    <dgm:pt modelId="{E08D55C9-31EC-4C9B-9BD9-0DFE12D943C2}" type="parTrans" cxnId="{EFD65FEA-DEB3-4181-B4CF-5A504826FC16}">
      <dgm:prSet/>
      <dgm:spPr/>
      <dgm:t>
        <a:bodyPr/>
        <a:lstStyle/>
        <a:p>
          <a:endParaRPr lang="en-US"/>
        </a:p>
      </dgm:t>
    </dgm:pt>
    <dgm:pt modelId="{A38A7625-8017-4617-A35B-18108CC2CF77}" type="sibTrans" cxnId="{EFD65FEA-DEB3-4181-B4CF-5A504826FC16}">
      <dgm:prSet/>
      <dgm:spPr/>
      <dgm:t>
        <a:bodyPr/>
        <a:lstStyle/>
        <a:p>
          <a:endParaRPr lang="en-US"/>
        </a:p>
      </dgm:t>
    </dgm:pt>
    <dgm:pt modelId="{18946C80-EDBA-4244-8971-BD40362ECF5F}">
      <dgm:prSet phldrT="[Text]"/>
      <dgm:spPr/>
      <dgm:t>
        <a:bodyPr/>
        <a:lstStyle/>
        <a:p>
          <a:r>
            <a:rPr lang="en-US" dirty="0" smtClean="0"/>
            <a:t>5 Elementary Schools</a:t>
          </a:r>
          <a:endParaRPr lang="en-US" dirty="0"/>
        </a:p>
      </dgm:t>
    </dgm:pt>
    <dgm:pt modelId="{D32BD197-D20D-4FAA-9653-4068E3D9E149}" type="parTrans" cxnId="{C24A002D-CFFE-4C68-8894-2B102B603B61}">
      <dgm:prSet/>
      <dgm:spPr/>
      <dgm:t>
        <a:bodyPr/>
        <a:lstStyle/>
        <a:p>
          <a:endParaRPr lang="en-US"/>
        </a:p>
      </dgm:t>
    </dgm:pt>
    <dgm:pt modelId="{2A602A2E-D015-4D02-B931-FE298970F31F}" type="sibTrans" cxnId="{C24A002D-CFFE-4C68-8894-2B102B603B61}">
      <dgm:prSet/>
      <dgm:spPr/>
      <dgm:t>
        <a:bodyPr/>
        <a:lstStyle/>
        <a:p>
          <a:endParaRPr lang="en-US"/>
        </a:p>
      </dgm:t>
    </dgm:pt>
    <dgm:pt modelId="{09C218A7-12C9-406E-87B2-A68E8C92EB06}">
      <dgm:prSet phldrT="[Text]"/>
      <dgm:spPr/>
      <dgm:t>
        <a:bodyPr/>
        <a:lstStyle/>
        <a:p>
          <a:endParaRPr lang="en-US" dirty="0"/>
        </a:p>
      </dgm:t>
    </dgm:pt>
    <dgm:pt modelId="{CDC472C8-6545-49B2-AA3E-ED1E359425D8}" type="parTrans" cxnId="{49EEC04F-6E76-41C6-A370-BE8F9DEA6914}">
      <dgm:prSet/>
      <dgm:spPr/>
      <dgm:t>
        <a:bodyPr/>
        <a:lstStyle/>
        <a:p>
          <a:endParaRPr lang="en-US"/>
        </a:p>
      </dgm:t>
    </dgm:pt>
    <dgm:pt modelId="{0C0EE9D1-CC09-49C1-8445-44E3EF3BFC1C}" type="sibTrans" cxnId="{49EEC04F-6E76-41C6-A370-BE8F9DEA6914}">
      <dgm:prSet/>
      <dgm:spPr/>
      <dgm:t>
        <a:bodyPr/>
        <a:lstStyle/>
        <a:p>
          <a:endParaRPr lang="en-US"/>
        </a:p>
      </dgm:t>
    </dgm:pt>
    <dgm:pt modelId="{04775DB3-C1F4-4B1E-8811-1262D5F9B60E}">
      <dgm:prSet phldrT="[Text]"/>
      <dgm:spPr/>
      <dgm:t>
        <a:bodyPr/>
        <a:lstStyle/>
        <a:p>
          <a:r>
            <a:rPr lang="en-US" dirty="0" smtClean="0"/>
            <a:t>4 Middle Schools</a:t>
          </a:r>
          <a:endParaRPr lang="en-US" dirty="0"/>
        </a:p>
      </dgm:t>
    </dgm:pt>
    <dgm:pt modelId="{353E8CAC-65B8-4E84-BE4F-D47A99D91CAC}" type="parTrans" cxnId="{33B225CC-3F9F-4DDA-84CB-6F794DF8E0F1}">
      <dgm:prSet/>
      <dgm:spPr/>
      <dgm:t>
        <a:bodyPr/>
        <a:lstStyle/>
        <a:p>
          <a:endParaRPr lang="en-US"/>
        </a:p>
      </dgm:t>
    </dgm:pt>
    <dgm:pt modelId="{4222F249-35E9-455E-BB18-AE2BDA48A2B4}" type="sibTrans" cxnId="{33B225CC-3F9F-4DDA-84CB-6F794DF8E0F1}">
      <dgm:prSet/>
      <dgm:spPr/>
      <dgm:t>
        <a:bodyPr/>
        <a:lstStyle/>
        <a:p>
          <a:endParaRPr lang="en-US"/>
        </a:p>
      </dgm:t>
    </dgm:pt>
    <dgm:pt modelId="{2286689C-6438-4315-9865-9982AEEA3D5B}">
      <dgm:prSet phldrT="[Text]"/>
      <dgm:spPr/>
      <dgm:t>
        <a:bodyPr/>
        <a:lstStyle/>
        <a:p>
          <a:r>
            <a:rPr lang="en-US" dirty="0" smtClean="0"/>
            <a:t>6 Middle Schools</a:t>
          </a:r>
          <a:endParaRPr lang="en-US" dirty="0"/>
        </a:p>
      </dgm:t>
    </dgm:pt>
    <dgm:pt modelId="{C1FCAFEE-9B05-4F16-A5AD-6E4582134543}" type="parTrans" cxnId="{B0B9BB93-01C5-465F-95F1-477CA8EF5088}">
      <dgm:prSet/>
      <dgm:spPr/>
      <dgm:t>
        <a:bodyPr/>
        <a:lstStyle/>
        <a:p>
          <a:endParaRPr lang="en-US"/>
        </a:p>
      </dgm:t>
    </dgm:pt>
    <dgm:pt modelId="{BC68DB11-0FC7-4D1F-9FF5-2DAA79489C80}" type="sibTrans" cxnId="{B0B9BB93-01C5-465F-95F1-477CA8EF5088}">
      <dgm:prSet/>
      <dgm:spPr/>
      <dgm:t>
        <a:bodyPr/>
        <a:lstStyle/>
        <a:p>
          <a:endParaRPr lang="en-US"/>
        </a:p>
      </dgm:t>
    </dgm:pt>
    <dgm:pt modelId="{9DB9E01D-774E-496F-885B-92520291EA93}">
      <dgm:prSet phldrT="[Text]"/>
      <dgm:spPr/>
      <dgm:t>
        <a:bodyPr/>
        <a:lstStyle/>
        <a:p>
          <a:r>
            <a:rPr lang="en-US" dirty="0" smtClean="0"/>
            <a:t>14 High Schools</a:t>
          </a:r>
          <a:endParaRPr lang="en-US" dirty="0"/>
        </a:p>
      </dgm:t>
    </dgm:pt>
    <dgm:pt modelId="{FF81011D-08AA-4A4A-8DFD-CE2813D25C3C}" type="parTrans" cxnId="{C6550F7A-E143-4F0F-8205-4578274D41D4}">
      <dgm:prSet/>
      <dgm:spPr/>
      <dgm:t>
        <a:bodyPr/>
        <a:lstStyle/>
        <a:p>
          <a:endParaRPr lang="en-US"/>
        </a:p>
      </dgm:t>
    </dgm:pt>
    <dgm:pt modelId="{B160E460-4E52-4ACF-9958-684F9F62BBDC}" type="sibTrans" cxnId="{C6550F7A-E143-4F0F-8205-4578274D41D4}">
      <dgm:prSet/>
      <dgm:spPr/>
      <dgm:t>
        <a:bodyPr/>
        <a:lstStyle/>
        <a:p>
          <a:endParaRPr lang="en-US"/>
        </a:p>
      </dgm:t>
    </dgm:pt>
    <dgm:pt modelId="{F29D349E-CF6C-482E-A72C-F96921398E2B}">
      <dgm:prSet phldrT="[Text]"/>
      <dgm:spPr/>
      <dgm:t>
        <a:bodyPr/>
        <a:lstStyle/>
        <a:p>
          <a:r>
            <a:rPr lang="en-US" dirty="0" smtClean="0"/>
            <a:t>4 Middle Schools</a:t>
          </a:r>
          <a:endParaRPr lang="en-US" dirty="0"/>
        </a:p>
      </dgm:t>
    </dgm:pt>
    <dgm:pt modelId="{1A0B046D-1C4B-4177-B285-67B78338082A}" type="parTrans" cxnId="{C045957A-2DF7-4EFF-A257-A06C3A15B90D}">
      <dgm:prSet/>
      <dgm:spPr/>
      <dgm:t>
        <a:bodyPr/>
        <a:lstStyle/>
        <a:p>
          <a:endParaRPr lang="en-US"/>
        </a:p>
      </dgm:t>
    </dgm:pt>
    <dgm:pt modelId="{0D21192B-9BB9-4C3F-913D-72C2F0774F46}" type="sibTrans" cxnId="{C045957A-2DF7-4EFF-A257-A06C3A15B90D}">
      <dgm:prSet/>
      <dgm:spPr/>
      <dgm:t>
        <a:bodyPr/>
        <a:lstStyle/>
        <a:p>
          <a:endParaRPr lang="en-US"/>
        </a:p>
      </dgm:t>
    </dgm:pt>
    <dgm:pt modelId="{1F08465C-317C-45DC-967B-EB710518B1B2}">
      <dgm:prSet phldrT="[Text]"/>
      <dgm:spPr/>
      <dgm:t>
        <a:bodyPr/>
        <a:lstStyle/>
        <a:p>
          <a:r>
            <a:rPr lang="en-US" dirty="0" smtClean="0"/>
            <a:t>11 High Schools</a:t>
          </a:r>
          <a:endParaRPr lang="en-US" dirty="0"/>
        </a:p>
      </dgm:t>
    </dgm:pt>
    <dgm:pt modelId="{96B65941-4371-4FF9-A4D0-83F9042180FB}" type="parTrans" cxnId="{A0818DDF-7584-4C71-BDD5-C6DB22FC839B}">
      <dgm:prSet/>
      <dgm:spPr/>
      <dgm:t>
        <a:bodyPr/>
        <a:lstStyle/>
        <a:p>
          <a:endParaRPr lang="en-US"/>
        </a:p>
      </dgm:t>
    </dgm:pt>
    <dgm:pt modelId="{2197E42F-BACA-4CBB-BF14-A2D508476744}" type="sibTrans" cxnId="{A0818DDF-7584-4C71-BDD5-C6DB22FC839B}">
      <dgm:prSet/>
      <dgm:spPr/>
      <dgm:t>
        <a:bodyPr/>
        <a:lstStyle/>
        <a:p>
          <a:endParaRPr lang="en-US"/>
        </a:p>
      </dgm:t>
    </dgm:pt>
    <dgm:pt modelId="{07186070-9206-468B-A392-2DAC3EEFC0A6}">
      <dgm:prSet phldrT="[Text]"/>
      <dgm:spPr/>
      <dgm:t>
        <a:bodyPr/>
        <a:lstStyle/>
        <a:p>
          <a:r>
            <a:rPr lang="en-US" dirty="0" smtClean="0"/>
            <a:t>Total = 22 schools</a:t>
          </a:r>
          <a:endParaRPr lang="en-US" dirty="0"/>
        </a:p>
      </dgm:t>
    </dgm:pt>
    <dgm:pt modelId="{DFB03A96-8C0A-4834-9FAB-5D4F5ED709A5}" type="parTrans" cxnId="{350A5484-3B45-41C9-946D-E6D39004C177}">
      <dgm:prSet/>
      <dgm:spPr/>
      <dgm:t>
        <a:bodyPr/>
        <a:lstStyle/>
        <a:p>
          <a:endParaRPr lang="en-US"/>
        </a:p>
      </dgm:t>
    </dgm:pt>
    <dgm:pt modelId="{A52E0B53-080C-4C48-9B7A-9173406D7A21}" type="sibTrans" cxnId="{350A5484-3B45-41C9-946D-E6D39004C177}">
      <dgm:prSet/>
      <dgm:spPr/>
      <dgm:t>
        <a:bodyPr/>
        <a:lstStyle/>
        <a:p>
          <a:endParaRPr lang="en-US"/>
        </a:p>
      </dgm:t>
    </dgm:pt>
    <dgm:pt modelId="{F5746A3C-6450-43CA-A219-EA884294B11C}">
      <dgm:prSet phldrT="[Text]"/>
      <dgm:spPr/>
      <dgm:t>
        <a:bodyPr/>
        <a:lstStyle/>
        <a:p>
          <a:r>
            <a:rPr lang="en-US" dirty="0" smtClean="0"/>
            <a:t>Total schools = 17 schools</a:t>
          </a:r>
          <a:endParaRPr lang="en-US" dirty="0"/>
        </a:p>
      </dgm:t>
    </dgm:pt>
    <dgm:pt modelId="{02EDB42E-7292-43A2-9915-64DB7AD82D68}" type="parTrans" cxnId="{22DB75DA-4AFE-4509-A2AF-18E461C084A6}">
      <dgm:prSet/>
      <dgm:spPr/>
      <dgm:t>
        <a:bodyPr/>
        <a:lstStyle/>
        <a:p>
          <a:endParaRPr lang="en-US"/>
        </a:p>
      </dgm:t>
    </dgm:pt>
    <dgm:pt modelId="{355BC428-4D8F-49DA-A78A-D716056D286C}" type="sibTrans" cxnId="{22DB75DA-4AFE-4509-A2AF-18E461C084A6}">
      <dgm:prSet/>
      <dgm:spPr/>
      <dgm:t>
        <a:bodyPr/>
        <a:lstStyle/>
        <a:p>
          <a:endParaRPr lang="en-US"/>
        </a:p>
      </dgm:t>
    </dgm:pt>
    <dgm:pt modelId="{57C656AB-7054-47C4-A9EC-B39584C74127}">
      <dgm:prSet phldrT="[Text]"/>
      <dgm:spPr/>
      <dgm:t>
        <a:bodyPr/>
        <a:lstStyle/>
        <a:p>
          <a:r>
            <a:rPr lang="en-US" dirty="0" smtClean="0"/>
            <a:t>Total schools = 25 schools</a:t>
          </a:r>
          <a:endParaRPr lang="en-US" dirty="0"/>
        </a:p>
      </dgm:t>
    </dgm:pt>
    <dgm:pt modelId="{25DAB69D-06E6-4EC1-A6E6-DA61A3560F5A}" type="parTrans" cxnId="{BDAB70C6-FFDE-46D3-9B86-6A4EB6BAB14C}">
      <dgm:prSet/>
      <dgm:spPr/>
      <dgm:t>
        <a:bodyPr/>
        <a:lstStyle/>
        <a:p>
          <a:endParaRPr lang="en-US"/>
        </a:p>
      </dgm:t>
    </dgm:pt>
    <dgm:pt modelId="{D24A181A-A083-4A28-A316-7AC8BC687DD4}" type="sibTrans" cxnId="{BDAB70C6-FFDE-46D3-9B86-6A4EB6BAB14C}">
      <dgm:prSet/>
      <dgm:spPr/>
      <dgm:t>
        <a:bodyPr/>
        <a:lstStyle/>
        <a:p>
          <a:endParaRPr lang="en-US"/>
        </a:p>
      </dgm:t>
    </dgm:pt>
    <dgm:pt modelId="{D5105D55-6BF9-47F5-8470-D616E1D5F929}" type="pres">
      <dgm:prSet presAssocID="{5010D801-3C2B-423C-82B9-9048C0E5C668}" presName="linear" presStyleCnt="0">
        <dgm:presLayoutVars>
          <dgm:dir/>
          <dgm:resizeHandles val="exact"/>
        </dgm:presLayoutVars>
      </dgm:prSet>
      <dgm:spPr/>
      <dgm:t>
        <a:bodyPr/>
        <a:lstStyle/>
        <a:p>
          <a:endParaRPr lang="en-US"/>
        </a:p>
      </dgm:t>
    </dgm:pt>
    <dgm:pt modelId="{46A882B9-BA78-4FF1-9AC3-CF45D607C66C}" type="pres">
      <dgm:prSet presAssocID="{D0F4A7F6-4F81-4B8B-89D7-76456C4D08D1}" presName="comp" presStyleCnt="0"/>
      <dgm:spPr/>
    </dgm:pt>
    <dgm:pt modelId="{D5D0D593-ECB2-4F22-89F8-39F8521CCF86}" type="pres">
      <dgm:prSet presAssocID="{D0F4A7F6-4F81-4B8B-89D7-76456C4D08D1}" presName="box" presStyleLbl="node1" presStyleIdx="0" presStyleCnt="3"/>
      <dgm:spPr/>
      <dgm:t>
        <a:bodyPr/>
        <a:lstStyle/>
        <a:p>
          <a:endParaRPr lang="en-US"/>
        </a:p>
      </dgm:t>
    </dgm:pt>
    <dgm:pt modelId="{923F53B5-810A-4839-A2ED-42F9A81CED02}" type="pres">
      <dgm:prSet presAssocID="{D0F4A7F6-4F81-4B8B-89D7-76456C4D08D1}" presName="img" presStyleLbl="fgImgPlace1" presStyleIdx="0" presStyleCnt="3" custScaleX="89408" custScaleY="98062"/>
      <dgm:spPr>
        <a:blipFill rotWithShape="0">
          <a:blip xmlns:r="http://schemas.openxmlformats.org/officeDocument/2006/relationships" r:embed="rId1"/>
          <a:stretch>
            <a:fillRect/>
          </a:stretch>
        </a:blipFill>
        <a:scene3d>
          <a:camera prst="orthographicFront"/>
          <a:lightRig rig="threePt" dir="t"/>
        </a:scene3d>
        <a:sp3d>
          <a:bevelT/>
        </a:sp3d>
      </dgm:spPr>
    </dgm:pt>
    <dgm:pt modelId="{210438E2-BD49-4EE2-B071-BFD6A32CA102}" type="pres">
      <dgm:prSet presAssocID="{D0F4A7F6-4F81-4B8B-89D7-76456C4D08D1}" presName="text" presStyleLbl="node1" presStyleIdx="0" presStyleCnt="3">
        <dgm:presLayoutVars>
          <dgm:bulletEnabled val="1"/>
        </dgm:presLayoutVars>
      </dgm:prSet>
      <dgm:spPr/>
      <dgm:t>
        <a:bodyPr/>
        <a:lstStyle/>
        <a:p>
          <a:endParaRPr lang="en-US"/>
        </a:p>
      </dgm:t>
    </dgm:pt>
    <dgm:pt modelId="{C6A8FE29-55C4-4A0E-8FC7-AC051F007E2C}" type="pres">
      <dgm:prSet presAssocID="{5D41F8D2-E81A-48C5-91F9-442D69C5DF34}" presName="spacer" presStyleCnt="0"/>
      <dgm:spPr/>
    </dgm:pt>
    <dgm:pt modelId="{727D7910-834B-4714-B0DF-1B574ED17368}" type="pres">
      <dgm:prSet presAssocID="{EDFF16C5-72E9-4EC6-8253-3DA3153273B7}" presName="comp" presStyleCnt="0"/>
      <dgm:spPr/>
    </dgm:pt>
    <dgm:pt modelId="{10E54A02-49B4-4E6C-AF40-BE815D312369}" type="pres">
      <dgm:prSet presAssocID="{EDFF16C5-72E9-4EC6-8253-3DA3153273B7}" presName="box" presStyleLbl="node1" presStyleIdx="1" presStyleCnt="3"/>
      <dgm:spPr/>
      <dgm:t>
        <a:bodyPr/>
        <a:lstStyle/>
        <a:p>
          <a:endParaRPr lang="en-US"/>
        </a:p>
      </dgm:t>
    </dgm:pt>
    <dgm:pt modelId="{48F6F11E-0C4B-41E8-B332-F80DAE4A36CA}" type="pres">
      <dgm:prSet presAssocID="{EDFF16C5-72E9-4EC6-8253-3DA3153273B7}" presName="img" presStyleLbl="fgImgPlace1" presStyleIdx="1" presStyleCnt="3"/>
      <dgm:spPr>
        <a:blipFill rotWithShape="0">
          <a:blip xmlns:r="http://schemas.openxmlformats.org/officeDocument/2006/relationships" r:embed="rId2"/>
          <a:stretch>
            <a:fillRect/>
          </a:stretch>
        </a:blipFill>
        <a:scene3d>
          <a:camera prst="orthographicFront"/>
          <a:lightRig rig="threePt" dir="t"/>
        </a:scene3d>
        <a:sp3d>
          <a:bevelT/>
        </a:sp3d>
      </dgm:spPr>
    </dgm:pt>
    <dgm:pt modelId="{CCC53CD0-9A20-476A-98A2-F31FED2A2E8F}" type="pres">
      <dgm:prSet presAssocID="{EDFF16C5-72E9-4EC6-8253-3DA3153273B7}" presName="text" presStyleLbl="node1" presStyleIdx="1" presStyleCnt="3">
        <dgm:presLayoutVars>
          <dgm:bulletEnabled val="1"/>
        </dgm:presLayoutVars>
      </dgm:prSet>
      <dgm:spPr/>
      <dgm:t>
        <a:bodyPr/>
        <a:lstStyle/>
        <a:p>
          <a:endParaRPr lang="en-US"/>
        </a:p>
      </dgm:t>
    </dgm:pt>
    <dgm:pt modelId="{D43513D5-1EEF-4838-8B98-200C01FAE297}" type="pres">
      <dgm:prSet presAssocID="{6BFDCC34-D871-49BB-91A4-58FF4FB871CD}" presName="spacer" presStyleCnt="0"/>
      <dgm:spPr/>
    </dgm:pt>
    <dgm:pt modelId="{033BEA5C-CC4F-4413-8A52-8A5AE88E53F2}" type="pres">
      <dgm:prSet presAssocID="{37C05935-8199-4421-A04E-53432AE9A84F}" presName="comp" presStyleCnt="0"/>
      <dgm:spPr/>
    </dgm:pt>
    <dgm:pt modelId="{B4690979-137D-4784-9975-5CD456005B70}" type="pres">
      <dgm:prSet presAssocID="{37C05935-8199-4421-A04E-53432AE9A84F}" presName="box" presStyleLbl="node1" presStyleIdx="2" presStyleCnt="3"/>
      <dgm:spPr/>
      <dgm:t>
        <a:bodyPr/>
        <a:lstStyle/>
        <a:p>
          <a:endParaRPr lang="en-US"/>
        </a:p>
      </dgm:t>
    </dgm:pt>
    <dgm:pt modelId="{C01B88F6-B4B3-4F1C-A3D3-7A0562D99291}" type="pres">
      <dgm:prSet presAssocID="{37C05935-8199-4421-A04E-53432AE9A84F}" presName="img" presStyleLbl="fgImgPlace1" presStyleIdx="2" presStyleCnt="3"/>
      <dgm:spPr>
        <a:blipFill rotWithShape="0">
          <a:blip xmlns:r="http://schemas.openxmlformats.org/officeDocument/2006/relationships" r:embed="rId3"/>
          <a:stretch>
            <a:fillRect/>
          </a:stretch>
        </a:blipFill>
        <a:scene3d>
          <a:camera prst="orthographicFront"/>
          <a:lightRig rig="threePt" dir="t"/>
        </a:scene3d>
        <a:sp3d>
          <a:bevelT/>
        </a:sp3d>
      </dgm:spPr>
    </dgm:pt>
    <dgm:pt modelId="{88AEC734-CBBE-4E00-BD45-2ABA38DB5C38}" type="pres">
      <dgm:prSet presAssocID="{37C05935-8199-4421-A04E-53432AE9A84F}" presName="text" presStyleLbl="node1" presStyleIdx="2" presStyleCnt="3">
        <dgm:presLayoutVars>
          <dgm:bulletEnabled val="1"/>
        </dgm:presLayoutVars>
      </dgm:prSet>
      <dgm:spPr/>
      <dgm:t>
        <a:bodyPr/>
        <a:lstStyle/>
        <a:p>
          <a:endParaRPr lang="en-US"/>
        </a:p>
      </dgm:t>
    </dgm:pt>
  </dgm:ptLst>
  <dgm:cxnLst>
    <dgm:cxn modelId="{C4E02D32-EFE2-48BA-9A81-982D73208B04}" type="presOf" srcId="{37C05935-8199-4421-A04E-53432AE9A84F}" destId="{88AEC734-CBBE-4E00-BD45-2ABA38DB5C38}" srcOrd="1" destOrd="0" presId="urn:microsoft.com/office/officeart/2005/8/layout/vList4#3"/>
    <dgm:cxn modelId="{9DB6EE88-1134-46F5-84DF-A3F2C6EEE1CC}" type="presOf" srcId="{2286689C-6438-4315-9865-9982AEEA3D5B}" destId="{88AEC734-CBBE-4E00-BD45-2ABA38DB5C38}" srcOrd="1" destOrd="2" presId="urn:microsoft.com/office/officeart/2005/8/layout/vList4#3"/>
    <dgm:cxn modelId="{33B225CC-3F9F-4DDA-84CB-6F794DF8E0F1}" srcId="{D0F4A7F6-4F81-4B8B-89D7-76456C4D08D1}" destId="{04775DB3-C1F4-4B1E-8811-1262D5F9B60E}" srcOrd="1" destOrd="0" parTransId="{353E8CAC-65B8-4E84-BE4F-D47A99D91CAC}" sibTransId="{4222F249-35E9-455E-BB18-AE2BDA48A2B4}"/>
    <dgm:cxn modelId="{9015C308-F6A5-489E-81BA-0494440A597F}" srcId="{D0F4A7F6-4F81-4B8B-89D7-76456C4D08D1}" destId="{76D9FA45-CCB1-40A0-B628-92BA7A08D819}" srcOrd="2" destOrd="0" parTransId="{0F98B30C-34B5-4D5C-B08F-C983F87F32AE}" sibTransId="{108E9D8D-DACA-4747-893A-34A0D74CF7B6}"/>
    <dgm:cxn modelId="{CEF788BB-E6C7-49CC-89D4-B6515494468E}" type="presOf" srcId="{8D602878-168B-497B-A4B8-6F2B2AE509AC}" destId="{10E54A02-49B4-4E6C-AF40-BE815D312369}" srcOrd="0" destOrd="1" presId="urn:microsoft.com/office/officeart/2005/8/layout/vList4#3"/>
    <dgm:cxn modelId="{7EB71432-A00A-4EB1-82D8-384355E4EF0D}" type="presOf" srcId="{09C218A7-12C9-406E-87B2-A68E8C92EB06}" destId="{210438E2-BD49-4EE2-B071-BFD6A32CA102}" srcOrd="1" destOrd="5" presId="urn:microsoft.com/office/officeart/2005/8/layout/vList4#3"/>
    <dgm:cxn modelId="{A0818DDF-7584-4C71-BDD5-C6DB22FC839B}" srcId="{EDFF16C5-72E9-4EC6-8253-3DA3153273B7}" destId="{1F08465C-317C-45DC-967B-EB710518B1B2}" srcOrd="2" destOrd="0" parTransId="{96B65941-4371-4FF9-A4D0-83F9042180FB}" sibTransId="{2197E42F-BACA-4CBB-BF14-A2D508476744}"/>
    <dgm:cxn modelId="{28BF5262-A540-49E8-8B9D-3A55E0451638}" type="presOf" srcId="{37C05935-8199-4421-A04E-53432AE9A84F}" destId="{B4690979-137D-4784-9975-5CD456005B70}" srcOrd="0" destOrd="0" presId="urn:microsoft.com/office/officeart/2005/8/layout/vList4#3"/>
    <dgm:cxn modelId="{40B25DA7-4770-41E1-A6FD-5C17BCE831F5}" type="presOf" srcId="{9DB9E01D-774E-496F-885B-92520291EA93}" destId="{88AEC734-CBBE-4E00-BD45-2ABA38DB5C38}" srcOrd="1" destOrd="3" presId="urn:microsoft.com/office/officeart/2005/8/layout/vList4#3"/>
    <dgm:cxn modelId="{425A72F7-47E1-4D06-9FB5-A638B9586FA6}" type="presOf" srcId="{04775DB3-C1F4-4B1E-8811-1262D5F9B60E}" destId="{D5D0D593-ECB2-4F22-89F8-39F8521CCF86}" srcOrd="0" destOrd="2" presId="urn:microsoft.com/office/officeart/2005/8/layout/vList4#3"/>
    <dgm:cxn modelId="{90D016B9-E877-4BFC-877D-DDCA2D9F5C4E}" type="presOf" srcId="{57C656AB-7054-47C4-A9EC-B39584C74127}" destId="{B4690979-137D-4784-9975-5CD456005B70}" srcOrd="0" destOrd="4" presId="urn:microsoft.com/office/officeart/2005/8/layout/vList4#3"/>
    <dgm:cxn modelId="{3DD96DE6-98D6-4D67-B3AD-EADC1ACC92F0}" type="presOf" srcId="{18946C80-EDBA-4244-8971-BD40362ECF5F}" destId="{B4690979-137D-4784-9975-5CD456005B70}" srcOrd="0" destOrd="1" presId="urn:microsoft.com/office/officeart/2005/8/layout/vList4#3"/>
    <dgm:cxn modelId="{00FCC201-CA53-4E66-BC7F-5C077E910376}" type="presOf" srcId="{2286689C-6438-4315-9865-9982AEEA3D5B}" destId="{B4690979-137D-4784-9975-5CD456005B70}" srcOrd="0" destOrd="2" presId="urn:microsoft.com/office/officeart/2005/8/layout/vList4#3"/>
    <dgm:cxn modelId="{22DB75DA-4AFE-4509-A2AF-18E461C084A6}" srcId="{D0F4A7F6-4F81-4B8B-89D7-76456C4D08D1}" destId="{F5746A3C-6450-43CA-A219-EA884294B11C}" srcOrd="3" destOrd="0" parTransId="{02EDB42E-7292-43A2-9915-64DB7AD82D68}" sibTransId="{355BC428-4D8F-49DA-A78A-D716056D286C}"/>
    <dgm:cxn modelId="{C045957A-2DF7-4EFF-A257-A06C3A15B90D}" srcId="{EDFF16C5-72E9-4EC6-8253-3DA3153273B7}" destId="{F29D349E-CF6C-482E-A72C-F96921398E2B}" srcOrd="1" destOrd="0" parTransId="{1A0B046D-1C4B-4177-B285-67B78338082A}" sibTransId="{0D21192B-9BB9-4C3F-913D-72C2F0774F46}"/>
    <dgm:cxn modelId="{49EEC04F-6E76-41C6-A370-BE8F9DEA6914}" srcId="{D0F4A7F6-4F81-4B8B-89D7-76456C4D08D1}" destId="{09C218A7-12C9-406E-87B2-A68E8C92EB06}" srcOrd="4" destOrd="0" parTransId="{CDC472C8-6545-49B2-AA3E-ED1E359425D8}" sibTransId="{0C0EE9D1-CC09-49C1-8445-44E3EF3BFC1C}"/>
    <dgm:cxn modelId="{710AEB2F-F6C5-41AC-8547-F634C6961A4F}" type="presOf" srcId="{F5746A3C-6450-43CA-A219-EA884294B11C}" destId="{D5D0D593-ECB2-4F22-89F8-39F8521CCF86}" srcOrd="0" destOrd="4" presId="urn:microsoft.com/office/officeart/2005/8/layout/vList4#3"/>
    <dgm:cxn modelId="{7AAE166C-16E4-4686-9958-E0E5166917EA}" type="presOf" srcId="{1F08465C-317C-45DC-967B-EB710518B1B2}" destId="{10E54A02-49B4-4E6C-AF40-BE815D312369}" srcOrd="0" destOrd="3" presId="urn:microsoft.com/office/officeart/2005/8/layout/vList4#3"/>
    <dgm:cxn modelId="{41B2D919-369F-4848-ACB0-5515E8543651}" srcId="{5010D801-3C2B-423C-82B9-9048C0E5C668}" destId="{EDFF16C5-72E9-4EC6-8253-3DA3153273B7}" srcOrd="1" destOrd="0" parTransId="{7F34E713-F9DA-4ABD-B2AC-238567CBDFAA}" sibTransId="{6BFDCC34-D871-49BB-91A4-58FF4FB871CD}"/>
    <dgm:cxn modelId="{F0B517B4-E7C9-4935-8994-4C139712ED84}" type="presOf" srcId="{D0F4A7F6-4F81-4B8B-89D7-76456C4D08D1}" destId="{D5D0D593-ECB2-4F22-89F8-39F8521CCF86}" srcOrd="0" destOrd="0" presId="urn:microsoft.com/office/officeart/2005/8/layout/vList4#3"/>
    <dgm:cxn modelId="{F320968D-E8C0-48E5-86E3-499EFA326792}" type="presOf" srcId="{D0F4A7F6-4F81-4B8B-89D7-76456C4D08D1}" destId="{210438E2-BD49-4EE2-B071-BFD6A32CA102}" srcOrd="1" destOrd="0" presId="urn:microsoft.com/office/officeart/2005/8/layout/vList4#3"/>
    <dgm:cxn modelId="{04EFDADD-27DE-49EB-891F-C70CF528E2A2}" type="presOf" srcId="{18946C80-EDBA-4244-8971-BD40362ECF5F}" destId="{88AEC734-CBBE-4E00-BD45-2ABA38DB5C38}" srcOrd="1" destOrd="1" presId="urn:microsoft.com/office/officeart/2005/8/layout/vList4#3"/>
    <dgm:cxn modelId="{4AB4FA8C-8FA3-43BD-944D-758146E5A4FC}" type="presOf" srcId="{09C218A7-12C9-406E-87B2-A68E8C92EB06}" destId="{D5D0D593-ECB2-4F22-89F8-39F8521CCF86}" srcOrd="0" destOrd="5" presId="urn:microsoft.com/office/officeart/2005/8/layout/vList4#3"/>
    <dgm:cxn modelId="{A8D1D599-48E0-475A-801B-98AFFD438929}" srcId="{5010D801-3C2B-423C-82B9-9048C0E5C668}" destId="{D0F4A7F6-4F81-4B8B-89D7-76456C4D08D1}" srcOrd="0" destOrd="0" parTransId="{97FB3199-44E3-41D2-AAAD-857878B723FD}" sibTransId="{5D41F8D2-E81A-48C5-91F9-442D69C5DF34}"/>
    <dgm:cxn modelId="{B0383602-F6F2-481A-8FF4-A1F408FA6A72}" type="presOf" srcId="{EDFF16C5-72E9-4EC6-8253-3DA3153273B7}" destId="{10E54A02-49B4-4E6C-AF40-BE815D312369}" srcOrd="0" destOrd="0" presId="urn:microsoft.com/office/officeart/2005/8/layout/vList4#3"/>
    <dgm:cxn modelId="{9877C563-6CCA-4BE1-A552-4A3C2A73B49E}" type="presOf" srcId="{F29D349E-CF6C-482E-A72C-F96921398E2B}" destId="{CCC53CD0-9A20-476A-98A2-F31FED2A2E8F}" srcOrd="1" destOrd="2" presId="urn:microsoft.com/office/officeart/2005/8/layout/vList4#3"/>
    <dgm:cxn modelId="{F012733E-E7D9-416B-AC97-21F06F9F6B4F}" type="presOf" srcId="{5C425FA3-0C21-4AC0-BE8A-29F94440E0A4}" destId="{210438E2-BD49-4EE2-B071-BFD6A32CA102}" srcOrd="1" destOrd="1" presId="urn:microsoft.com/office/officeart/2005/8/layout/vList4#3"/>
    <dgm:cxn modelId="{E5A07EB9-0456-4DF9-ADFE-3D228577A0D0}" type="presOf" srcId="{EDFF16C5-72E9-4EC6-8253-3DA3153273B7}" destId="{CCC53CD0-9A20-476A-98A2-F31FED2A2E8F}" srcOrd="1" destOrd="0" presId="urn:microsoft.com/office/officeart/2005/8/layout/vList4#3"/>
    <dgm:cxn modelId="{6A6AB2D6-BD80-4C3A-8B3E-E519C9A370F7}" srcId="{D0F4A7F6-4F81-4B8B-89D7-76456C4D08D1}" destId="{5C425FA3-0C21-4AC0-BE8A-29F94440E0A4}" srcOrd="0" destOrd="0" parTransId="{5B3F22B9-D8C2-4FB9-B88F-73E3A7C3D954}" sibTransId="{2F0D124B-A54E-4359-89BB-1C6CEFADDE2F}"/>
    <dgm:cxn modelId="{C9F96A82-DD03-4F1D-88D6-20EAB74EAC09}" type="presOf" srcId="{07186070-9206-468B-A392-2DAC3EEFC0A6}" destId="{10E54A02-49B4-4E6C-AF40-BE815D312369}" srcOrd="0" destOrd="4" presId="urn:microsoft.com/office/officeart/2005/8/layout/vList4#3"/>
    <dgm:cxn modelId="{B0B9BB93-01C5-465F-95F1-477CA8EF5088}" srcId="{37C05935-8199-4421-A04E-53432AE9A84F}" destId="{2286689C-6438-4315-9865-9982AEEA3D5B}" srcOrd="1" destOrd="0" parTransId="{C1FCAFEE-9B05-4F16-A5AD-6E4582134543}" sibTransId="{BC68DB11-0FC7-4D1F-9FF5-2DAA79489C80}"/>
    <dgm:cxn modelId="{6A24E0D8-115A-4221-A4D4-DE303F48C00E}" type="presOf" srcId="{5C425FA3-0C21-4AC0-BE8A-29F94440E0A4}" destId="{D5D0D593-ECB2-4F22-89F8-39F8521CCF86}" srcOrd="0" destOrd="1" presId="urn:microsoft.com/office/officeart/2005/8/layout/vList4#3"/>
    <dgm:cxn modelId="{418F8219-DEEF-42C3-B6B6-965292B0E770}" type="presOf" srcId="{57C656AB-7054-47C4-A9EC-B39584C74127}" destId="{88AEC734-CBBE-4E00-BD45-2ABA38DB5C38}" srcOrd="1" destOrd="4" presId="urn:microsoft.com/office/officeart/2005/8/layout/vList4#3"/>
    <dgm:cxn modelId="{C24A002D-CFFE-4C68-8894-2B102B603B61}" srcId="{37C05935-8199-4421-A04E-53432AE9A84F}" destId="{18946C80-EDBA-4244-8971-BD40362ECF5F}" srcOrd="0" destOrd="0" parTransId="{D32BD197-D20D-4FAA-9653-4068E3D9E149}" sibTransId="{2A602A2E-D015-4D02-B931-FE298970F31F}"/>
    <dgm:cxn modelId="{FBCB738F-C203-4AB5-94B7-A7A5CEBAA24B}" type="presOf" srcId="{5010D801-3C2B-423C-82B9-9048C0E5C668}" destId="{D5105D55-6BF9-47F5-8470-D616E1D5F929}" srcOrd="0" destOrd="0" presId="urn:microsoft.com/office/officeart/2005/8/layout/vList4#3"/>
    <dgm:cxn modelId="{43897A28-5732-484C-A561-CE2632E464D4}" type="presOf" srcId="{04775DB3-C1F4-4B1E-8811-1262D5F9B60E}" destId="{210438E2-BD49-4EE2-B071-BFD6A32CA102}" srcOrd="1" destOrd="2" presId="urn:microsoft.com/office/officeart/2005/8/layout/vList4#3"/>
    <dgm:cxn modelId="{A540F31E-ACF5-48D2-8EA5-E3528DB9835C}" type="presOf" srcId="{F5746A3C-6450-43CA-A219-EA884294B11C}" destId="{210438E2-BD49-4EE2-B071-BFD6A32CA102}" srcOrd="1" destOrd="4" presId="urn:microsoft.com/office/officeart/2005/8/layout/vList4#3"/>
    <dgm:cxn modelId="{71A7B0E0-82F7-47EC-85AC-2428A4722436}" type="presOf" srcId="{8D602878-168B-497B-A4B8-6F2B2AE509AC}" destId="{CCC53CD0-9A20-476A-98A2-F31FED2A2E8F}" srcOrd="1" destOrd="1" presId="urn:microsoft.com/office/officeart/2005/8/layout/vList4#3"/>
    <dgm:cxn modelId="{6A7A2F2E-C4FA-4163-8278-0167D03DDA10}" type="presOf" srcId="{9DB9E01D-774E-496F-885B-92520291EA93}" destId="{B4690979-137D-4784-9975-5CD456005B70}" srcOrd="0" destOrd="3" presId="urn:microsoft.com/office/officeart/2005/8/layout/vList4#3"/>
    <dgm:cxn modelId="{6B3DC44A-59A9-47F6-B319-9AB19804FF37}" type="presOf" srcId="{07186070-9206-468B-A392-2DAC3EEFC0A6}" destId="{CCC53CD0-9A20-476A-98A2-F31FED2A2E8F}" srcOrd="1" destOrd="4" presId="urn:microsoft.com/office/officeart/2005/8/layout/vList4#3"/>
    <dgm:cxn modelId="{B6D85D33-8637-490E-9CB4-120E297D3C6E}" type="presOf" srcId="{76D9FA45-CCB1-40A0-B628-92BA7A08D819}" destId="{D5D0D593-ECB2-4F22-89F8-39F8521CCF86}" srcOrd="0" destOrd="3" presId="urn:microsoft.com/office/officeart/2005/8/layout/vList4#3"/>
    <dgm:cxn modelId="{BDAB70C6-FFDE-46D3-9B86-6A4EB6BAB14C}" srcId="{37C05935-8199-4421-A04E-53432AE9A84F}" destId="{57C656AB-7054-47C4-A9EC-B39584C74127}" srcOrd="3" destOrd="0" parTransId="{25DAB69D-06E6-4EC1-A6E6-DA61A3560F5A}" sibTransId="{D24A181A-A083-4A28-A316-7AC8BC687DD4}"/>
    <dgm:cxn modelId="{EFD65FEA-DEB3-4181-B4CF-5A504826FC16}" srcId="{5010D801-3C2B-423C-82B9-9048C0E5C668}" destId="{37C05935-8199-4421-A04E-53432AE9A84F}" srcOrd="2" destOrd="0" parTransId="{E08D55C9-31EC-4C9B-9BD9-0DFE12D943C2}" sibTransId="{A38A7625-8017-4617-A35B-18108CC2CF77}"/>
    <dgm:cxn modelId="{F618FE7C-C4BD-400E-B4F2-700EFA3FB0AC}" srcId="{EDFF16C5-72E9-4EC6-8253-3DA3153273B7}" destId="{8D602878-168B-497B-A4B8-6F2B2AE509AC}" srcOrd="0" destOrd="0" parTransId="{3F2060A7-3090-4541-8BF9-5AD8BCEA0B7F}" sibTransId="{905E76AE-A75C-4E1B-BFD5-AC7AF6D9A5F8}"/>
    <dgm:cxn modelId="{C6550F7A-E143-4F0F-8205-4578274D41D4}" srcId="{37C05935-8199-4421-A04E-53432AE9A84F}" destId="{9DB9E01D-774E-496F-885B-92520291EA93}" srcOrd="2" destOrd="0" parTransId="{FF81011D-08AA-4A4A-8DFD-CE2813D25C3C}" sibTransId="{B160E460-4E52-4ACF-9958-684F9F62BBDC}"/>
    <dgm:cxn modelId="{92E1DED6-3ADE-445A-933E-932173A17B8F}" type="presOf" srcId="{F29D349E-CF6C-482E-A72C-F96921398E2B}" destId="{10E54A02-49B4-4E6C-AF40-BE815D312369}" srcOrd="0" destOrd="2" presId="urn:microsoft.com/office/officeart/2005/8/layout/vList4#3"/>
    <dgm:cxn modelId="{2F3F20B5-E055-435B-9A4A-A48CF16CCCA7}" type="presOf" srcId="{76D9FA45-CCB1-40A0-B628-92BA7A08D819}" destId="{210438E2-BD49-4EE2-B071-BFD6A32CA102}" srcOrd="1" destOrd="3" presId="urn:microsoft.com/office/officeart/2005/8/layout/vList4#3"/>
    <dgm:cxn modelId="{350A5484-3B45-41C9-946D-E6D39004C177}" srcId="{EDFF16C5-72E9-4EC6-8253-3DA3153273B7}" destId="{07186070-9206-468B-A392-2DAC3EEFC0A6}" srcOrd="3" destOrd="0" parTransId="{DFB03A96-8C0A-4834-9FAB-5D4F5ED709A5}" sibTransId="{A52E0B53-080C-4C48-9B7A-9173406D7A21}"/>
    <dgm:cxn modelId="{41DDF27A-97ED-4C72-A107-9F18B882CEF9}" type="presOf" srcId="{1F08465C-317C-45DC-967B-EB710518B1B2}" destId="{CCC53CD0-9A20-476A-98A2-F31FED2A2E8F}" srcOrd="1" destOrd="3" presId="urn:microsoft.com/office/officeart/2005/8/layout/vList4#3"/>
    <dgm:cxn modelId="{87A27772-6674-4C42-AF6C-BB95C3ECDF86}" type="presParOf" srcId="{D5105D55-6BF9-47F5-8470-D616E1D5F929}" destId="{46A882B9-BA78-4FF1-9AC3-CF45D607C66C}" srcOrd="0" destOrd="0" presId="urn:microsoft.com/office/officeart/2005/8/layout/vList4#3"/>
    <dgm:cxn modelId="{79FEEC6C-14EB-4386-80E9-F63690112D4E}" type="presParOf" srcId="{46A882B9-BA78-4FF1-9AC3-CF45D607C66C}" destId="{D5D0D593-ECB2-4F22-89F8-39F8521CCF86}" srcOrd="0" destOrd="0" presId="urn:microsoft.com/office/officeart/2005/8/layout/vList4#3"/>
    <dgm:cxn modelId="{825B4C7B-2CA3-42CD-B2D2-957DF410C2E0}" type="presParOf" srcId="{46A882B9-BA78-4FF1-9AC3-CF45D607C66C}" destId="{923F53B5-810A-4839-A2ED-42F9A81CED02}" srcOrd="1" destOrd="0" presId="urn:microsoft.com/office/officeart/2005/8/layout/vList4#3"/>
    <dgm:cxn modelId="{F8DE5B6F-162E-4169-A0D7-FFB259F832BF}" type="presParOf" srcId="{46A882B9-BA78-4FF1-9AC3-CF45D607C66C}" destId="{210438E2-BD49-4EE2-B071-BFD6A32CA102}" srcOrd="2" destOrd="0" presId="urn:microsoft.com/office/officeart/2005/8/layout/vList4#3"/>
    <dgm:cxn modelId="{59D1C040-1035-4063-ADDD-677F7B0EDA12}" type="presParOf" srcId="{D5105D55-6BF9-47F5-8470-D616E1D5F929}" destId="{C6A8FE29-55C4-4A0E-8FC7-AC051F007E2C}" srcOrd="1" destOrd="0" presId="urn:microsoft.com/office/officeart/2005/8/layout/vList4#3"/>
    <dgm:cxn modelId="{F4C60353-FF81-48FE-B61E-DB23D8C8D258}" type="presParOf" srcId="{D5105D55-6BF9-47F5-8470-D616E1D5F929}" destId="{727D7910-834B-4714-B0DF-1B574ED17368}" srcOrd="2" destOrd="0" presId="urn:microsoft.com/office/officeart/2005/8/layout/vList4#3"/>
    <dgm:cxn modelId="{CAC284B1-75D9-40D1-B2BA-89A914301251}" type="presParOf" srcId="{727D7910-834B-4714-B0DF-1B574ED17368}" destId="{10E54A02-49B4-4E6C-AF40-BE815D312369}" srcOrd="0" destOrd="0" presId="urn:microsoft.com/office/officeart/2005/8/layout/vList4#3"/>
    <dgm:cxn modelId="{6A4C9A95-E5BE-4033-B873-26992C3D162F}" type="presParOf" srcId="{727D7910-834B-4714-B0DF-1B574ED17368}" destId="{48F6F11E-0C4B-41E8-B332-F80DAE4A36CA}" srcOrd="1" destOrd="0" presId="urn:microsoft.com/office/officeart/2005/8/layout/vList4#3"/>
    <dgm:cxn modelId="{0B8614A3-13B6-4852-9EAA-1E08271C7C3D}" type="presParOf" srcId="{727D7910-834B-4714-B0DF-1B574ED17368}" destId="{CCC53CD0-9A20-476A-98A2-F31FED2A2E8F}" srcOrd="2" destOrd="0" presId="urn:microsoft.com/office/officeart/2005/8/layout/vList4#3"/>
    <dgm:cxn modelId="{9B9D245A-7EDD-47A8-94C6-F292F689C811}" type="presParOf" srcId="{D5105D55-6BF9-47F5-8470-D616E1D5F929}" destId="{D43513D5-1EEF-4838-8B98-200C01FAE297}" srcOrd="3" destOrd="0" presId="urn:microsoft.com/office/officeart/2005/8/layout/vList4#3"/>
    <dgm:cxn modelId="{08E827E6-C463-4B0D-B0E6-E0464F53D42D}" type="presParOf" srcId="{D5105D55-6BF9-47F5-8470-D616E1D5F929}" destId="{033BEA5C-CC4F-4413-8A52-8A5AE88E53F2}" srcOrd="4" destOrd="0" presId="urn:microsoft.com/office/officeart/2005/8/layout/vList4#3"/>
    <dgm:cxn modelId="{53B7DAAA-1AB0-4761-9297-FB02A5A28F4C}" type="presParOf" srcId="{033BEA5C-CC4F-4413-8A52-8A5AE88E53F2}" destId="{B4690979-137D-4784-9975-5CD456005B70}" srcOrd="0" destOrd="0" presId="urn:microsoft.com/office/officeart/2005/8/layout/vList4#3"/>
    <dgm:cxn modelId="{0B76800D-E037-4097-96EE-752634828E9F}" type="presParOf" srcId="{033BEA5C-CC4F-4413-8A52-8A5AE88E53F2}" destId="{C01B88F6-B4B3-4F1C-A3D3-7A0562D99291}" srcOrd="1" destOrd="0" presId="urn:microsoft.com/office/officeart/2005/8/layout/vList4#3"/>
    <dgm:cxn modelId="{A1B2F8D1-82A7-46A9-94E2-5EC08F811376}" type="presParOf" srcId="{033BEA5C-CC4F-4413-8A52-8A5AE88E53F2}" destId="{88AEC734-CBBE-4E00-BD45-2ABA38DB5C38}" srcOrd="2" destOrd="0" presId="urn:microsoft.com/office/officeart/2005/8/layout/vList4#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D0D593-ECB2-4F22-89F8-39F8521CCF86}">
      <dsp:nvSpPr>
        <dsp:cNvPr id="0" name=""/>
        <dsp:cNvSpPr/>
      </dsp:nvSpPr>
      <dsp:spPr>
        <a:xfrm>
          <a:off x="0" y="0"/>
          <a:ext cx="8229600"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2009</a:t>
          </a:r>
        </a:p>
        <a:p>
          <a:pPr marL="114300" lvl="1" indent="-114300" algn="l" defTabSz="533400">
            <a:lnSpc>
              <a:spcPct val="90000"/>
            </a:lnSpc>
            <a:spcBef>
              <a:spcPct val="0"/>
            </a:spcBef>
            <a:spcAft>
              <a:spcPct val="15000"/>
            </a:spcAft>
            <a:buChar char="••"/>
          </a:pPr>
          <a:r>
            <a:rPr lang="en-US" sz="1200" kern="1200" dirty="0" smtClean="0"/>
            <a:t>7 Elementary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4 Middle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6 High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Total schools = 17 schools</a:t>
          </a: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a:off x="1787356" y="0"/>
        <a:ext cx="6442243" cy="1414363"/>
      </dsp:txXfrm>
    </dsp:sp>
    <dsp:sp modelId="{923F53B5-810A-4839-A2ED-42F9A81CED02}">
      <dsp:nvSpPr>
        <dsp:cNvPr id="0" name=""/>
        <dsp:cNvSpPr/>
      </dsp:nvSpPr>
      <dsp:spPr>
        <a:xfrm>
          <a:off x="228604" y="152400"/>
          <a:ext cx="1471584" cy="110956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10E54A02-49B4-4E6C-AF40-BE815D312369}">
      <dsp:nvSpPr>
        <dsp:cNvPr id="0" name=""/>
        <dsp:cNvSpPr/>
      </dsp:nvSpPr>
      <dsp:spPr>
        <a:xfrm>
          <a:off x="0" y="1555799"/>
          <a:ext cx="8229600"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2010</a:t>
          </a:r>
          <a:endParaRPr lang="en-US" sz="1600" kern="1200" dirty="0"/>
        </a:p>
        <a:p>
          <a:pPr marL="114300" lvl="1" indent="-114300" algn="l" defTabSz="533400">
            <a:lnSpc>
              <a:spcPct val="90000"/>
            </a:lnSpc>
            <a:spcBef>
              <a:spcPct val="0"/>
            </a:spcBef>
            <a:spcAft>
              <a:spcPct val="15000"/>
            </a:spcAft>
            <a:buChar char="••"/>
          </a:pPr>
          <a:r>
            <a:rPr lang="en-US" sz="1200" kern="1200" dirty="0" smtClean="0"/>
            <a:t>7 Elementary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4 Middle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11 High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Total = 22 schools</a:t>
          </a:r>
          <a:endParaRPr lang="en-US" sz="1200" kern="1200" dirty="0"/>
        </a:p>
      </dsp:txBody>
      <dsp:txXfrm>
        <a:off x="1787356" y="1555799"/>
        <a:ext cx="6442243" cy="1414363"/>
      </dsp:txXfrm>
    </dsp:sp>
    <dsp:sp modelId="{48F6F11E-0C4B-41E8-B332-F80DAE4A36CA}">
      <dsp:nvSpPr>
        <dsp:cNvPr id="0" name=""/>
        <dsp:cNvSpPr/>
      </dsp:nvSpPr>
      <dsp:spPr>
        <a:xfrm>
          <a:off x="141436" y="1697236"/>
          <a:ext cx="1645920" cy="1131490"/>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B4690979-137D-4784-9975-5CD456005B70}">
      <dsp:nvSpPr>
        <dsp:cNvPr id="0" name=""/>
        <dsp:cNvSpPr/>
      </dsp:nvSpPr>
      <dsp:spPr>
        <a:xfrm>
          <a:off x="0" y="3111599"/>
          <a:ext cx="8229600" cy="1414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2011</a:t>
          </a:r>
          <a:endParaRPr lang="en-US" sz="1600" kern="1200" dirty="0"/>
        </a:p>
        <a:p>
          <a:pPr marL="114300" lvl="1" indent="-114300" algn="l" defTabSz="533400">
            <a:lnSpc>
              <a:spcPct val="90000"/>
            </a:lnSpc>
            <a:spcBef>
              <a:spcPct val="0"/>
            </a:spcBef>
            <a:spcAft>
              <a:spcPct val="15000"/>
            </a:spcAft>
            <a:buChar char="••"/>
          </a:pPr>
          <a:r>
            <a:rPr lang="en-US" sz="1200" kern="1200" dirty="0" smtClean="0"/>
            <a:t>5 Elementary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6 Middle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14 High Schools</a:t>
          </a:r>
          <a:endParaRPr lang="en-US" sz="1200" kern="1200" dirty="0"/>
        </a:p>
        <a:p>
          <a:pPr marL="114300" lvl="1" indent="-114300" algn="l" defTabSz="533400">
            <a:lnSpc>
              <a:spcPct val="90000"/>
            </a:lnSpc>
            <a:spcBef>
              <a:spcPct val="0"/>
            </a:spcBef>
            <a:spcAft>
              <a:spcPct val="15000"/>
            </a:spcAft>
            <a:buChar char="••"/>
          </a:pPr>
          <a:r>
            <a:rPr lang="en-US" sz="1200" kern="1200" dirty="0" smtClean="0"/>
            <a:t>Total schools = 25 schools</a:t>
          </a:r>
          <a:endParaRPr lang="en-US" sz="1200" kern="1200" dirty="0"/>
        </a:p>
      </dsp:txBody>
      <dsp:txXfrm>
        <a:off x="1787356" y="3111599"/>
        <a:ext cx="6442243" cy="1414363"/>
      </dsp:txXfrm>
    </dsp:sp>
    <dsp:sp modelId="{C01B88F6-B4B3-4F1C-A3D3-7A0562D99291}">
      <dsp:nvSpPr>
        <dsp:cNvPr id="0" name=""/>
        <dsp:cNvSpPr/>
      </dsp:nvSpPr>
      <dsp:spPr>
        <a:xfrm>
          <a:off x="141436" y="3253035"/>
          <a:ext cx="1645920" cy="1131490"/>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95DFF514-6492-4FFF-8A66-AEA70E1F498F}" type="datetimeFigureOut">
              <a:rPr lang="en-US" smtClean="0"/>
              <a:pPr/>
              <a:t>11/10/2011</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DC54E725-1896-4050-A40F-1285DD297DD4}" type="slidenum">
              <a:rPr lang="en-US" smtClean="0"/>
              <a:pPr/>
              <a:t>‹#›</a:t>
            </a:fld>
            <a:endParaRPr lang="en-US" dirty="0"/>
          </a:p>
        </p:txBody>
      </p:sp>
    </p:spTree>
    <p:extLst>
      <p:ext uri="{BB962C8B-B14F-4D97-AF65-F5344CB8AC3E}">
        <p14:creationId xmlns:p14="http://schemas.microsoft.com/office/powerpoint/2010/main" xmlns="" val="1847581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2F14F50F-76C4-45DF-8113-9AAFBEEE6405}" type="datetimeFigureOut">
              <a:rPr lang="en-US" smtClean="0"/>
              <a:pPr/>
              <a:t>11/10/2011</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AB77CDDB-401F-406B-A952-B36AACEA5E7F}" type="slidenum">
              <a:rPr lang="en-US" smtClean="0"/>
              <a:pPr/>
              <a:t>‹#›</a:t>
            </a:fld>
            <a:endParaRPr lang="en-US" dirty="0"/>
          </a:p>
        </p:txBody>
      </p:sp>
    </p:spTree>
    <p:extLst>
      <p:ext uri="{BB962C8B-B14F-4D97-AF65-F5344CB8AC3E}">
        <p14:creationId xmlns:p14="http://schemas.microsoft.com/office/powerpoint/2010/main" xmlns="" val="2234469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primary focus of first year professional development for principals in the SSP is the development of leadership skills. Research has indicated that efficacy is a predictor of leadership behavior. Efficacy is a leader’s confidence in their ability to accomplish specific leadership tasks within their school. Figure 17 exhibits the leadership efficacy for the three groups of leaders involved in SSP efforts. Cohort 1 leaders are in the beginning of their third year of the SSP, Cohort 2 leaders are in the beginning of their second year, and Cohort 3 leaders are in the beginning of their first year of SSP. Note that Cohort 1 leaders, principals who have been participating in the SSP and other ALA Institute programs, demonstrate the strongest efficacy in all areas: Management Efficacy, Instructional Leadership Efficacy and Moral Leadership Efficacy. The differences between Cohort 1 and the new principals in Cohort 3 are statistically significant and very meaningful. Cohort 1 principals who have benefitted from several years of SSP and ALA Institutes have the strongest efficacy regarding their ability to accomplish the specific tasks of a school leader.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final finding from the data is in regards to the leaders in SSP schools. Principals participating in more years of the SSP and other ALA Institutes demonstrate significantly greater efficacy for leading their schools through the complex change required to improve student achievement in schools labeled as failing over several years. This is particularly strong for Cohort 1 principals in the areas of Instructional Leadership Efficacy and Moral Leadership Efficacy. </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10</a:t>
            </a:fld>
            <a:endParaRPr lang="en-US" dirty="0"/>
          </a:p>
        </p:txBody>
      </p:sp>
    </p:spTree>
    <p:extLst>
      <p:ext uri="{BB962C8B-B14F-4D97-AF65-F5344CB8AC3E}">
        <p14:creationId xmlns:p14="http://schemas.microsoft.com/office/powerpoint/2010/main" xmlns="" val="13221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primary focus of first year professional development for principals in the SSP is the development of leadership skills. Research has indicated that efficacy is a predictor of leadership behavior. Efficacy is a leader’s confidence in their ability to accomplish specific leadership tasks within their school. Figure 17 exhibits the leadership efficacy for the three groups of leaders involved in SSP efforts. Cohort 1 leaders are in the beginning of their third year of the SSP, Cohort 2 leaders are in the beginning of their second year, and Cohort 3 leaders are in the beginning of their first year of SSP. Note that Cohort 1 leaders, principals who have been participating in the SSP and other ALA Institute programs, demonstrate the strongest efficacy in all areas: Management Efficacy, Instructional Leadership Efficacy and Moral Leadership Efficacy. The differences between Cohort 1 and the new principals in Cohort 3 are statistically significant and very meaningful. Cohort 1 principals who have benefitted from several years of SSP and ALA Institutes have the strongest efficacy regarding their ability to accomplish the specific tasks of a school leader. </a:t>
            </a:r>
          </a:p>
          <a:p>
            <a:pPr>
              <a:spcBef>
                <a:spcPct val="0"/>
              </a:spcBef>
            </a:pPr>
            <a:endParaRPr lang="en-US" dirty="0" smtClean="0"/>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fld id="{EBA3ED92-DA53-4346-80AE-3A112918DAE7}" type="slidenum">
              <a:rPr lang="en-US"/>
              <a:pPr/>
              <a:t>11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 AYP for 2011 has</a:t>
            </a:r>
            <a:r>
              <a:rPr lang="en-US" baseline="0" dirty="0" smtClean="0"/>
              <a:t> not been released at the time of this report. </a:t>
            </a:r>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12</a:t>
            </a:fld>
            <a:endParaRPr lang="en-US" dirty="0"/>
          </a:p>
        </p:txBody>
      </p:sp>
    </p:spTree>
    <p:extLst>
      <p:ext uri="{BB962C8B-B14F-4D97-AF65-F5344CB8AC3E}">
        <p14:creationId xmlns:p14="http://schemas.microsoft.com/office/powerpoint/2010/main" xmlns="" val="381677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 the focus of accountability is on moving all students to proficiency, a primary goal of the SSP is to improve learning for all students across the achievement continuum whether that student is Below Basic or Advanced. The following charts indicate the progress of students at each achievement level: Below Basic, Basic, Proficient and Advanced. Note SSP Cohort 1 schools demonstrate a desirable pattern. The percentage of students scoring at the Below Basic and Basic levels was reduced from 2009 to 2010 in literacy. This pattern continued in 2010-2011 although the magnitude of change for Year 2 was not as large as for the first year of SSP.  This is not unexpected given the magnitude of the Year 1 increases and the addition of 9 schools to the SSP.</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13</a:t>
            </a:fld>
            <a:endParaRPr lang="en-US" dirty="0"/>
          </a:p>
        </p:txBody>
      </p:sp>
    </p:spTree>
    <p:extLst>
      <p:ext uri="{BB962C8B-B14F-4D97-AF65-F5344CB8AC3E}">
        <p14:creationId xmlns:p14="http://schemas.microsoft.com/office/powerpoint/2010/main" xmlns="" val="268574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Math performance also  exhibited a similar desirable pattern with the percentage of students scoring Below Basic and Basic declining from 2009 to 2010. The percentage of students scoring proficient remained relatively stable during the same time period. However, schools participating in SSP increased the percentage of students scoring Advanced by 5.2 percentage points in 2009 to 2010. Results for 2010 to 2011 also demonstrate increases in the percentage of students scoring Proficient and Advanced, with fewer students scoring in the lowest performance range of Below Basic. </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16</a:t>
            </a:fld>
            <a:endParaRPr lang="en-US" dirty="0"/>
          </a:p>
        </p:txBody>
      </p:sp>
    </p:spTree>
    <p:extLst>
      <p:ext uri="{BB962C8B-B14F-4D97-AF65-F5344CB8AC3E}">
        <p14:creationId xmlns:p14="http://schemas.microsoft.com/office/powerpoint/2010/main" xmlns="" val="224815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Overall performance sometimes masks achievement gaps for subgroups of students. Schools in need of improvement, particularly in School Improvement Year 4 and beyond, struggle with underperformance of specific subgroups. In some cases, these differences in performance have existed for a long period of time. The SSP facilitates schools’ use of student achievement data to identify these gaps and to plan and implement strategies for closing these gaps. Figures 5 through 8 illustrate the performance of race subgroups for the first year of SSP. African American students in schools beginning their work with the SSP exhibited the largest achievement gaps compared to white students. Note that both subgroups improved in literacy, but the improvements for African American students (an increase of 10.3 percentage points) are greater than those for White students (an increase of 7.3 percentage points), thus providing evidence these gaps are narrowed from 2009 to 2010. </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17</a:t>
            </a:fld>
            <a:endParaRPr lang="en-US" dirty="0"/>
          </a:p>
        </p:txBody>
      </p:sp>
    </p:spTree>
    <p:extLst>
      <p:ext uri="{BB962C8B-B14F-4D97-AF65-F5344CB8AC3E}">
        <p14:creationId xmlns:p14="http://schemas.microsoft.com/office/powerpoint/2010/main" xmlns="" val="44803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Results by subgroup also demonstrate the gap for African American students for math. African American students exhibited a 6.8 percentage point increase in the Proficient and Advanced scores as compared to a 2.9 percentage point increase in Proficient and Advanced scores for White students. Math results are provided in Figures 7 and 8. </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18</a:t>
            </a:fld>
            <a:endParaRPr lang="en-US" dirty="0"/>
          </a:p>
        </p:txBody>
      </p:sp>
    </p:spTree>
    <p:extLst>
      <p:ext uri="{BB962C8B-B14F-4D97-AF65-F5344CB8AC3E}">
        <p14:creationId xmlns:p14="http://schemas.microsoft.com/office/powerpoint/2010/main" xmlns="" val="2221662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Schools participating in the SSP for one to two years demonstrated improvements in mathematics and literacy in general. The magnitude of these improvements varied with the largest gains experienced during the 2009-2010 school year. 2010 to 2011 school year results include the addition of six high schools, 2 middle schools and one elementary school. The high school results were more variable, with schools with larger gains being averaged in with schools that had more static results. The research literature indicates system change takes a minimum of three to five years to move to scale throughout an organizations, with high schools taking the longest to exhibit systems changes such as those facilitated by schools’ work with the SSP.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the overall improvements in performance, SSP schools have narrowed the achievement gap for subgroups that have been underperforming for a number of years. </a:t>
            </a:r>
          </a:p>
          <a:p>
            <a:endParaRPr lang="en-US" dirty="0"/>
          </a:p>
        </p:txBody>
      </p:sp>
      <p:sp>
        <p:nvSpPr>
          <p:cNvPr id="4" name="Slide Number Placeholder 3"/>
          <p:cNvSpPr>
            <a:spLocks noGrp="1"/>
          </p:cNvSpPr>
          <p:nvPr>
            <p:ph type="sldNum" sz="quarter" idx="10"/>
          </p:nvPr>
        </p:nvSpPr>
        <p:spPr/>
        <p:txBody>
          <a:bodyPr/>
          <a:lstStyle/>
          <a:p>
            <a:fld id="{AB77CDDB-401F-406B-A952-B36AACEA5E7F}" type="slidenum">
              <a:rPr lang="en-US" smtClean="0"/>
              <a:pPr/>
              <a:t>19</a:t>
            </a:fld>
            <a:endParaRPr lang="en-US" dirty="0"/>
          </a:p>
        </p:txBody>
      </p:sp>
    </p:spTree>
    <p:extLst>
      <p:ext uri="{BB962C8B-B14F-4D97-AF65-F5344CB8AC3E}">
        <p14:creationId xmlns:p14="http://schemas.microsoft.com/office/powerpoint/2010/main" xmlns="" val="115510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CDC5C3-B578-43D8-989D-8D8073C76D9B}" type="datetimeFigureOut">
              <a:rPr lang="en-US" smtClean="0"/>
              <a:pPr/>
              <a:t>11/10/2011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BFDE2E-EF0F-4FCD-A799-B9DB33D2AC4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DC5C3-B578-43D8-989D-8D8073C76D9B}" type="datetimeFigureOut">
              <a:rPr lang="en-US" smtClean="0"/>
              <a:pPr/>
              <a:t>11/10/2011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FDE2E-EF0F-4FCD-A799-B9DB33D2AC4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04800" y="304800"/>
            <a:ext cx="8382000" cy="6248400"/>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Autofit/>
          </a:bodyPr>
          <a:lstStyle/>
          <a:p>
            <a:endParaRPr lang="en-US" sz="4000" dirty="0" smtClean="0">
              <a:latin typeface="Bookman Old Style" pitchFamily="18" charset="0"/>
            </a:endParaRPr>
          </a:p>
          <a:p>
            <a:endParaRPr lang="en-US" sz="4000" dirty="0">
              <a:latin typeface="Bookman Old Style" pitchFamily="18" charset="0"/>
            </a:endParaRPr>
          </a:p>
          <a:p>
            <a:endParaRPr lang="en-US" sz="4000" dirty="0" smtClean="0">
              <a:latin typeface="Bookman Old Style" pitchFamily="18" charset="0"/>
            </a:endParaRPr>
          </a:p>
          <a:p>
            <a:endParaRPr lang="en-US" sz="4000" dirty="0">
              <a:latin typeface="Bookman Old Style" pitchFamily="18" charset="0"/>
            </a:endParaRPr>
          </a:p>
          <a:p>
            <a:endParaRPr lang="en-US" sz="4000" dirty="0" smtClean="0">
              <a:latin typeface="Bookman Old Style" pitchFamily="18" charset="0"/>
            </a:endParaRPr>
          </a:p>
          <a:p>
            <a:endParaRPr lang="en-US" sz="4000" dirty="0" smtClean="0">
              <a:latin typeface="Bookman Old Style" pitchFamily="18" charset="0"/>
            </a:endParaRPr>
          </a:p>
          <a:p>
            <a:r>
              <a:rPr lang="en-US" sz="4000" dirty="0" smtClean="0">
                <a:effectLst>
                  <a:innerShdw blurRad="114300">
                    <a:prstClr val="black"/>
                  </a:innerShdw>
                </a:effectLst>
                <a:latin typeface="Bookman Old Style" pitchFamily="18" charset="0"/>
              </a:rPr>
              <a:t>The </a:t>
            </a:r>
            <a:r>
              <a:rPr lang="en-US" sz="4000" dirty="0">
                <a:effectLst>
                  <a:innerShdw blurRad="114300">
                    <a:prstClr val="black"/>
                  </a:innerShdw>
                </a:effectLst>
                <a:latin typeface="Bookman Old Style" pitchFamily="18" charset="0"/>
              </a:rPr>
              <a:t/>
            </a:r>
            <a:br>
              <a:rPr lang="en-US" sz="4000" dirty="0">
                <a:effectLst>
                  <a:innerShdw blurRad="114300">
                    <a:prstClr val="black"/>
                  </a:innerShdw>
                </a:effectLst>
                <a:latin typeface="Bookman Old Style" pitchFamily="18" charset="0"/>
              </a:rPr>
            </a:br>
            <a:r>
              <a:rPr lang="en-US" sz="4000" dirty="0">
                <a:effectLst>
                  <a:innerShdw blurRad="114300">
                    <a:prstClr val="black"/>
                  </a:innerShdw>
                </a:effectLst>
                <a:latin typeface="Bookman Old Style" pitchFamily="18" charset="0"/>
              </a:rPr>
              <a:t>Arkansas Leadership Academy</a:t>
            </a:r>
            <a:r>
              <a:rPr lang="en-US" sz="4000" dirty="0"/>
              <a:t/>
            </a:r>
            <a:br>
              <a:rPr lang="en-US" sz="4000" dirty="0"/>
            </a:br>
            <a:r>
              <a:rPr lang="en-US" sz="4000" dirty="0"/>
              <a:t/>
            </a:r>
            <a:br>
              <a:rPr lang="en-US" sz="4000" dirty="0"/>
            </a:br>
            <a:endParaRPr lang="en-US" sz="4000" dirty="0"/>
          </a:p>
        </p:txBody>
      </p:sp>
      <p:pic>
        <p:nvPicPr>
          <p:cNvPr id="8" name="Picture 7"/>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6899" y="457200"/>
            <a:ext cx="3581400" cy="4267200"/>
          </a:xfrm>
          <a:prstGeom prst="rect">
            <a:avLst/>
          </a:prstGeom>
          <a:noFill/>
          <a:ln>
            <a:noFill/>
          </a:ln>
        </p:spPr>
      </p:pic>
    </p:spTree>
    <p:extLst>
      <p:ext uri="{BB962C8B-B14F-4D97-AF65-F5344CB8AC3E}">
        <p14:creationId xmlns:p14="http://schemas.microsoft.com/office/powerpoint/2010/main" xmlns="" val="3175169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457200"/>
            <a:ext cx="8229600" cy="6096000"/>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r>
              <a:rPr lang="en-US" sz="4000" dirty="0" smtClean="0">
                <a:solidFill>
                  <a:schemeClr val="tx1">
                    <a:lumMod val="75000"/>
                  </a:schemeClr>
                </a:solidFill>
                <a:latin typeface="Bookman Old Style" pitchFamily="18" charset="0"/>
              </a:rPr>
              <a:t>Leadership Efficacy </a:t>
            </a:r>
          </a:p>
          <a:p>
            <a:pPr algn="l"/>
            <a:endParaRPr lang="en-US" dirty="0">
              <a:solidFill>
                <a:schemeClr val="tx1">
                  <a:lumMod val="75000"/>
                </a:schemeClr>
              </a:solidFill>
              <a:latin typeface="Bookman Old Style" pitchFamily="18" charset="0"/>
            </a:endParaRPr>
          </a:p>
          <a:p>
            <a:pPr algn="l"/>
            <a:r>
              <a:rPr lang="en-US" dirty="0" smtClean="0">
                <a:solidFill>
                  <a:schemeClr val="tx1">
                    <a:lumMod val="75000"/>
                  </a:schemeClr>
                </a:solidFill>
                <a:latin typeface="Bookman Old Style" pitchFamily="18" charset="0"/>
              </a:rPr>
              <a:t>SSP initial focus is on building leadership capacity—hypothesize that as leadership capacity increases, leadership efficacy will increase.</a:t>
            </a:r>
            <a:r>
              <a:rPr lang="en-US" dirty="0" smtClean="0">
                <a:solidFill>
                  <a:schemeClr val="tx1"/>
                </a:solidFill>
                <a:latin typeface="Bookman Old Style" pitchFamily="18" charset="0"/>
              </a:rPr>
              <a:t> </a:t>
            </a:r>
            <a:r>
              <a:rPr lang="en-US" dirty="0" smtClean="0">
                <a:solidFill>
                  <a:schemeClr val="tx1">
                    <a:lumMod val="75000"/>
                  </a:schemeClr>
                </a:solidFill>
                <a:latin typeface="Bookman Old Style" pitchFamily="18" charset="0"/>
              </a:rPr>
              <a:t>Measuring:</a:t>
            </a:r>
          </a:p>
          <a:p>
            <a:pPr marL="457200" indent="-457200" algn="l">
              <a:buFont typeface="Arial" pitchFamily="34" charset="0"/>
              <a:buChar char="•"/>
            </a:pPr>
            <a:r>
              <a:rPr lang="en-US" dirty="0" smtClean="0">
                <a:solidFill>
                  <a:schemeClr val="tx1">
                    <a:lumMod val="75000"/>
                  </a:schemeClr>
                </a:solidFill>
                <a:latin typeface="Bookman Old Style" pitchFamily="18" charset="0"/>
              </a:rPr>
              <a:t>Management Efficacy</a:t>
            </a:r>
          </a:p>
          <a:p>
            <a:pPr marL="457200" indent="-457200" algn="l">
              <a:buFont typeface="Arial" pitchFamily="34" charset="0"/>
              <a:buChar char="•"/>
            </a:pPr>
            <a:r>
              <a:rPr lang="en-US" dirty="0" smtClean="0">
                <a:solidFill>
                  <a:schemeClr val="tx1">
                    <a:lumMod val="75000"/>
                  </a:schemeClr>
                </a:solidFill>
                <a:latin typeface="Bookman Old Style" pitchFamily="18" charset="0"/>
              </a:rPr>
              <a:t>Instructional Leadership Efficacy</a:t>
            </a:r>
          </a:p>
          <a:p>
            <a:pPr marL="457200" indent="-457200" algn="l">
              <a:buFont typeface="Arial" pitchFamily="34" charset="0"/>
              <a:buChar char="•"/>
            </a:pPr>
            <a:r>
              <a:rPr lang="en-US" dirty="0" smtClean="0">
                <a:solidFill>
                  <a:schemeClr val="tx1">
                    <a:lumMod val="75000"/>
                  </a:schemeClr>
                </a:solidFill>
                <a:latin typeface="Bookman Old Style" pitchFamily="18" charset="0"/>
              </a:rPr>
              <a:t>Moral Leadership Efficacy</a:t>
            </a:r>
            <a:endParaRPr lang="en-US" dirty="0">
              <a:latin typeface="Bookman Old Style" pitchFamily="18" charset="0"/>
            </a:endParaRPr>
          </a:p>
        </p:txBody>
      </p:sp>
    </p:spTree>
    <p:extLst>
      <p:ext uri="{BB962C8B-B14F-4D97-AF65-F5344CB8AC3E}">
        <p14:creationId xmlns:p14="http://schemas.microsoft.com/office/powerpoint/2010/main" xmlns="" val="23974995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562600"/>
            <a:ext cx="7620000" cy="1295400"/>
          </a:xfrm>
        </p:spPr>
        <p:txBody>
          <a:bodyPr>
            <a:normAutofit fontScale="90000"/>
          </a:bodyPr>
          <a:lstStyle/>
          <a:p>
            <a:pPr algn="l"/>
            <a:r>
              <a:rPr lang="en-US" sz="2800" dirty="0" smtClean="0">
                <a:solidFill>
                  <a:schemeClr val="tx1">
                    <a:lumMod val="75000"/>
                  </a:schemeClr>
                </a:solidFill>
              </a:rPr>
              <a:t>Principals in SSP for their 3</a:t>
            </a:r>
            <a:r>
              <a:rPr lang="en-US" sz="2800" baseline="30000" dirty="0" smtClean="0">
                <a:solidFill>
                  <a:schemeClr val="tx1">
                    <a:lumMod val="75000"/>
                  </a:schemeClr>
                </a:solidFill>
              </a:rPr>
              <a:t>rd</a:t>
            </a:r>
            <a:r>
              <a:rPr lang="en-US" sz="2800" dirty="0" smtClean="0">
                <a:solidFill>
                  <a:schemeClr val="tx1">
                    <a:lumMod val="75000"/>
                  </a:schemeClr>
                </a:solidFill>
              </a:rPr>
              <a:t> year had significantly higher instructional &amp; moral leadership efficacy than those just starting with SSP. </a:t>
            </a:r>
            <a:endParaRPr lang="en-US" sz="2800" dirty="0">
              <a:solidFill>
                <a:schemeClr val="tx1">
                  <a:lumMod val="75000"/>
                </a:schemeClr>
              </a:solidFill>
            </a:endParaRPr>
          </a:p>
        </p:txBody>
      </p:sp>
      <p:graphicFrame>
        <p:nvGraphicFramePr>
          <p:cNvPr id="4" name="Chart 3"/>
          <p:cNvGraphicFramePr>
            <a:graphicFrameLocks/>
          </p:cNvGraphicFramePr>
          <p:nvPr>
            <p:extLst>
              <p:ext uri="{D42A27DB-BD31-4B8C-83A1-F6EECF244321}">
                <p14:modId xmlns:p14="http://schemas.microsoft.com/office/powerpoint/2010/main" xmlns="" val="3421801668"/>
              </p:ext>
            </p:extLst>
          </p:nvPr>
        </p:nvGraphicFramePr>
        <p:xfrm>
          <a:off x="609600" y="152400"/>
          <a:ext cx="81534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4064720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Bookman Old Style" pitchFamily="18" charset="0"/>
              </a:rPr>
              <a:t>Cohort 1: 2009 to 2010 </a:t>
            </a:r>
            <a:br>
              <a:rPr lang="en-US" sz="3600" dirty="0" smtClean="0">
                <a:latin typeface="Bookman Old Style" pitchFamily="18" charset="0"/>
              </a:rPr>
            </a:br>
            <a:r>
              <a:rPr lang="en-US" sz="3600" dirty="0" smtClean="0">
                <a:latin typeface="Bookman Old Style" pitchFamily="18" charset="0"/>
              </a:rPr>
              <a:t>AYP Improvements in Initial Year</a:t>
            </a:r>
            <a:endParaRPr lang="en-US" sz="3600" dirty="0">
              <a:latin typeface="Bookman Old Style" pitchFamily="18" charset="0"/>
            </a:endParaRPr>
          </a:p>
        </p:txBody>
      </p:sp>
      <p:sp>
        <p:nvSpPr>
          <p:cNvPr id="3" name="Content Placeholder 2"/>
          <p:cNvSpPr>
            <a:spLocks noGrp="1"/>
          </p:cNvSpPr>
          <p:nvPr>
            <p:ph idx="1"/>
          </p:nvPr>
        </p:nvSpPr>
        <p:spPr>
          <a:xfrm>
            <a:off x="457200" y="1600201"/>
            <a:ext cx="8148871" cy="2133600"/>
          </a:xfrm>
        </p:spPr>
        <p:txBody>
          <a:bodyPr>
            <a:normAutofit fontScale="92500"/>
          </a:bodyPr>
          <a:lstStyle/>
          <a:p>
            <a:r>
              <a:rPr lang="en-US" dirty="0" smtClean="0">
                <a:latin typeface="Bookman Old Style" pitchFamily="18" charset="0"/>
              </a:rPr>
              <a:t>57% of schools moved to their first or second year of achieving standards.</a:t>
            </a:r>
          </a:p>
          <a:p>
            <a:r>
              <a:rPr lang="en-US" dirty="0" smtClean="0">
                <a:latin typeface="Bookman Old Style" pitchFamily="18" charset="0"/>
              </a:rPr>
              <a:t>SSP schools doubled the number of groups meeting AYP from 2009 to 2010. </a:t>
            </a:r>
          </a:p>
        </p:txBody>
      </p:sp>
      <p:pic>
        <p:nvPicPr>
          <p:cNvPr id="1025" name="Picture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9150" t="31590" r="8606" b="15577"/>
          <a:stretch/>
        </p:blipFill>
        <p:spPr bwMode="auto">
          <a:xfrm>
            <a:off x="990600" y="3594846"/>
            <a:ext cx="4592426" cy="30099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791200" y="3927091"/>
            <a:ext cx="2667000" cy="2677656"/>
          </a:xfrm>
          <a:prstGeom prst="rect">
            <a:avLst/>
          </a:prstGeom>
          <a:noFill/>
        </p:spPr>
        <p:txBody>
          <a:bodyPr wrap="square" rtlCol="0">
            <a:spAutoFit/>
          </a:bodyPr>
          <a:lstStyle/>
          <a:p>
            <a:r>
              <a:rPr lang="en-US" sz="2400" b="1" dirty="0" smtClean="0">
                <a:latin typeface="Bookman Old Style" pitchFamily="18" charset="0"/>
              </a:rPr>
              <a:t>Post-appeals 2011 AYP results  were not available  at the time this report was compiled.</a:t>
            </a:r>
            <a:endParaRPr lang="en-US" sz="2400" b="1" dirty="0">
              <a:latin typeface="Bookman Old Style" pitchFamily="18" charset="0"/>
            </a:endParaRPr>
          </a:p>
        </p:txBody>
      </p:sp>
    </p:spTree>
    <p:extLst>
      <p:ext uri="{BB962C8B-B14F-4D97-AF65-F5344CB8AC3E}">
        <p14:creationId xmlns:p14="http://schemas.microsoft.com/office/powerpoint/2010/main" xmlns="" val="21414346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71600" y="4876800"/>
            <a:ext cx="7086600" cy="1569660"/>
          </a:xfrm>
          <a:prstGeom prst="rect">
            <a:avLst/>
          </a:prstGeom>
          <a:noFill/>
          <a:ln w="19050">
            <a:noFill/>
          </a:ln>
        </p:spPr>
        <p:txBody>
          <a:bodyPr wrap="square" rtlCol="0">
            <a:spAutoFit/>
          </a:bodyPr>
          <a:lstStyle/>
          <a:p>
            <a:r>
              <a:rPr lang="en-US" sz="2400" dirty="0" smtClean="0">
                <a:latin typeface="Bookman Old Style" pitchFamily="18" charset="0"/>
              </a:rPr>
              <a:t>Substantial gains in proficient/advanced students the first year of SSP coupled with reducing the percentage of student most at risk (Below Basic). </a:t>
            </a:r>
            <a:endParaRPr lang="en-US" sz="2400" dirty="0">
              <a:latin typeface="Bookman Old Style" pitchFamily="18" charset="0"/>
            </a:endParaRPr>
          </a:p>
        </p:txBody>
      </p:sp>
      <p:graphicFrame>
        <p:nvGraphicFramePr>
          <p:cNvPr id="14" name="Chart 13"/>
          <p:cNvGraphicFramePr/>
          <p:nvPr>
            <p:extLst>
              <p:ext uri="{D42A27DB-BD31-4B8C-83A1-F6EECF244321}">
                <p14:modId xmlns:p14="http://schemas.microsoft.com/office/powerpoint/2010/main" xmlns="" val="144787137"/>
              </p:ext>
            </p:extLst>
          </p:nvPr>
        </p:nvGraphicFramePr>
        <p:xfrm>
          <a:off x="1447800" y="1066800"/>
          <a:ext cx="6248400" cy="35764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152400"/>
            <a:ext cx="8229600" cy="762000"/>
          </a:xfrm>
        </p:spPr>
        <p:txBody>
          <a:bodyPr>
            <a:normAutofit/>
          </a:bodyPr>
          <a:lstStyle/>
          <a:p>
            <a:r>
              <a:rPr lang="en-US" sz="4000" dirty="0" smtClean="0"/>
              <a:t>Results from Year 1 of SSP</a:t>
            </a:r>
            <a:endParaRPr lang="en-US" sz="4000" dirty="0"/>
          </a:p>
        </p:txBody>
      </p:sp>
    </p:spTree>
    <p:extLst>
      <p:ext uri="{BB962C8B-B14F-4D97-AF65-F5344CB8AC3E}">
        <p14:creationId xmlns:p14="http://schemas.microsoft.com/office/powerpoint/2010/main" xmlns="" val="34994422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677869577"/>
              </p:ext>
            </p:extLst>
          </p:nvPr>
        </p:nvGraphicFramePr>
        <p:xfrm>
          <a:off x="1371600" y="914400"/>
          <a:ext cx="6324600"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457200" y="0"/>
            <a:ext cx="8229600" cy="990600"/>
          </a:xfrm>
        </p:spPr>
        <p:txBody>
          <a:bodyPr>
            <a:normAutofit/>
          </a:bodyPr>
          <a:lstStyle/>
          <a:p>
            <a:r>
              <a:rPr lang="en-US" dirty="0">
                <a:latin typeface="Bookman Old Style" pitchFamily="18" charset="0"/>
              </a:rPr>
              <a:t>Results from Year </a:t>
            </a:r>
            <a:r>
              <a:rPr lang="en-US" dirty="0" smtClean="0">
                <a:latin typeface="Bookman Old Style" pitchFamily="18" charset="0"/>
              </a:rPr>
              <a:t>2 </a:t>
            </a:r>
            <a:r>
              <a:rPr lang="en-US" dirty="0">
                <a:latin typeface="Bookman Old Style" pitchFamily="18" charset="0"/>
              </a:rPr>
              <a:t>of SSP</a:t>
            </a:r>
          </a:p>
        </p:txBody>
      </p:sp>
      <p:sp>
        <p:nvSpPr>
          <p:cNvPr id="4" name="Rectangle 3"/>
          <p:cNvSpPr/>
          <p:nvPr/>
        </p:nvSpPr>
        <p:spPr>
          <a:xfrm>
            <a:off x="762000" y="4919008"/>
            <a:ext cx="7620000" cy="1938992"/>
          </a:xfrm>
          <a:prstGeom prst="rect">
            <a:avLst/>
          </a:prstGeom>
        </p:spPr>
        <p:txBody>
          <a:bodyPr wrap="square">
            <a:spAutoFit/>
          </a:bodyPr>
          <a:lstStyle/>
          <a:p>
            <a:r>
              <a:rPr lang="en-US" sz="2400" dirty="0">
                <a:solidFill>
                  <a:schemeClr val="tx1">
                    <a:lumMod val="50000"/>
                  </a:schemeClr>
                </a:solidFill>
                <a:latin typeface="Bookman Old Style" pitchFamily="18" charset="0"/>
              </a:rPr>
              <a:t>G</a:t>
            </a:r>
            <a:r>
              <a:rPr lang="en-US" sz="2400" dirty="0" smtClean="0">
                <a:solidFill>
                  <a:schemeClr val="tx1">
                    <a:lumMod val="50000"/>
                  </a:schemeClr>
                </a:solidFill>
                <a:latin typeface="Bookman Old Style" pitchFamily="18" charset="0"/>
              </a:rPr>
              <a:t>ains in advanced </a:t>
            </a:r>
            <a:r>
              <a:rPr lang="en-US" sz="2400" dirty="0">
                <a:solidFill>
                  <a:schemeClr val="tx1">
                    <a:lumMod val="50000"/>
                  </a:schemeClr>
                </a:solidFill>
                <a:latin typeface="Bookman Old Style" pitchFamily="18" charset="0"/>
              </a:rPr>
              <a:t>students the </a:t>
            </a:r>
            <a:r>
              <a:rPr lang="en-US" sz="2400" dirty="0" smtClean="0">
                <a:solidFill>
                  <a:schemeClr val="tx1">
                    <a:lumMod val="50000"/>
                  </a:schemeClr>
                </a:solidFill>
                <a:latin typeface="Bookman Old Style" pitchFamily="18" charset="0"/>
              </a:rPr>
              <a:t>second </a:t>
            </a:r>
            <a:r>
              <a:rPr lang="en-US" sz="2400" dirty="0">
                <a:solidFill>
                  <a:schemeClr val="tx1">
                    <a:lumMod val="50000"/>
                  </a:schemeClr>
                </a:solidFill>
                <a:latin typeface="Bookman Old Style" pitchFamily="18" charset="0"/>
              </a:rPr>
              <a:t>year of SSP coupled with reducing the percentage of </a:t>
            </a:r>
            <a:r>
              <a:rPr lang="en-US" sz="2400" dirty="0" smtClean="0">
                <a:solidFill>
                  <a:schemeClr val="tx1">
                    <a:lumMod val="50000"/>
                  </a:schemeClr>
                </a:solidFill>
                <a:latin typeface="Bookman Old Style" pitchFamily="18" charset="0"/>
              </a:rPr>
              <a:t>students </a:t>
            </a:r>
            <a:r>
              <a:rPr lang="en-US" sz="2400" dirty="0">
                <a:solidFill>
                  <a:schemeClr val="tx1">
                    <a:lumMod val="50000"/>
                  </a:schemeClr>
                </a:solidFill>
                <a:latin typeface="Bookman Old Style" pitchFamily="18" charset="0"/>
              </a:rPr>
              <a:t>most at risk (Below Basic). </a:t>
            </a:r>
            <a:r>
              <a:rPr lang="en-US" sz="2400" dirty="0" smtClean="0">
                <a:solidFill>
                  <a:schemeClr val="tx1">
                    <a:lumMod val="50000"/>
                  </a:schemeClr>
                </a:solidFill>
                <a:latin typeface="Bookman Old Style" pitchFamily="18" charset="0"/>
              </a:rPr>
              <a:t>Year 2 includes addition of 1 elementary, 2 middle and 6 high schools. </a:t>
            </a:r>
            <a:endParaRPr lang="en-US" sz="2400" dirty="0">
              <a:solidFill>
                <a:schemeClr val="tx1">
                  <a:lumMod val="50000"/>
                </a:schemeClr>
              </a:solidFill>
              <a:latin typeface="Bookman Old Style" pitchFamily="18" charset="0"/>
            </a:endParaRPr>
          </a:p>
        </p:txBody>
      </p:sp>
    </p:spTree>
    <p:extLst>
      <p:ext uri="{BB962C8B-B14F-4D97-AF65-F5344CB8AC3E}">
        <p14:creationId xmlns:p14="http://schemas.microsoft.com/office/powerpoint/2010/main" xmlns="" val="7518402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latin typeface="Bookman Old Style" pitchFamily="18" charset="0"/>
              </a:rPr>
              <a:t>Results from Year 1 of SSP</a:t>
            </a:r>
          </a:p>
        </p:txBody>
      </p:sp>
      <p:graphicFrame>
        <p:nvGraphicFramePr>
          <p:cNvPr id="3" name="Chart 2"/>
          <p:cNvGraphicFramePr/>
          <p:nvPr>
            <p:extLst>
              <p:ext uri="{D42A27DB-BD31-4B8C-83A1-F6EECF244321}">
                <p14:modId xmlns:p14="http://schemas.microsoft.com/office/powerpoint/2010/main" xmlns="" val="1053476829"/>
              </p:ext>
            </p:extLst>
          </p:nvPr>
        </p:nvGraphicFramePr>
        <p:xfrm>
          <a:off x="1371600" y="1143000"/>
          <a:ext cx="6315075"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838200" y="5288340"/>
            <a:ext cx="7620000" cy="1569660"/>
          </a:xfrm>
          <a:prstGeom prst="rect">
            <a:avLst/>
          </a:prstGeom>
        </p:spPr>
        <p:txBody>
          <a:bodyPr wrap="square">
            <a:spAutoFit/>
          </a:bodyPr>
          <a:lstStyle/>
          <a:p>
            <a:r>
              <a:rPr lang="en-US" sz="2400" dirty="0">
                <a:latin typeface="Bookman Old Style" pitchFamily="18" charset="0"/>
              </a:rPr>
              <a:t>Substantial gains in proficient/advanced students the first year of SSP coupled with reducing the percentage of student most at risk (Below Basic). </a:t>
            </a:r>
          </a:p>
        </p:txBody>
      </p:sp>
    </p:spTree>
    <p:extLst>
      <p:ext uri="{BB962C8B-B14F-4D97-AF65-F5344CB8AC3E}">
        <p14:creationId xmlns:p14="http://schemas.microsoft.com/office/powerpoint/2010/main" xmlns="" val="6935370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66800" y="5105400"/>
            <a:ext cx="7315200" cy="1384995"/>
          </a:xfrm>
          <a:prstGeom prst="rect">
            <a:avLst/>
          </a:prstGeom>
          <a:noFill/>
        </p:spPr>
        <p:txBody>
          <a:bodyPr wrap="square" rtlCol="0">
            <a:spAutoFit/>
          </a:bodyPr>
          <a:lstStyle/>
          <a:p>
            <a:r>
              <a:rPr lang="en-US" sz="2800" dirty="0" smtClean="0">
                <a:latin typeface="Bookman Old Style" pitchFamily="18" charset="0"/>
              </a:rPr>
              <a:t>Year 2 results for SSP schools for math exhibit modest increases in proficient and advanced students.</a:t>
            </a:r>
            <a:endParaRPr lang="en-US" sz="2800" dirty="0">
              <a:latin typeface="Bookman Old Style" pitchFamily="18" charset="0"/>
            </a:endParaRPr>
          </a:p>
        </p:txBody>
      </p:sp>
      <p:graphicFrame>
        <p:nvGraphicFramePr>
          <p:cNvPr id="14" name="Chart 13"/>
          <p:cNvGraphicFramePr/>
          <p:nvPr>
            <p:extLst>
              <p:ext uri="{D42A27DB-BD31-4B8C-83A1-F6EECF244321}">
                <p14:modId xmlns:p14="http://schemas.microsoft.com/office/powerpoint/2010/main" xmlns="" val="1276646951"/>
              </p:ext>
            </p:extLst>
          </p:nvPr>
        </p:nvGraphicFramePr>
        <p:xfrm>
          <a:off x="1447800" y="1219200"/>
          <a:ext cx="60960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152400"/>
            <a:ext cx="8229600" cy="944562"/>
          </a:xfrm>
        </p:spPr>
        <p:txBody>
          <a:bodyPr/>
          <a:lstStyle/>
          <a:p>
            <a:r>
              <a:rPr lang="en-US" dirty="0">
                <a:latin typeface="Bookman Old Style" pitchFamily="18" charset="0"/>
              </a:rPr>
              <a:t>Results from Year 2 of SSP</a:t>
            </a:r>
          </a:p>
        </p:txBody>
      </p:sp>
    </p:spTree>
    <p:extLst>
      <p:ext uri="{BB962C8B-B14F-4D97-AF65-F5344CB8AC3E}">
        <p14:creationId xmlns:p14="http://schemas.microsoft.com/office/powerpoint/2010/main" xmlns="" val="1528775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274638"/>
            <a:ext cx="3124200" cy="6126162"/>
          </a:xfrm>
        </p:spPr>
        <p:txBody>
          <a:bodyPr>
            <a:normAutofit/>
          </a:bodyPr>
          <a:lstStyle/>
          <a:p>
            <a:r>
              <a:rPr lang="en-US" sz="3600" dirty="0" smtClean="0">
                <a:latin typeface="Bookman Old Style" pitchFamily="18" charset="0"/>
              </a:rPr>
              <a:t>Progress on achievement gaps—greater gains in literacy for African American students in Year 1.</a:t>
            </a:r>
            <a:endParaRPr lang="en-US" sz="3600" dirty="0">
              <a:latin typeface="Bookman Old Style" pitchFamily="18" charset="0"/>
            </a:endParaRPr>
          </a:p>
        </p:txBody>
      </p:sp>
      <p:graphicFrame>
        <p:nvGraphicFramePr>
          <p:cNvPr id="5" name="Chart 4"/>
          <p:cNvGraphicFramePr/>
          <p:nvPr>
            <p:extLst>
              <p:ext uri="{D42A27DB-BD31-4B8C-83A1-F6EECF244321}">
                <p14:modId xmlns:p14="http://schemas.microsoft.com/office/powerpoint/2010/main" xmlns="" val="2779612963"/>
              </p:ext>
            </p:extLst>
          </p:nvPr>
        </p:nvGraphicFramePr>
        <p:xfrm>
          <a:off x="0" y="-13884"/>
          <a:ext cx="5638800" cy="34428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xmlns="" val="2447370862"/>
              </p:ext>
            </p:extLst>
          </p:nvPr>
        </p:nvGraphicFramePr>
        <p:xfrm>
          <a:off x="17696" y="3352800"/>
          <a:ext cx="5621103" cy="3505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3921254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xmlns="" val="2356363468"/>
              </p:ext>
            </p:extLst>
          </p:nvPr>
        </p:nvGraphicFramePr>
        <p:xfrm>
          <a:off x="22850" y="37940"/>
          <a:ext cx="5768349" cy="33148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xmlns="" val="445503302"/>
              </p:ext>
            </p:extLst>
          </p:nvPr>
        </p:nvGraphicFramePr>
        <p:xfrm>
          <a:off x="0" y="3505201"/>
          <a:ext cx="5791200" cy="3348264"/>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a:spLocks noGrp="1"/>
          </p:cNvSpPr>
          <p:nvPr>
            <p:ph type="title"/>
          </p:nvPr>
        </p:nvSpPr>
        <p:spPr>
          <a:xfrm>
            <a:off x="5867400" y="274638"/>
            <a:ext cx="3124200" cy="6126162"/>
          </a:xfrm>
        </p:spPr>
        <p:txBody>
          <a:bodyPr>
            <a:normAutofit/>
          </a:bodyPr>
          <a:lstStyle/>
          <a:p>
            <a:r>
              <a:rPr lang="en-US" sz="3600" dirty="0" smtClean="0">
                <a:latin typeface="Bookman Old Style" pitchFamily="18" charset="0"/>
              </a:rPr>
              <a:t>Progress on achievement gaps—greater gains in math for African American students in Year 1.</a:t>
            </a:r>
            <a:endParaRPr lang="en-US" sz="3600" dirty="0">
              <a:latin typeface="Bookman Old Style" pitchFamily="18" charset="0"/>
            </a:endParaRPr>
          </a:p>
        </p:txBody>
      </p:sp>
    </p:spTree>
    <p:extLst>
      <p:ext uri="{BB962C8B-B14F-4D97-AF65-F5344CB8AC3E}">
        <p14:creationId xmlns:p14="http://schemas.microsoft.com/office/powerpoint/2010/main" xmlns="" val="22275182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marL="0" indent="0" algn="ctr">
              <a:buNone/>
            </a:pPr>
            <a:r>
              <a:rPr lang="en-US" sz="4000" dirty="0">
                <a:latin typeface="Bookman Old Style" pitchFamily="18" charset="0"/>
              </a:rPr>
              <a:t>Summary of Results for SSP </a:t>
            </a:r>
            <a:br>
              <a:rPr lang="en-US" sz="4000" dirty="0">
                <a:latin typeface="Bookman Old Style" pitchFamily="18" charset="0"/>
              </a:rPr>
            </a:br>
            <a:r>
              <a:rPr lang="en-US" sz="4000" dirty="0">
                <a:latin typeface="Bookman Old Style" pitchFamily="18" charset="0"/>
              </a:rPr>
              <a:t>Years 1 and </a:t>
            </a:r>
            <a:r>
              <a:rPr lang="en-US" sz="4000" dirty="0" smtClean="0">
                <a:latin typeface="Bookman Old Style" pitchFamily="18" charset="0"/>
              </a:rPr>
              <a:t>2</a:t>
            </a:r>
          </a:p>
          <a:p>
            <a:pPr marL="0" indent="0" algn="ctr">
              <a:buNone/>
            </a:pPr>
            <a:endParaRPr lang="en-US" sz="4000" dirty="0">
              <a:latin typeface="Bookman Old Style" pitchFamily="18" charset="0"/>
            </a:endParaRPr>
          </a:p>
          <a:p>
            <a:r>
              <a:rPr lang="en-US" dirty="0" smtClean="0">
                <a:latin typeface="Bookman Old Style" pitchFamily="18" charset="0"/>
              </a:rPr>
              <a:t>Substantial improvements for schools during year 1 for literacy and math.</a:t>
            </a:r>
          </a:p>
          <a:p>
            <a:r>
              <a:rPr lang="en-US" dirty="0" smtClean="0">
                <a:latin typeface="Bookman Old Style" pitchFamily="18" charset="0"/>
              </a:rPr>
              <a:t>Continued, more modest improvements in Year 2.</a:t>
            </a:r>
          </a:p>
          <a:p>
            <a:pPr lvl="1"/>
            <a:r>
              <a:rPr lang="en-US" dirty="0" smtClean="0">
                <a:latin typeface="Bookman Old Style" pitchFamily="18" charset="0"/>
              </a:rPr>
              <a:t>Added more schools including 6 high schools</a:t>
            </a:r>
          </a:p>
          <a:p>
            <a:r>
              <a:rPr lang="en-US" dirty="0" smtClean="0">
                <a:latin typeface="Bookman Old Style" pitchFamily="18" charset="0"/>
              </a:rPr>
              <a:t>Narrowed achievement gaps in general</a:t>
            </a:r>
          </a:p>
          <a:p>
            <a:r>
              <a:rPr lang="en-US" dirty="0" smtClean="0">
                <a:latin typeface="Bookman Old Style" pitchFamily="18" charset="0"/>
              </a:rPr>
              <a:t>Leaders in SSP have higher efficacy for instructional and moral leadership after 2 years compared to leaders just beginning SSP. </a:t>
            </a:r>
            <a:endParaRPr lang="en-US" dirty="0">
              <a:latin typeface="Bookman Old Style" pitchFamily="18" charset="0"/>
            </a:endParaRPr>
          </a:p>
        </p:txBody>
      </p:sp>
    </p:spTree>
    <p:extLst>
      <p:ext uri="{BB962C8B-B14F-4D97-AF65-F5344CB8AC3E}">
        <p14:creationId xmlns:p14="http://schemas.microsoft.com/office/powerpoint/2010/main" xmlns="" val="22941814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r>
              <a:rPr lang="en-US" sz="3200" dirty="0" smtClean="0">
                <a:latin typeface="Bookman Old Style" pitchFamily="18" charset="0"/>
              </a:rPr>
              <a:t>Arkansas Leadership Academy Offices</a:t>
            </a:r>
            <a:br>
              <a:rPr lang="en-US" sz="3200" dirty="0" smtClean="0">
                <a:latin typeface="Bookman Old Style" pitchFamily="18" charset="0"/>
              </a:rPr>
            </a:br>
            <a:r>
              <a:rPr lang="en-US" sz="3200" dirty="0">
                <a:latin typeface="Bookman Old Style" pitchFamily="18" charset="0"/>
              </a:rPr>
              <a:t/>
            </a:r>
            <a:br>
              <a:rPr lang="en-US" sz="3200" dirty="0">
                <a:latin typeface="Bookman Old Style" pitchFamily="18" charset="0"/>
              </a:rPr>
            </a:br>
            <a:r>
              <a:rPr lang="en-US" sz="3200" dirty="0" smtClean="0">
                <a:latin typeface="Bookman Old Style" pitchFamily="18" charset="0"/>
              </a:rPr>
              <a:t/>
            </a:r>
            <a:br>
              <a:rPr lang="en-US" sz="3200" dirty="0" smtClean="0">
                <a:latin typeface="Bookman Old Style" pitchFamily="18" charset="0"/>
              </a:rPr>
            </a:br>
            <a:r>
              <a:rPr lang="en-US" sz="3200" dirty="0">
                <a:latin typeface="Bookman Old Style" pitchFamily="18" charset="0"/>
              </a:rPr>
              <a:t/>
            </a:r>
            <a:br>
              <a:rPr lang="en-US" sz="3200" dirty="0">
                <a:latin typeface="Bookman Old Style" pitchFamily="18" charset="0"/>
              </a:rPr>
            </a:br>
            <a:r>
              <a:rPr lang="en-US" sz="3200" dirty="0" smtClean="0">
                <a:latin typeface="Bookman Old Style" pitchFamily="18" charset="0"/>
              </a:rPr>
              <a:t/>
            </a:r>
            <a:br>
              <a:rPr lang="en-US" sz="3200" dirty="0" smtClean="0">
                <a:latin typeface="Bookman Old Style" pitchFamily="18" charset="0"/>
              </a:rPr>
            </a:br>
            <a:r>
              <a:rPr lang="en-US" sz="3200" dirty="0">
                <a:latin typeface="Bookman Old Style" pitchFamily="18" charset="0"/>
              </a:rPr>
              <a:t/>
            </a:r>
            <a:br>
              <a:rPr lang="en-US" sz="3200" dirty="0">
                <a:latin typeface="Bookman Old Style" pitchFamily="18" charset="0"/>
              </a:rPr>
            </a:br>
            <a:r>
              <a:rPr lang="en-US" sz="3200" dirty="0" smtClean="0">
                <a:latin typeface="Bookman Old Style" pitchFamily="18" charset="0"/>
              </a:rPr>
              <a:t/>
            </a:r>
            <a:br>
              <a:rPr lang="en-US" sz="3200" dirty="0" smtClean="0">
                <a:latin typeface="Bookman Old Style" pitchFamily="18" charset="0"/>
              </a:rPr>
            </a:br>
            <a:r>
              <a:rPr lang="en-US" sz="3200" dirty="0">
                <a:latin typeface="Bookman Old Style" pitchFamily="18" charset="0"/>
              </a:rPr>
              <a:t/>
            </a:r>
            <a:br>
              <a:rPr lang="en-US" sz="3200" dirty="0">
                <a:latin typeface="Bookman Old Style" pitchFamily="18" charset="0"/>
              </a:rPr>
            </a:br>
            <a:r>
              <a:rPr lang="en-US" sz="3200" dirty="0" smtClean="0">
                <a:latin typeface="Bookman Old Style" pitchFamily="18" charset="0"/>
              </a:rPr>
              <a:t/>
            </a:r>
            <a:br>
              <a:rPr lang="en-US" sz="3200" dirty="0" smtClean="0">
                <a:latin typeface="Bookman Old Style" pitchFamily="18" charset="0"/>
              </a:rPr>
            </a:br>
            <a:r>
              <a:rPr lang="en-US" sz="3200" dirty="0">
                <a:latin typeface="Bookman Old Style" pitchFamily="18" charset="0"/>
              </a:rPr>
              <a:t/>
            </a:r>
            <a:br>
              <a:rPr lang="en-US" sz="3200" dirty="0">
                <a:latin typeface="Bookman Old Style" pitchFamily="18" charset="0"/>
              </a:rPr>
            </a:br>
            <a:r>
              <a:rPr lang="en-US" sz="3200" dirty="0" smtClean="0">
                <a:latin typeface="Bookman Old Style" pitchFamily="18" charset="0"/>
              </a:rPr>
              <a:t/>
            </a:r>
            <a:br>
              <a:rPr lang="en-US" sz="3200" dirty="0" smtClean="0">
                <a:latin typeface="Bookman Old Style" pitchFamily="18" charset="0"/>
              </a:rPr>
            </a:br>
            <a:endParaRPr lang="en-US" sz="3200" dirty="0">
              <a:latin typeface="Bookman Old Style" pitchFamily="18" charset="0"/>
            </a:endParaRPr>
          </a:p>
        </p:txBody>
      </p:sp>
      <p:graphicFrame>
        <p:nvGraphicFramePr>
          <p:cNvPr id="6" name="Object 5"/>
          <p:cNvGraphicFramePr>
            <a:graphicFrameLocks noGrp="1" noChangeAspect="1"/>
          </p:cNvGraphicFramePr>
          <p:nvPr>
            <p:extLst>
              <p:ext uri="{D42A27DB-BD31-4B8C-83A1-F6EECF244321}">
                <p14:modId xmlns:p14="http://schemas.microsoft.com/office/powerpoint/2010/main" xmlns="" val="703319691"/>
              </p:ext>
            </p:extLst>
          </p:nvPr>
        </p:nvGraphicFramePr>
        <p:xfrm>
          <a:off x="2286000" y="1143000"/>
          <a:ext cx="4800600" cy="5334000"/>
        </p:xfrm>
        <a:graphic>
          <a:graphicData uri="http://schemas.openxmlformats.org/presentationml/2006/ole">
            <p:oleObj spid="_x0000_s1036" name="Acrobat Document" r:id="rId3" imgW="7779960" imgH="10051560" progId="AcroExch.Document.7">
              <p:embed/>
            </p:oleObj>
          </a:graphicData>
        </a:graphic>
      </p:graphicFrame>
    </p:spTree>
    <p:extLst>
      <p:ext uri="{BB962C8B-B14F-4D97-AF65-F5344CB8AC3E}">
        <p14:creationId xmlns:p14="http://schemas.microsoft.com/office/powerpoint/2010/main" xmlns="" val="8662119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715001"/>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lnSpcReduction="10000"/>
          </a:bodyPr>
          <a:lstStyle/>
          <a:p>
            <a:pPr>
              <a:buNone/>
            </a:pPr>
            <a:r>
              <a:rPr lang="en-US" dirty="0" smtClean="0">
                <a:latin typeface="Bookman Old Style" pitchFamily="18" charset="0"/>
              </a:rPr>
              <a:t>   </a:t>
            </a:r>
          </a:p>
          <a:p>
            <a:pPr algn="ctr">
              <a:buNone/>
            </a:pPr>
            <a:r>
              <a:rPr lang="en-US" sz="4000" dirty="0">
                <a:latin typeface="Bookman Old Style" pitchFamily="18" charset="0"/>
              </a:rPr>
              <a:t>Purpose of School Support</a:t>
            </a:r>
          </a:p>
          <a:p>
            <a:pPr>
              <a:buNone/>
            </a:pPr>
            <a:endParaRPr lang="en-US" dirty="0" smtClean="0">
              <a:latin typeface="Bookman Old Style" pitchFamily="18" charset="0"/>
            </a:endParaRPr>
          </a:p>
          <a:p>
            <a:pPr>
              <a:buNone/>
            </a:pPr>
            <a:r>
              <a:rPr lang="en-US" dirty="0" smtClean="0">
                <a:latin typeface="Bookman Old Style" pitchFamily="18" charset="0"/>
              </a:rPr>
              <a:t>   The Arkansas Leadership Academy School Support Program, </a:t>
            </a:r>
            <a:r>
              <a:rPr lang="en-US" dirty="0">
                <a:latin typeface="Bookman Old Style" pitchFamily="18" charset="0"/>
              </a:rPr>
              <a:t>in </a:t>
            </a:r>
            <a:r>
              <a:rPr lang="en-US" dirty="0" smtClean="0">
                <a:latin typeface="Bookman Old Style" pitchFamily="18" charset="0"/>
              </a:rPr>
              <a:t>collaboration with </a:t>
            </a:r>
            <a:r>
              <a:rPr lang="en-US" dirty="0">
                <a:latin typeface="Bookman Old Style" pitchFamily="18" charset="0"/>
              </a:rPr>
              <a:t>the Arkansas Department of </a:t>
            </a:r>
            <a:r>
              <a:rPr lang="en-US" dirty="0" smtClean="0">
                <a:latin typeface="Bookman Old Style" pitchFamily="18" charset="0"/>
              </a:rPr>
              <a:t>Education, provides support for a </a:t>
            </a:r>
            <a:r>
              <a:rPr lang="en-US" dirty="0">
                <a:latin typeface="Bookman Old Style" pitchFamily="18" charset="0"/>
              </a:rPr>
              <a:t>minimum of three consecutive school </a:t>
            </a:r>
            <a:r>
              <a:rPr lang="en-US" dirty="0" smtClean="0">
                <a:latin typeface="Bookman Old Style" pitchFamily="18" charset="0"/>
              </a:rPr>
              <a:t>years to </a:t>
            </a:r>
            <a:r>
              <a:rPr lang="en-US" dirty="0">
                <a:latin typeface="Bookman Old Style" pitchFamily="18" charset="0"/>
              </a:rPr>
              <a:t>applicable schools or school </a:t>
            </a:r>
            <a:r>
              <a:rPr lang="en-US" dirty="0" smtClean="0">
                <a:latin typeface="Bookman Old Style" pitchFamily="18" charset="0"/>
              </a:rPr>
              <a:t>districts in </a:t>
            </a:r>
            <a:r>
              <a:rPr lang="en-US" dirty="0">
                <a:latin typeface="Bookman Old Style" pitchFamily="18" charset="0"/>
              </a:rPr>
              <a:t>School </a:t>
            </a:r>
            <a:r>
              <a:rPr lang="en-US" dirty="0" smtClean="0">
                <a:latin typeface="Bookman Old Style" pitchFamily="18" charset="0"/>
              </a:rPr>
              <a:t>Improvement.</a:t>
            </a:r>
            <a:endParaRPr lang="en-US" dirty="0">
              <a:latin typeface="Bookman Old Style"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172200"/>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0" indent="0" algn="ctr">
              <a:buNone/>
            </a:pPr>
            <a:endParaRPr lang="en-US" sz="3500" dirty="0">
              <a:latin typeface="Bookman Old Style" pitchFamily="18" charset="0"/>
            </a:endParaRPr>
          </a:p>
          <a:p>
            <a:pPr marL="0" indent="0" algn="ctr">
              <a:buNone/>
            </a:pPr>
            <a:r>
              <a:rPr lang="en-US" sz="3800" dirty="0" smtClean="0">
                <a:latin typeface="Bookman Old Style" pitchFamily="18" charset="0"/>
              </a:rPr>
              <a:t>Objectives </a:t>
            </a:r>
            <a:r>
              <a:rPr lang="en-US" sz="3800" dirty="0">
                <a:latin typeface="Bookman Old Style" pitchFamily="18" charset="0"/>
              </a:rPr>
              <a:t>of the Arkansas </a:t>
            </a:r>
            <a:r>
              <a:rPr lang="en-US" sz="3800" dirty="0" smtClean="0">
                <a:latin typeface="Bookman Old Style" pitchFamily="18" charset="0"/>
              </a:rPr>
              <a:t>Leadership Academy </a:t>
            </a:r>
            <a:r>
              <a:rPr lang="en-US" sz="3800" dirty="0">
                <a:latin typeface="Bookman Old Style" pitchFamily="18" charset="0"/>
              </a:rPr>
              <a:t>School Support </a:t>
            </a:r>
            <a:r>
              <a:rPr lang="en-US" sz="3800" dirty="0" smtClean="0">
                <a:latin typeface="Bookman Old Style" pitchFamily="18" charset="0"/>
              </a:rPr>
              <a:t>Program</a:t>
            </a:r>
          </a:p>
          <a:p>
            <a:pPr marL="0" indent="0" algn="ctr">
              <a:buNone/>
            </a:pPr>
            <a:endParaRPr lang="en-US" dirty="0" smtClean="0">
              <a:latin typeface="Bookman Old Style" pitchFamily="18" charset="0"/>
            </a:endParaRPr>
          </a:p>
          <a:p>
            <a:r>
              <a:rPr lang="en-US" sz="3000" dirty="0" smtClean="0">
                <a:latin typeface="Bookman Old Style" pitchFamily="18" charset="0"/>
              </a:rPr>
              <a:t>Build the leadership capacity of the school and district personnel; </a:t>
            </a:r>
          </a:p>
          <a:p>
            <a:r>
              <a:rPr lang="en-US" sz="3000" dirty="0" smtClean="0">
                <a:latin typeface="Bookman Old Style" pitchFamily="18" charset="0"/>
              </a:rPr>
              <a:t>Train a diverse school leadership team, including, but not limited to, the superintendent/designee, school principal, and teachers; </a:t>
            </a:r>
          </a:p>
          <a:p>
            <a:r>
              <a:rPr lang="en-US" sz="3000" dirty="0" smtClean="0">
                <a:latin typeface="Bookman Old Style" pitchFamily="18" charset="0"/>
              </a:rPr>
              <a:t>Provide a cadre of highly experienced, trained capacity building leaders to work in the school on a regular basis; </a:t>
            </a:r>
          </a:p>
          <a:p>
            <a:r>
              <a:rPr lang="en-US" sz="3000" dirty="0" smtClean="0">
                <a:latin typeface="Bookman Old Style" pitchFamily="18" charset="0"/>
              </a:rPr>
              <a:t>Visit the school at least weekly to facilitate leadership activities and provide follow-up on professional development implementation; </a:t>
            </a:r>
          </a:p>
          <a:p>
            <a:pPr>
              <a:buNone/>
            </a:pPr>
            <a:endParaRPr lang="en-US" dirty="0" smtClean="0"/>
          </a:p>
          <a:p>
            <a:pPr>
              <a:buNone/>
            </a:pP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821363"/>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endParaRPr lang="en-US" sz="2600" dirty="0" smtClean="0">
              <a:latin typeface="Bookman Old Style" pitchFamily="18" charset="0"/>
            </a:endParaRPr>
          </a:p>
          <a:p>
            <a:r>
              <a:rPr lang="en-US" sz="2600" dirty="0" smtClean="0">
                <a:latin typeface="Bookman Old Style" pitchFamily="18" charset="0"/>
              </a:rPr>
              <a:t>Work with the school, school district staff, school board members, parents, community members, and other stakeholders as necessary to provide a comprehensive support network; </a:t>
            </a:r>
          </a:p>
          <a:p>
            <a:r>
              <a:rPr lang="en-US" sz="2600" dirty="0" smtClean="0">
                <a:latin typeface="Bookman Old Style" pitchFamily="18" charset="0"/>
              </a:rPr>
              <a:t>Work with the school board for at least 9 hours annually to establish goals for the school district and engage in strategic planning to meet district goals;  </a:t>
            </a:r>
          </a:p>
          <a:p>
            <a:r>
              <a:rPr lang="en-US" sz="2600" dirty="0" smtClean="0">
                <a:latin typeface="Bookman Old Style" pitchFamily="18" charset="0"/>
              </a:rPr>
              <a:t>Engage the community to gather input concerning strengths, weaknesses, opportunities, and barriers within the school/district</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lstStyle/>
          <a:p>
            <a:pPr marL="0" indent="0" algn="ctr">
              <a:buNone/>
            </a:pPr>
            <a:r>
              <a:rPr lang="en-US" sz="4000" dirty="0" smtClean="0">
                <a:latin typeface="Bookman Old Style" pitchFamily="18" charset="0"/>
              </a:rPr>
              <a:t>Who </a:t>
            </a:r>
            <a:r>
              <a:rPr lang="en-US" sz="4000" dirty="0">
                <a:latin typeface="Bookman Old Style" pitchFamily="18" charset="0"/>
              </a:rPr>
              <a:t>Works in the </a:t>
            </a:r>
            <a:r>
              <a:rPr lang="en-US" sz="4000" dirty="0" smtClean="0">
                <a:latin typeface="Bookman Old Style" pitchFamily="18" charset="0"/>
              </a:rPr>
              <a:t>Schools</a:t>
            </a:r>
            <a:r>
              <a:rPr lang="en-US" dirty="0" smtClean="0">
                <a:latin typeface="Bookman Old Style" pitchFamily="18" charset="0"/>
              </a:rPr>
              <a:t>?</a:t>
            </a:r>
          </a:p>
          <a:p>
            <a:pPr marL="0" indent="0" algn="ctr">
              <a:buNone/>
            </a:pPr>
            <a:endParaRPr lang="en-US" dirty="0">
              <a:latin typeface="Bookman Old Style" pitchFamily="18" charset="0"/>
            </a:endParaRPr>
          </a:p>
          <a:p>
            <a:pPr>
              <a:buFont typeface="Wingdings" pitchFamily="2" charset="2"/>
              <a:buChar char="Ø"/>
            </a:pPr>
            <a:r>
              <a:rPr lang="en-US" dirty="0" smtClean="0">
                <a:latin typeface="Bookman Old Style" pitchFamily="18" charset="0"/>
              </a:rPr>
              <a:t>5 Full-time Capacity Builders</a:t>
            </a:r>
          </a:p>
          <a:p>
            <a:pPr marL="0" indent="0">
              <a:buNone/>
            </a:pPr>
            <a:endParaRPr lang="en-US" dirty="0" smtClean="0">
              <a:latin typeface="Bookman Old Style" pitchFamily="18" charset="0"/>
            </a:endParaRPr>
          </a:p>
          <a:p>
            <a:pPr>
              <a:buFont typeface="Wingdings" pitchFamily="2" charset="2"/>
              <a:buChar char="Ø"/>
            </a:pPr>
            <a:r>
              <a:rPr lang="en-US" dirty="0" smtClean="0">
                <a:latin typeface="Bookman Old Style" pitchFamily="18" charset="0"/>
              </a:rPr>
              <a:t>1 Half-time Capacity Builder</a:t>
            </a:r>
          </a:p>
          <a:p>
            <a:pPr marL="0" indent="0">
              <a:buNone/>
            </a:pPr>
            <a:endParaRPr lang="en-US" dirty="0" smtClean="0">
              <a:latin typeface="Bookman Old Style" pitchFamily="18" charset="0"/>
            </a:endParaRPr>
          </a:p>
          <a:p>
            <a:pPr>
              <a:buFont typeface="Wingdings" pitchFamily="2" charset="2"/>
              <a:buChar char="Ø"/>
            </a:pPr>
            <a:r>
              <a:rPr lang="en-US" dirty="0" smtClean="0">
                <a:latin typeface="Bookman Old Style" pitchFamily="18" charset="0"/>
              </a:rPr>
              <a:t>3 Partial-time Capacity Builders</a:t>
            </a:r>
          </a:p>
          <a:p>
            <a:pPr marL="0" indent="0">
              <a:buNone/>
            </a:pPr>
            <a:endParaRPr lang="en-US" dirty="0" smtClean="0">
              <a:latin typeface="Bookman Old Style" pitchFamily="18" charset="0"/>
            </a:endParaRPr>
          </a:p>
          <a:p>
            <a:pPr>
              <a:buFont typeface="Wingdings" pitchFamily="2" charset="2"/>
              <a:buChar char="Ø"/>
            </a:pPr>
            <a:r>
              <a:rPr lang="en-US" dirty="0" smtClean="0">
                <a:latin typeface="Bookman Old Style" pitchFamily="18" charset="0"/>
              </a:rPr>
              <a:t>Specialty Area Consultants</a:t>
            </a:r>
            <a:endParaRPr lang="en-US" dirty="0">
              <a:latin typeface="Bookman Old Style"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200" dirty="0" smtClean="0">
                <a:latin typeface="Bookman Old Style" pitchFamily="18" charset="0"/>
              </a:rPr>
              <a:t>How has the Arkansas Leadership Academy School Support Program grown?</a:t>
            </a:r>
            <a:endParaRPr lang="en-US" sz="3200" dirty="0">
              <a:latin typeface="Bookman Old Style" pitchFamily="18" charset="0"/>
            </a:endParaRP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Autofit/>
          </a:bodyPr>
          <a:lstStyle/>
          <a:p>
            <a:r>
              <a:rPr lang="en-US" sz="3600" dirty="0" smtClean="0">
                <a:latin typeface="Bookman Old Style" pitchFamily="18" charset="0"/>
              </a:rPr>
              <a:t>Where are School Support Program Schools located?</a:t>
            </a:r>
            <a:br>
              <a:rPr lang="en-US" sz="3600" dirty="0" smtClean="0">
                <a:latin typeface="Bookman Old Style" pitchFamily="18" charset="0"/>
              </a:rPr>
            </a:br>
            <a:r>
              <a:rPr lang="en-US" sz="3600" dirty="0">
                <a:latin typeface="Bookman Old Style" pitchFamily="18" charset="0"/>
              </a:rPr>
              <a:t/>
            </a:r>
            <a:br>
              <a:rPr lang="en-US" sz="3600" dirty="0">
                <a:latin typeface="Bookman Old Style" pitchFamily="18" charset="0"/>
              </a:rPr>
            </a:br>
            <a:r>
              <a:rPr lang="en-US" sz="3600" dirty="0" smtClean="0">
                <a:latin typeface="Bookman Old Style" pitchFamily="18" charset="0"/>
              </a:rPr>
              <a:t/>
            </a:r>
            <a:br>
              <a:rPr lang="en-US" sz="3600" dirty="0" smtClean="0">
                <a:latin typeface="Bookman Old Style" pitchFamily="18" charset="0"/>
              </a:rPr>
            </a:br>
            <a:r>
              <a:rPr lang="en-US" sz="3600" dirty="0">
                <a:latin typeface="Bookman Old Style" pitchFamily="18" charset="0"/>
              </a:rPr>
              <a:t/>
            </a:r>
            <a:br>
              <a:rPr lang="en-US" sz="3600" dirty="0">
                <a:latin typeface="Bookman Old Style" pitchFamily="18" charset="0"/>
              </a:rPr>
            </a:br>
            <a:r>
              <a:rPr lang="en-US" sz="3600" dirty="0" smtClean="0">
                <a:latin typeface="Bookman Old Style" pitchFamily="18" charset="0"/>
              </a:rPr>
              <a:t/>
            </a:r>
            <a:br>
              <a:rPr lang="en-US" sz="3600" dirty="0" smtClean="0">
                <a:latin typeface="Bookman Old Style" pitchFamily="18" charset="0"/>
              </a:rPr>
            </a:br>
            <a:r>
              <a:rPr lang="en-US" sz="3600" dirty="0">
                <a:latin typeface="Bookman Old Style" pitchFamily="18" charset="0"/>
              </a:rPr>
              <a:t/>
            </a:r>
            <a:br>
              <a:rPr lang="en-US" sz="3600" dirty="0">
                <a:latin typeface="Bookman Old Style" pitchFamily="18" charset="0"/>
              </a:rPr>
            </a:br>
            <a:r>
              <a:rPr lang="en-US" sz="3600" dirty="0" smtClean="0">
                <a:latin typeface="Bookman Old Style" pitchFamily="18" charset="0"/>
              </a:rPr>
              <a:t/>
            </a:r>
            <a:br>
              <a:rPr lang="en-US" sz="3600" dirty="0" smtClean="0">
                <a:latin typeface="Bookman Old Style" pitchFamily="18" charset="0"/>
              </a:rPr>
            </a:br>
            <a:r>
              <a:rPr lang="en-US" sz="3600" dirty="0">
                <a:latin typeface="Bookman Old Style" pitchFamily="18" charset="0"/>
              </a:rPr>
              <a:t/>
            </a:r>
            <a:br>
              <a:rPr lang="en-US" sz="3600" dirty="0">
                <a:latin typeface="Bookman Old Style" pitchFamily="18" charset="0"/>
              </a:rPr>
            </a:br>
            <a:r>
              <a:rPr lang="en-US" sz="3600" dirty="0" smtClean="0">
                <a:latin typeface="Bookman Old Style" pitchFamily="18" charset="0"/>
              </a:rPr>
              <a:t/>
            </a:r>
            <a:br>
              <a:rPr lang="en-US" sz="3600" dirty="0" smtClean="0">
                <a:latin typeface="Bookman Old Style" pitchFamily="18" charset="0"/>
              </a:rPr>
            </a:br>
            <a:endParaRPr lang="en-US" sz="3600" dirty="0">
              <a:latin typeface="Bookman Old Style" pitchFamily="18" charset="0"/>
            </a:endParaRPr>
          </a:p>
        </p:txBody>
      </p:sp>
      <p:graphicFrame>
        <p:nvGraphicFramePr>
          <p:cNvPr id="5" name="Object 4"/>
          <p:cNvGraphicFramePr>
            <a:graphicFrameLocks noGrp="1" noChangeAspect="1"/>
          </p:cNvGraphicFramePr>
          <p:nvPr>
            <p:extLst>
              <p:ext uri="{D42A27DB-BD31-4B8C-83A1-F6EECF244321}">
                <p14:modId xmlns:p14="http://schemas.microsoft.com/office/powerpoint/2010/main" xmlns="" val="709808763"/>
              </p:ext>
            </p:extLst>
          </p:nvPr>
        </p:nvGraphicFramePr>
        <p:xfrm>
          <a:off x="2438400" y="1524001"/>
          <a:ext cx="4495800" cy="4648199"/>
        </p:xfrm>
        <a:graphic>
          <a:graphicData uri="http://schemas.openxmlformats.org/presentationml/2006/ole">
            <p:oleObj spid="_x0000_s2057" name="Acrobat Document" r:id="rId3" imgW="7779960" imgH="10051560" progId="AcroExch.Document.7">
              <p:embed/>
            </p:oleObj>
          </a:graphicData>
        </a:graphic>
      </p:graphicFrame>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5867400"/>
          </a:xfrm>
          <a:ln w="38100"/>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r>
              <a:rPr lang="en-US" sz="4000" dirty="0" smtClean="0">
                <a:latin typeface="Bookman Old Style" pitchFamily="18" charset="0"/>
              </a:rPr>
              <a:t>School Support Program Outcomes</a:t>
            </a:r>
            <a:r>
              <a:rPr lang="en-US" dirty="0" smtClean="0">
                <a:latin typeface="Bookman Old Style" pitchFamily="18" charset="0"/>
              </a:rPr>
              <a:t/>
            </a:r>
            <a:br>
              <a:rPr lang="en-US" dirty="0" smtClean="0">
                <a:latin typeface="Bookman Old Style" pitchFamily="18" charset="0"/>
              </a:rPr>
            </a:br>
            <a:r>
              <a:rPr lang="en-US" dirty="0">
                <a:latin typeface="Bookman Old Style" pitchFamily="18" charset="0"/>
              </a:rPr>
              <a:t/>
            </a:r>
            <a:br>
              <a:rPr lang="en-US" dirty="0">
                <a:latin typeface="Bookman Old Style" pitchFamily="18" charset="0"/>
              </a:rPr>
            </a:br>
            <a:r>
              <a:rPr lang="en-US" sz="3600" dirty="0">
                <a:latin typeface="Bookman Old Style" pitchFamily="18" charset="0"/>
              </a:rPr>
              <a:t>What are the outcomes of our work with teachers, leaders, and students?</a:t>
            </a:r>
            <a:r>
              <a:rPr lang="en-US" dirty="0">
                <a:latin typeface="Bookman Old Style" pitchFamily="18" charset="0"/>
              </a:rPr>
              <a:t>  </a:t>
            </a:r>
            <a:br>
              <a:rPr lang="en-US" dirty="0">
                <a:latin typeface="Bookman Old Style" pitchFamily="18" charset="0"/>
              </a:rPr>
            </a:br>
            <a:endParaRPr lang="en-US" dirty="0">
              <a:latin typeface="Bookman Old Style" pitchFamily="18" charset="0"/>
            </a:endParaRPr>
          </a:p>
        </p:txBody>
      </p:sp>
    </p:spTree>
    <p:extLst>
      <p:ext uri="{BB962C8B-B14F-4D97-AF65-F5344CB8AC3E}">
        <p14:creationId xmlns:p14="http://schemas.microsoft.com/office/powerpoint/2010/main" xmlns="" val="7766623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Moonlight">
      <a:dk1>
        <a:srgbClr val="595959"/>
      </a:dk1>
      <a:lt1>
        <a:srgbClr val="FFFFFF"/>
      </a:lt1>
      <a:dk2>
        <a:srgbClr val="2AB7FF"/>
      </a:dk2>
      <a:lt2>
        <a:srgbClr val="DBE5F1"/>
      </a:lt2>
      <a:accent1>
        <a:srgbClr val="20378C"/>
      </a:accent1>
      <a:accent2>
        <a:srgbClr val="A20000"/>
      </a:accent2>
      <a:accent3>
        <a:srgbClr val="534088"/>
      </a:accent3>
      <a:accent4>
        <a:srgbClr val="2D9123"/>
      </a:accent4>
      <a:accent5>
        <a:srgbClr val="7E2C80"/>
      </a:accent5>
      <a:accent6>
        <a:srgbClr val="4A4EC5"/>
      </a:accent6>
      <a:hlink>
        <a:srgbClr val="BBECFF"/>
      </a:hlink>
      <a:folHlink>
        <a:srgbClr val="DDDD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2ED57DFC55F42BB00BB5B4AB0CA42" ma:contentTypeVersion="3" ma:contentTypeDescription="Create a new document." ma:contentTypeScope="" ma:versionID="e6ae07567a325d5b840d1ea135b70e9b">
  <xsd:schema xmlns:xsd="http://www.w3.org/2001/XMLSchema" xmlns:xs="http://www.w3.org/2001/XMLSchema" xmlns:p="http://schemas.microsoft.com/office/2006/metadata/properties" xmlns:ns2="http://schemas.microsoft.com/sharepoint/v4" xmlns:ns3="16de58f0-8742-410d-b579-165f1627d21d" targetNamespace="http://schemas.microsoft.com/office/2006/metadata/properties" ma:root="true" ma:fieldsID="ec41ebc4ede6e2456d8d9a1b6339c5cd" ns2:_="" ns3:_="">
    <xsd:import namespace="http://schemas.microsoft.com/sharepoint/v4"/>
    <xsd:import namespace="16de58f0-8742-410d-b579-165f1627d21d"/>
    <xsd:element name="properties">
      <xsd:complexType>
        <xsd:sequence>
          <xsd:element name="documentManagement">
            <xsd:complexType>
              <xsd:all>
                <xsd:element ref="ns2:IconOverla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e58f0-8742-410d-b579-165f1627d21d"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IconOverlay xmlns="http://schemas.microsoft.com/sharepoint/v4" xsi:nil="true"/>
  </documentManagement>
</p:properties>
</file>

<file path=customXml/itemProps1.xml><?xml version="1.0" encoding="utf-8"?>
<ds:datastoreItem xmlns:ds="http://schemas.openxmlformats.org/officeDocument/2006/customXml" ds:itemID="{C5718090-FF0D-4D56-AC46-78C9D9154279}"/>
</file>

<file path=customXml/itemProps2.xml><?xml version="1.0" encoding="utf-8"?>
<ds:datastoreItem xmlns:ds="http://schemas.openxmlformats.org/officeDocument/2006/customXml" ds:itemID="{484EA5A1-FEFA-473E-BEC8-4735B0F8A1EB}"/>
</file>

<file path=customXml/itemProps3.xml><?xml version="1.0" encoding="utf-8"?>
<ds:datastoreItem xmlns:ds="http://schemas.openxmlformats.org/officeDocument/2006/customXml" ds:itemID="{4315B4E2-4AD0-479B-9A9E-80F0A3E2EBE7}"/>
</file>

<file path=docProps/app.xml><?xml version="1.0" encoding="utf-8"?>
<Properties xmlns="http://schemas.openxmlformats.org/officeDocument/2006/extended-properties" xmlns:vt="http://schemas.openxmlformats.org/officeDocument/2006/docPropsVTypes">
  <Template>Slipstream</Template>
  <TotalTime>742</TotalTime>
  <Words>1501</Words>
  <Application>Microsoft Office PowerPoint</Application>
  <PresentationFormat>On-screen Show (4:3)</PresentationFormat>
  <Paragraphs>124</Paragraphs>
  <Slides>19</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Acrobat Document</vt:lpstr>
      <vt:lpstr>Slide 1</vt:lpstr>
      <vt:lpstr>Arkansas Leadership Academy Offices           </vt:lpstr>
      <vt:lpstr>Slide 3</vt:lpstr>
      <vt:lpstr>Slide 4</vt:lpstr>
      <vt:lpstr>Slide 5</vt:lpstr>
      <vt:lpstr>Slide 6</vt:lpstr>
      <vt:lpstr>How has the Arkansas Leadership Academy School Support Program grown?</vt:lpstr>
      <vt:lpstr>Where are School Support Program Schools located?         </vt:lpstr>
      <vt:lpstr>School Support Program Outcomes  What are the outcomes of our work with teachers, leaders, and students?   </vt:lpstr>
      <vt:lpstr>Slide 10</vt:lpstr>
      <vt:lpstr>Principals in SSP for their 3rd year had significantly higher instructional &amp; moral leadership efficacy than those just starting with SSP. </vt:lpstr>
      <vt:lpstr>Cohort 1: 2009 to 2010  AYP Improvements in Initial Year</vt:lpstr>
      <vt:lpstr>Results from Year 1 of SSP</vt:lpstr>
      <vt:lpstr>Results from Year 2 of SSP</vt:lpstr>
      <vt:lpstr>Results from Year 1 of SSP</vt:lpstr>
      <vt:lpstr>Results from Year 2 of SSP</vt:lpstr>
      <vt:lpstr>Progress on achievement gaps—greater gains in literacy for African American students in Year 1.</vt:lpstr>
      <vt:lpstr>Progress on achievement gaps—greater gains in math for African American students in Year 1.</vt:lpstr>
      <vt:lpstr>Slide 19</vt:lpstr>
    </vt:vector>
  </TitlesOfParts>
  <Company>College of Education &amp; Health Professions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Arkansas Leadership Academy</dc:title>
  <dc:creator>Belinda Akin</dc:creator>
  <cp:lastModifiedBy>Juanita C. Giles</cp:lastModifiedBy>
  <cp:revision>43</cp:revision>
  <cp:lastPrinted>2011-10-25T20:35:56Z</cp:lastPrinted>
  <dcterms:created xsi:type="dcterms:W3CDTF">2011-10-19T19:15:03Z</dcterms:created>
  <dcterms:modified xsi:type="dcterms:W3CDTF">2011-11-10T15:34:19Z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0x01010082B2ED57DFC55F42BB00BB5B4AB0CA42</vt:lpwstr>
  </property>
  <property fmtid="{D5CDD505-2E9C-101B-9397-08002B2CF9AE}" pid="3" name="Order">
    <vt:r8>2008700</vt:r8>
  </property>
  <property fmtid="{D5CDD505-2E9C-101B-9397-08002B2CF9AE}" pid="4" name="TemplateUrl">
    <vt:lpwstr/>
  </property>
  <property fmtid="{D5CDD505-2E9C-101B-9397-08002B2CF9AE}" pid="5" name="_SourceUrl">
    <vt:lpwstr/>
  </property>
  <property fmtid="{D5CDD505-2E9C-101B-9397-08002B2CF9AE}" pid="6" name="_SharedFileIndex">
    <vt:lpwstr/>
  </property>
  <property fmtid="{D5CDD505-2E9C-101B-9397-08002B2CF9AE}" pid="7" name="xd_Signature">
    <vt:bool>false</vt:bool>
  </property>
  <property fmtid="{D5CDD505-2E9C-101B-9397-08002B2CF9AE}" pid="8" name="xd_ProgID">
    <vt:lpwstr/>
  </property>
  <property fmtid="{D5CDD505-2E9C-101B-9397-08002B2CF9AE}" pid="9" name="URL">
    <vt:lpwstr/>
  </property>
</Properties>
</file>