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Default Extension="png" ContentType="image/png"/>
  <Default Extension="bin" ContentType="application/vnd.openxmlformats-officedocument.oleObject"/>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1"/>
  </p:notesMasterIdLst>
  <p:handoutMasterIdLst>
    <p:handoutMasterId r:id="rId32"/>
  </p:handoutMasterIdLst>
  <p:sldIdLst>
    <p:sldId id="298" r:id="rId2"/>
    <p:sldId id="332" r:id="rId3"/>
    <p:sldId id="333" r:id="rId4"/>
    <p:sldId id="334" r:id="rId5"/>
    <p:sldId id="335" r:id="rId6"/>
    <p:sldId id="336" r:id="rId7"/>
    <p:sldId id="337" r:id="rId8"/>
    <p:sldId id="338" r:id="rId9"/>
    <p:sldId id="339" r:id="rId10"/>
    <p:sldId id="340" r:id="rId11"/>
    <p:sldId id="356" r:id="rId12"/>
    <p:sldId id="355" r:id="rId13"/>
    <p:sldId id="343" r:id="rId14"/>
    <p:sldId id="370" r:id="rId15"/>
    <p:sldId id="371" r:id="rId16"/>
    <p:sldId id="344" r:id="rId17"/>
    <p:sldId id="357" r:id="rId18"/>
    <p:sldId id="366" r:id="rId19"/>
    <p:sldId id="342" r:id="rId20"/>
    <p:sldId id="365" r:id="rId21"/>
    <p:sldId id="364" r:id="rId22"/>
    <p:sldId id="369" r:id="rId23"/>
    <p:sldId id="367" r:id="rId24"/>
    <p:sldId id="350" r:id="rId25"/>
    <p:sldId id="368" r:id="rId26"/>
    <p:sldId id="359" r:id="rId27"/>
    <p:sldId id="354" r:id="rId28"/>
    <p:sldId id="353" r:id="rId29"/>
    <p:sldId id="372" r:id="rId30"/>
  </p:sldIdLst>
  <p:sldSz cx="9144000" cy="6858000" type="screen4x3"/>
  <p:notesSz cx="7010400" cy="9296400"/>
  <p:defaultTex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752" autoAdjust="0"/>
  </p:normalViewPr>
  <p:slideViewPr>
    <p:cSldViewPr>
      <p:cViewPr>
        <p:scale>
          <a:sx n="100" d="100"/>
          <a:sy n="100" d="100"/>
        </p:scale>
        <p:origin x="-90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65539" name="Rectangle 3"/>
          <p:cNvSpPr>
            <a:spLocks noGrp="1" noChangeArrowheads="1"/>
          </p:cNvSpPr>
          <p:nvPr>
            <p:ph type="dt" sz="quarter"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65540"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65541" name="Rectangle 5"/>
          <p:cNvSpPr>
            <a:spLocks noGrp="1" noChangeArrowheads="1"/>
          </p:cNvSpPr>
          <p:nvPr>
            <p:ph type="sldNum" sz="quarter" idx="3"/>
          </p:nvPr>
        </p:nvSpPr>
        <p:spPr bwMode="auto">
          <a:xfrm>
            <a:off x="3970939"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350C2C3F-F0C2-4749-BBB9-FAD37FD3D6CD}" type="slidenum">
              <a:rPr lang="en-US"/>
              <a:pPr>
                <a:defRPr/>
              </a:pPr>
              <a:t>‹#›</a:t>
            </a:fld>
            <a:endParaRPr lang="en-US"/>
          </a:p>
        </p:txBody>
      </p:sp>
    </p:spTree>
    <p:extLst>
      <p:ext uri="{BB962C8B-B14F-4D97-AF65-F5344CB8AC3E}">
        <p14:creationId xmlns:p14="http://schemas.microsoft.com/office/powerpoint/2010/main" val="29849486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40963" name="Rectangle 3"/>
          <p:cNvSpPr>
            <a:spLocks noGrp="1" noChangeArrowheads="1"/>
          </p:cNvSpPr>
          <p:nvPr>
            <p:ph type="dt"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40967" name="Rectangle 7"/>
          <p:cNvSpPr>
            <a:spLocks noGrp="1" noChangeArrowheads="1"/>
          </p:cNvSpPr>
          <p:nvPr>
            <p:ph type="sldNum" sz="quarter" idx="5"/>
          </p:nvPr>
        </p:nvSpPr>
        <p:spPr bwMode="auto">
          <a:xfrm>
            <a:off x="3970939"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44FCE9B0-4D89-4E72-ACAB-78DDADCC7840}" type="slidenum">
              <a:rPr lang="en-US"/>
              <a:pPr>
                <a:defRPr/>
              </a:pPr>
              <a:t>‹#›</a:t>
            </a:fld>
            <a:endParaRPr lang="en-US"/>
          </a:p>
        </p:txBody>
      </p:sp>
    </p:spTree>
    <p:extLst>
      <p:ext uri="{BB962C8B-B14F-4D97-AF65-F5344CB8AC3E}">
        <p14:creationId xmlns:p14="http://schemas.microsoft.com/office/powerpoint/2010/main" val="26346300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following slides have some colorful</a:t>
            </a:r>
            <a:r>
              <a:rPr lang="en-US" baseline="0" dirty="0" smtClean="0"/>
              <a:t> graphics since the slides are used in training sessions.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a:t>
            </a:fld>
            <a:endParaRPr lang="en-US"/>
          </a:p>
        </p:txBody>
      </p:sp>
    </p:spTree>
    <p:extLst>
      <p:ext uri="{BB962C8B-B14F-4D97-AF65-F5344CB8AC3E}">
        <p14:creationId xmlns:p14="http://schemas.microsoft.com/office/powerpoint/2010/main" val="171564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Partnership Program rules provide a three-factor ranking process to rank all qualified projects.</a:t>
            </a:r>
          </a:p>
          <a:p>
            <a:pPr marL="171450" indent="-171450">
              <a:buFont typeface="Arial" charset="0"/>
              <a:buChar char="•"/>
            </a:pPr>
            <a:r>
              <a:rPr lang="en-US" dirty="0" smtClean="0"/>
              <a:t>Since there are annual legislative fiscal sessions, projects are ranked by Year One and Year Two.</a:t>
            </a:r>
          </a:p>
          <a:p>
            <a:pPr marL="171450" indent="-171450">
              <a:buFont typeface="Arial" charset="0"/>
              <a:buChar char="•"/>
            </a:pPr>
            <a:r>
              <a:rPr lang="en-US" dirty="0" smtClean="0"/>
              <a:t>Warm, safe, and dry projects are ranked ahead of space projects.</a:t>
            </a:r>
          </a:p>
          <a:p>
            <a:pPr marL="171450" indent="-171450">
              <a:buFont typeface="Arial" charset="0"/>
              <a:buChar char="•"/>
            </a:pPr>
            <a:r>
              <a:rPr lang="en-US" dirty="0" smtClean="0"/>
              <a:t>In general projects rank higher for –</a:t>
            </a:r>
          </a:p>
          <a:p>
            <a:pPr marL="628650" lvl="1" indent="-171450">
              <a:buFont typeface="Arial" charset="0"/>
              <a:buChar char="•"/>
            </a:pPr>
            <a:r>
              <a:rPr lang="en-US" dirty="0" smtClean="0"/>
              <a:t>Less wealthy districts</a:t>
            </a:r>
          </a:p>
          <a:p>
            <a:pPr marL="628650" lvl="1" indent="-171450">
              <a:buFont typeface="Arial" charset="0"/>
              <a:buChar char="•"/>
            </a:pPr>
            <a:r>
              <a:rPr lang="en-US" dirty="0" smtClean="0"/>
              <a:t>Facilities in poorer condition</a:t>
            </a:r>
          </a:p>
          <a:p>
            <a:pPr marL="628650" lvl="1" indent="-171450">
              <a:buFont typeface="Arial" charset="0"/>
              <a:buChar char="•"/>
            </a:pPr>
            <a:r>
              <a:rPr lang="en-US" dirty="0" smtClean="0"/>
              <a:t>Districts with higher growth</a:t>
            </a:r>
          </a:p>
          <a:p>
            <a:pPr marL="171450" indent="-171450">
              <a:buFont typeface="Arial" charset="0"/>
              <a:buChar char="•"/>
            </a:pPr>
            <a:r>
              <a:rPr lang="en-US" dirty="0"/>
              <a:t>Although there is a ranking process, to date every qualified project that met the program parameters has been funded.  NO PROJECTS HAVE NOT BEEN FUNDED DUE TO A LACK OF AVAILABLE FUNDING.</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10</a:t>
            </a:fld>
            <a:endParaRPr lang="en-US"/>
          </a:p>
        </p:txBody>
      </p:sp>
    </p:spTree>
    <p:extLst>
      <p:ext uri="{BB962C8B-B14F-4D97-AF65-F5344CB8AC3E}">
        <p14:creationId xmlns:p14="http://schemas.microsoft.com/office/powerpoint/2010/main" val="352559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State Financial Participation committed to date for all funding programs.</a:t>
            </a:r>
          </a:p>
          <a:p>
            <a:pPr marL="171450" indent="-171450">
              <a:buFont typeface="Arial" charset="0"/>
              <a:buChar char="•"/>
            </a:pPr>
            <a:r>
              <a:rPr lang="en-US" dirty="0" smtClean="0"/>
              <a:t>The 2011-2013 totals include the anticipated committed costs for Year Two of the biennium.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11</a:t>
            </a:fld>
            <a:endParaRPr lang="en-US"/>
          </a:p>
        </p:txBody>
      </p:sp>
    </p:spTree>
    <p:extLst>
      <p:ext uri="{BB962C8B-B14F-4D97-AF65-F5344CB8AC3E}">
        <p14:creationId xmlns:p14="http://schemas.microsoft.com/office/powerpoint/2010/main" val="252027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ending fund balances by year when you compare the expenditures and revenues.</a:t>
            </a:r>
          </a:p>
          <a:p>
            <a:pPr marL="171450" indent="-171450">
              <a:buFont typeface="Arial" charset="0"/>
              <a:buChar char="•"/>
            </a:pPr>
            <a:r>
              <a:rPr lang="en-US" dirty="0" smtClean="0"/>
              <a:t>The projected ending fund balance for all current projects is about $26M.</a:t>
            </a:r>
          </a:p>
          <a:p>
            <a:pPr marL="171450" indent="-171450">
              <a:buFont typeface="Arial" charset="0"/>
              <a:buChar char="•"/>
            </a:pPr>
            <a:r>
              <a:rPr lang="en-US" dirty="0" smtClean="0"/>
              <a:t>The $26 M includes the anticipated 2011-2013 Year Two projects of about $31.8 M and revenues of about $60M.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12</a:t>
            </a:fld>
            <a:endParaRPr lang="en-US"/>
          </a:p>
        </p:txBody>
      </p:sp>
    </p:spTree>
    <p:extLst>
      <p:ext uri="{BB962C8B-B14F-4D97-AF65-F5344CB8AC3E}">
        <p14:creationId xmlns:p14="http://schemas.microsoft.com/office/powerpoint/2010/main" val="102037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concludes the overview of the state’s master plan and Partnership Program.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13</a:t>
            </a:fld>
            <a:endParaRPr lang="en-US"/>
          </a:p>
        </p:txBody>
      </p:sp>
    </p:spTree>
    <p:extLst>
      <p:ext uri="{BB962C8B-B14F-4D97-AF65-F5344CB8AC3E}">
        <p14:creationId xmlns:p14="http://schemas.microsoft.com/office/powerpoint/2010/main" val="325731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14</a:t>
            </a:fld>
            <a:endParaRPr lang="en-US"/>
          </a:p>
        </p:txBody>
      </p:sp>
    </p:spTree>
    <p:extLst>
      <p:ext uri="{BB962C8B-B14F-4D97-AF65-F5344CB8AC3E}">
        <p14:creationId xmlns:p14="http://schemas.microsoft.com/office/powerpoint/2010/main" val="3368806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15</a:t>
            </a:fld>
            <a:endParaRPr lang="en-US"/>
          </a:p>
        </p:txBody>
      </p:sp>
    </p:spTree>
    <p:extLst>
      <p:ext uri="{BB962C8B-B14F-4D97-AF65-F5344CB8AC3E}">
        <p14:creationId xmlns:p14="http://schemas.microsoft.com/office/powerpoint/2010/main" val="388726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16</a:t>
            </a:fld>
            <a:endParaRPr lang="en-US"/>
          </a:p>
        </p:txBody>
      </p:sp>
    </p:spTree>
    <p:extLst>
      <p:ext uri="{BB962C8B-B14F-4D97-AF65-F5344CB8AC3E}">
        <p14:creationId xmlns:p14="http://schemas.microsoft.com/office/powerpoint/2010/main" val="2376804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17</a:t>
            </a:fld>
            <a:endParaRPr lang="en-US"/>
          </a:p>
        </p:txBody>
      </p:sp>
    </p:spTree>
    <p:extLst>
      <p:ext uri="{BB962C8B-B14F-4D97-AF65-F5344CB8AC3E}">
        <p14:creationId xmlns:p14="http://schemas.microsoft.com/office/powerpoint/2010/main" val="2518607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18</a:t>
            </a:fld>
            <a:endParaRPr lang="en-US"/>
          </a:p>
        </p:txBody>
      </p:sp>
    </p:spTree>
    <p:extLst>
      <p:ext uri="{BB962C8B-B14F-4D97-AF65-F5344CB8AC3E}">
        <p14:creationId xmlns:p14="http://schemas.microsoft.com/office/powerpoint/2010/main" val="245288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19</a:t>
            </a:fld>
            <a:endParaRPr lang="en-US"/>
          </a:p>
        </p:txBody>
      </p:sp>
    </p:spTree>
    <p:extLst>
      <p:ext uri="{BB962C8B-B14F-4D97-AF65-F5344CB8AC3E}">
        <p14:creationId xmlns:p14="http://schemas.microsoft.com/office/powerpoint/2010/main" val="105596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Discuss the two year cycle that address the Master Plan and the Partnership Program</a:t>
            </a:r>
          </a:p>
          <a:p>
            <a:pPr marL="171450" indent="-171450">
              <a:buFont typeface="Arial" charset="0"/>
              <a:buChar char="•"/>
            </a:pPr>
            <a:r>
              <a:rPr lang="en-US" dirty="0" smtClean="0"/>
              <a:t>Dates are established by statute and rule</a:t>
            </a:r>
          </a:p>
          <a:p>
            <a:pPr marL="171450" indent="-171450">
              <a:buFont typeface="Arial" charset="0"/>
              <a:buChar char="•"/>
            </a:pPr>
            <a:r>
              <a:rPr lang="en-US" dirty="0" smtClean="0"/>
              <a:t>In 2011</a:t>
            </a:r>
          </a:p>
          <a:p>
            <a:pPr marL="628650" lvl="1" indent="-171450">
              <a:buFont typeface="Arial" charset="0"/>
              <a:buChar char="•"/>
            </a:pPr>
            <a:r>
              <a:rPr lang="en-US" dirty="0" smtClean="0"/>
              <a:t>Districts</a:t>
            </a:r>
            <a:r>
              <a:rPr lang="en-US" baseline="0" dirty="0" smtClean="0"/>
              <a:t> submitted a preliminary master plan </a:t>
            </a:r>
          </a:p>
          <a:p>
            <a:pPr marL="628650" lvl="1" indent="-171450">
              <a:buFont typeface="Arial" charset="0"/>
              <a:buChar char="•"/>
            </a:pPr>
            <a:r>
              <a:rPr lang="en-US" baseline="0" dirty="0" smtClean="0"/>
              <a:t>Division issued the Partnership Program project list for the 2011-2013 biennium</a:t>
            </a:r>
            <a:endParaRPr lang="en-US" baseline="0" dirty="0"/>
          </a:p>
          <a:p>
            <a:pPr marL="171450" indent="-171450">
              <a:buFont typeface="Arial" charset="0"/>
              <a:buChar char="•"/>
            </a:pPr>
            <a:r>
              <a:rPr lang="en-US" baseline="0" dirty="0" smtClean="0"/>
              <a:t>In 2012</a:t>
            </a:r>
          </a:p>
          <a:p>
            <a:pPr marL="628650" lvl="1" indent="-171450">
              <a:buFont typeface="Arial" charset="0"/>
              <a:buChar char="•"/>
            </a:pPr>
            <a:r>
              <a:rPr lang="en-US" baseline="0" dirty="0" smtClean="0"/>
              <a:t>Districts will submit their final master plan</a:t>
            </a:r>
          </a:p>
          <a:p>
            <a:pPr marL="628650" lvl="1" indent="-171450">
              <a:buFont typeface="Arial" charset="0"/>
              <a:buChar char="•"/>
            </a:pPr>
            <a:r>
              <a:rPr lang="en-US" baseline="0" dirty="0" smtClean="0"/>
              <a:t>Districts will submit Partnership Program project applications for the 2013-2015 biennium</a:t>
            </a:r>
          </a:p>
          <a:p>
            <a:pPr marL="628650" lvl="1" indent="-171450">
              <a:buFont typeface="Arial" charset="0"/>
              <a:buChar char="•"/>
            </a:pPr>
            <a:r>
              <a:rPr lang="en-US" baseline="0" dirty="0" smtClean="0"/>
              <a:t>Division will review and approve master plans</a:t>
            </a:r>
            <a:endParaRPr lang="en-US" baseline="0"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a:t>
            </a:fld>
            <a:endParaRPr lang="en-US" dirty="0"/>
          </a:p>
        </p:txBody>
      </p:sp>
    </p:spTree>
    <p:extLst>
      <p:ext uri="{BB962C8B-B14F-4D97-AF65-F5344CB8AC3E}">
        <p14:creationId xmlns:p14="http://schemas.microsoft.com/office/powerpoint/2010/main" val="1562612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Hip- pocket slide.  Used only if there are questions.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20</a:t>
            </a:fld>
            <a:endParaRPr lang="en-US"/>
          </a:p>
        </p:txBody>
      </p:sp>
    </p:spTree>
    <p:extLst>
      <p:ext uri="{BB962C8B-B14F-4D97-AF65-F5344CB8AC3E}">
        <p14:creationId xmlns:p14="http://schemas.microsoft.com/office/powerpoint/2010/main" val="2626589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21</a:t>
            </a:fld>
            <a:endParaRPr lang="en-US"/>
          </a:p>
        </p:txBody>
      </p:sp>
    </p:spTree>
    <p:extLst>
      <p:ext uri="{BB962C8B-B14F-4D97-AF65-F5344CB8AC3E}">
        <p14:creationId xmlns:p14="http://schemas.microsoft.com/office/powerpoint/2010/main" val="2630283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22</a:t>
            </a:fld>
            <a:endParaRPr lang="en-US"/>
          </a:p>
        </p:txBody>
      </p:sp>
    </p:spTree>
    <p:extLst>
      <p:ext uri="{BB962C8B-B14F-4D97-AF65-F5344CB8AC3E}">
        <p14:creationId xmlns:p14="http://schemas.microsoft.com/office/powerpoint/2010/main" val="3101851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23</a:t>
            </a:fld>
            <a:endParaRPr lang="en-US"/>
          </a:p>
        </p:txBody>
      </p:sp>
    </p:spTree>
    <p:extLst>
      <p:ext uri="{BB962C8B-B14F-4D97-AF65-F5344CB8AC3E}">
        <p14:creationId xmlns:p14="http://schemas.microsoft.com/office/powerpoint/2010/main" val="3969715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24</a:t>
            </a:fld>
            <a:endParaRPr lang="en-US"/>
          </a:p>
        </p:txBody>
      </p:sp>
    </p:spTree>
    <p:extLst>
      <p:ext uri="{BB962C8B-B14F-4D97-AF65-F5344CB8AC3E}">
        <p14:creationId xmlns:p14="http://schemas.microsoft.com/office/powerpoint/2010/main" val="2367932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following slides have some colorful graphics since the slides are used in </a:t>
            </a:r>
            <a:r>
              <a:rPr lang="en-US" smtClean="0"/>
              <a:t>training session.</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25</a:t>
            </a:fld>
            <a:endParaRPr lang="en-US"/>
          </a:p>
        </p:txBody>
      </p:sp>
    </p:spTree>
    <p:extLst>
      <p:ext uri="{BB962C8B-B14F-4D97-AF65-F5344CB8AC3E}">
        <p14:creationId xmlns:p14="http://schemas.microsoft.com/office/powerpoint/2010/main" val="1715648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26</a:t>
            </a:fld>
            <a:endParaRPr lang="en-US"/>
          </a:p>
        </p:txBody>
      </p:sp>
    </p:spTree>
    <p:extLst>
      <p:ext uri="{BB962C8B-B14F-4D97-AF65-F5344CB8AC3E}">
        <p14:creationId xmlns:p14="http://schemas.microsoft.com/office/powerpoint/2010/main" val="452597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actual and anticipated expenditures for the committed projects on the previous slide.</a:t>
            </a:r>
          </a:p>
          <a:p>
            <a:pPr marL="171450" indent="-171450">
              <a:buFont typeface="Arial" charset="0"/>
              <a:buChar char="•"/>
            </a:pPr>
            <a:r>
              <a:rPr lang="en-US" dirty="0" smtClean="0"/>
              <a:t>Expenditures are only for projects through the 2011-2103 biennium.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27</a:t>
            </a:fld>
            <a:endParaRPr lang="en-US"/>
          </a:p>
        </p:txBody>
      </p:sp>
    </p:spTree>
    <p:extLst>
      <p:ext uri="{BB962C8B-B14F-4D97-AF65-F5344CB8AC3E}">
        <p14:creationId xmlns:p14="http://schemas.microsoft.com/office/powerpoint/2010/main" val="1239975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actual and projected revenues.</a:t>
            </a:r>
          </a:p>
          <a:p>
            <a:pPr marL="171450" indent="-171450">
              <a:buFont typeface="Arial" charset="0"/>
              <a:buChar char="•"/>
            </a:pPr>
            <a:r>
              <a:rPr lang="en-US" dirty="0" smtClean="0"/>
              <a:t>Note that the annual general revenue component is about $35 M and the bonded debt assistance component is about $25M.</a:t>
            </a:r>
          </a:p>
          <a:p>
            <a:pPr marL="171450" indent="-171450">
              <a:buFont typeface="Arial" charset="0"/>
              <a:buChar char="•"/>
            </a:pPr>
            <a:r>
              <a:rPr lang="en-US" dirty="0" smtClean="0"/>
              <a:t>There was a one time large transfer of funds of $456 M in FY 2008.</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28</a:t>
            </a:fld>
            <a:endParaRPr lang="en-US"/>
          </a:p>
        </p:txBody>
      </p:sp>
    </p:spTree>
    <p:extLst>
      <p:ext uri="{BB962C8B-B14F-4D97-AF65-F5344CB8AC3E}">
        <p14:creationId xmlns:p14="http://schemas.microsoft.com/office/powerpoint/2010/main" val="3520206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29</a:t>
            </a:fld>
            <a:endParaRPr lang="en-US"/>
          </a:p>
        </p:txBody>
      </p:sp>
    </p:spTree>
    <p:extLst>
      <p:ext uri="{BB962C8B-B14F-4D97-AF65-F5344CB8AC3E}">
        <p14:creationId xmlns:p14="http://schemas.microsoft.com/office/powerpoint/2010/main" val="86445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Master Plan requirements are established by statute</a:t>
            </a:r>
          </a:p>
          <a:p>
            <a:pPr marL="171450" indent="-171450">
              <a:buFont typeface="Arial" charset="0"/>
              <a:buChar char="•"/>
            </a:pPr>
            <a:r>
              <a:rPr lang="en-US" dirty="0" smtClean="0"/>
              <a:t>The division has designated the various requirements as tabs</a:t>
            </a:r>
          </a:p>
          <a:p>
            <a:pPr marL="171450" indent="-171450">
              <a:buFont typeface="Arial" charset="0"/>
              <a:buChar char="•"/>
            </a:pPr>
            <a:r>
              <a:rPr lang="en-US" dirty="0" smtClean="0"/>
              <a:t>All tabs are required for Master Plan</a:t>
            </a:r>
          </a:p>
          <a:p>
            <a:pPr marL="171450" indent="-171450">
              <a:buFont typeface="Arial" charset="0"/>
              <a:buChar char="•"/>
            </a:pPr>
            <a:r>
              <a:rPr lang="en-US" dirty="0" smtClean="0"/>
              <a:t>Not all tabs are required for Preliminary Master Plan</a:t>
            </a:r>
          </a:p>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3</a:t>
            </a:fld>
            <a:endParaRPr lang="en-US"/>
          </a:p>
        </p:txBody>
      </p:sp>
    </p:spTree>
    <p:extLst>
      <p:ext uri="{BB962C8B-B14F-4D97-AF65-F5344CB8AC3E}">
        <p14:creationId xmlns:p14="http://schemas.microsoft.com/office/powerpoint/2010/main" val="184772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Partnership Program is the main school facility program</a:t>
            </a:r>
          </a:p>
          <a:p>
            <a:pPr marL="171450" indent="-171450">
              <a:buFont typeface="Arial" charset="0"/>
              <a:buChar char="•"/>
            </a:pPr>
            <a:r>
              <a:rPr lang="en-US" dirty="0" smtClean="0"/>
              <a:t>Projects are “new construction”, including renovations, but can not be maintenance or repair</a:t>
            </a:r>
          </a:p>
          <a:p>
            <a:pPr marL="171450" indent="-171450">
              <a:buFont typeface="Arial" charset="0"/>
              <a:buChar char="•"/>
            </a:pPr>
            <a:r>
              <a:rPr lang="en-US" dirty="0" smtClean="0"/>
              <a:t>Projects must be on the district’s Master Plan</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4</a:t>
            </a:fld>
            <a:endParaRPr lang="en-US"/>
          </a:p>
        </p:txBody>
      </p:sp>
    </p:spTree>
    <p:extLst>
      <p:ext uri="{BB962C8B-B14F-4D97-AF65-F5344CB8AC3E}">
        <p14:creationId xmlns:p14="http://schemas.microsoft.com/office/powerpoint/2010/main" val="154393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By rule, Partnership Program projects are designated as warm, safe, and dry or space.</a:t>
            </a:r>
          </a:p>
          <a:p>
            <a:endParaRPr lang="en-US" dirty="0" smtClean="0"/>
          </a:p>
          <a:p>
            <a:pPr marL="171450" indent="-171450">
              <a:buFont typeface="Arial" charset="0"/>
              <a:buChar char="•"/>
            </a:pPr>
            <a:r>
              <a:rPr lang="en-US" dirty="0" smtClean="0"/>
              <a:t>Warm, safe, and dry projects by rule address specific primary building systems</a:t>
            </a:r>
          </a:p>
          <a:p>
            <a:pPr marL="171450" indent="-171450">
              <a:buFont typeface="Arial" charset="0"/>
              <a:buChar char="•"/>
            </a:pPr>
            <a:r>
              <a:rPr lang="en-US" dirty="0" smtClean="0"/>
              <a:t>Complete systems must be replaced so that projects are not maintenance or repair</a:t>
            </a:r>
          </a:p>
          <a:p>
            <a:pPr marL="171450" indent="-171450">
              <a:buFont typeface="Arial" charset="0"/>
              <a:buChar char="•"/>
            </a:pPr>
            <a:r>
              <a:rPr lang="en-US" dirty="0" smtClean="0"/>
              <a:t>Warm, safe, and dry needs are dynamic</a:t>
            </a:r>
          </a:p>
          <a:p>
            <a:pPr marL="628650" lvl="1" indent="-171450">
              <a:buFont typeface="Arial" charset="0"/>
              <a:buChar char="•"/>
            </a:pPr>
            <a:r>
              <a:rPr lang="en-US" dirty="0" smtClean="0"/>
              <a:t>Current needs get repaired or replaced</a:t>
            </a:r>
          </a:p>
          <a:p>
            <a:pPr marL="628650" lvl="1" indent="-171450">
              <a:buFont typeface="Arial" charset="0"/>
              <a:buChar char="•"/>
            </a:pPr>
            <a:r>
              <a:rPr lang="en-US" dirty="0" smtClean="0"/>
              <a:t>New Needs arise as systems reach end of life</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5</a:t>
            </a:fld>
            <a:endParaRPr lang="en-US"/>
          </a:p>
        </p:txBody>
      </p:sp>
    </p:spTree>
    <p:extLst>
      <p:ext uri="{BB962C8B-B14F-4D97-AF65-F5344CB8AC3E}">
        <p14:creationId xmlns:p14="http://schemas.microsoft.com/office/powerpoint/2010/main" val="377910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second type of Partnership Program projects involve additional spaces</a:t>
            </a:r>
          </a:p>
          <a:p>
            <a:pPr marL="171450" indent="-171450">
              <a:buFont typeface="Arial" charset="0"/>
              <a:buChar char="•"/>
            </a:pPr>
            <a:r>
              <a:rPr lang="en-US" dirty="0" smtClean="0"/>
              <a:t>Projects are for </a:t>
            </a:r>
          </a:p>
          <a:p>
            <a:pPr marL="628650" lvl="1" indent="-171450">
              <a:buFont typeface="Arial" charset="0"/>
              <a:buChar char="•"/>
            </a:pPr>
            <a:r>
              <a:rPr lang="en-US" dirty="0" smtClean="0"/>
              <a:t>New Schools</a:t>
            </a:r>
          </a:p>
          <a:p>
            <a:pPr marL="628650" lvl="1" indent="-171450">
              <a:buFont typeface="Arial" charset="0"/>
              <a:buChar char="•"/>
            </a:pPr>
            <a:r>
              <a:rPr lang="en-US" dirty="0" smtClean="0"/>
              <a:t>Additions</a:t>
            </a:r>
          </a:p>
          <a:p>
            <a:pPr marL="628650" lvl="1" indent="-171450">
              <a:buFont typeface="Arial" charset="0"/>
              <a:buChar char="•"/>
            </a:pPr>
            <a:r>
              <a:rPr lang="en-US" dirty="0" smtClean="0"/>
              <a:t>Conversion of existing space to new use</a:t>
            </a:r>
          </a:p>
          <a:p>
            <a:pPr marL="628650" lvl="1" indent="-171450">
              <a:buFont typeface="Arial" charset="0"/>
              <a:buChar char="•"/>
            </a:pPr>
            <a:r>
              <a:rPr lang="en-US" dirty="0" smtClean="0"/>
              <a:t>Space needs can change as districts’ enrollments increase or decline.</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6</a:t>
            </a:fld>
            <a:endParaRPr lang="en-US"/>
          </a:p>
        </p:txBody>
      </p:sp>
    </p:spTree>
    <p:extLst>
      <p:ext uri="{BB962C8B-B14F-4D97-AF65-F5344CB8AC3E}">
        <p14:creationId xmlns:p14="http://schemas.microsoft.com/office/powerpoint/2010/main" val="4098232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primary tool for Partnership Program space projects is the Program of Requirements or POR</a:t>
            </a:r>
          </a:p>
          <a:p>
            <a:pPr marL="171450" indent="-171450">
              <a:buFont typeface="Arial" charset="0"/>
              <a:buChar char="•"/>
            </a:pPr>
            <a:r>
              <a:rPr lang="en-US" dirty="0" smtClean="0"/>
              <a:t>Based on the number of students, the POR provides the overall gross size for a new school and the specific required spaces in the overall size.</a:t>
            </a:r>
          </a:p>
          <a:p>
            <a:pPr marL="171450" indent="-171450">
              <a:buFont typeface="Arial" charset="0"/>
              <a:buChar char="•"/>
            </a:pPr>
            <a:r>
              <a:rPr lang="en-US" dirty="0" smtClean="0"/>
              <a:t>The required spaces are based on adequacy.</a:t>
            </a:r>
          </a:p>
          <a:p>
            <a:pPr marL="171450" indent="-171450">
              <a:buFont typeface="Arial" charset="0"/>
              <a:buChar char="•"/>
            </a:pPr>
            <a:r>
              <a:rPr lang="en-US" dirty="0" smtClean="0"/>
              <a:t>School districts may build larger schools but must meet the requirements of the POR,</a:t>
            </a:r>
            <a:r>
              <a:rPr lang="en-US" baseline="0" dirty="0" smtClean="0"/>
              <a:t> using district funds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7</a:t>
            </a:fld>
            <a:endParaRPr lang="en-US"/>
          </a:p>
        </p:txBody>
      </p:sp>
    </p:spTree>
    <p:extLst>
      <p:ext uri="{BB962C8B-B14F-4D97-AF65-F5344CB8AC3E}">
        <p14:creationId xmlns:p14="http://schemas.microsoft.com/office/powerpoint/2010/main" val="161560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Another component of the POR is the suitability analysis, or space determination of an existing school.</a:t>
            </a:r>
          </a:p>
          <a:p>
            <a:pPr marL="171450" indent="-171450">
              <a:buFont typeface="Arial" charset="0"/>
              <a:buChar char="•"/>
            </a:pPr>
            <a:r>
              <a:rPr lang="en-US" dirty="0" smtClean="0"/>
              <a:t>Using both the existing spaces in a school and the number of students, the suitability is the amount of space that the state can participate in with the Partnership Program to meet space needs of students.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8</a:t>
            </a:fld>
            <a:endParaRPr lang="en-US"/>
          </a:p>
        </p:txBody>
      </p:sp>
    </p:spTree>
    <p:extLst>
      <p:ext uri="{BB962C8B-B14F-4D97-AF65-F5344CB8AC3E}">
        <p14:creationId xmlns:p14="http://schemas.microsoft.com/office/powerpoint/2010/main" val="3903722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  This slide demonstrates the process developed in rule to compute the qualifying project cost and the amount of state financial participation.</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9</a:t>
            </a:fld>
            <a:endParaRPr lang="en-US"/>
          </a:p>
        </p:txBody>
      </p:sp>
    </p:spTree>
    <p:extLst>
      <p:ext uri="{BB962C8B-B14F-4D97-AF65-F5344CB8AC3E}">
        <p14:creationId xmlns:p14="http://schemas.microsoft.com/office/powerpoint/2010/main" val="2423348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5" r:id="rId1"/>
    <p:sldLayoutId id="2147483726" r:id="rId2"/>
    <p:sldLayoutId id="2147483731" r:id="rId3"/>
  </p:sldLayoutIdLst>
  <p:timing>
    <p:tnLst>
      <p:par>
        <p:cTn id="1" dur="indefinite" restart="never" nodeType="tmRoot"/>
      </p:par>
    </p:tnLst>
  </p:timing>
  <p:hf hdr="0" dt="0"/>
  <p:txStyles>
    <p:titleStyle>
      <a:lvl1pPr algn="l" rtl="0" eaLnBrk="1" latinLnBrk="0" hangingPunct="1">
        <a:spcBef>
          <a:spcPct val="0"/>
        </a:spcBef>
        <a:buNone/>
        <a:defRPr kumimoji="0" sz="2400" b="0" kern="1200">
          <a:ln>
            <a:noFill/>
          </a:ln>
          <a:solidFill>
            <a:schemeClr val="tx2"/>
          </a:solidFill>
          <a:effectLst/>
          <a:latin typeface="+mn-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4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066800"/>
            <a:ext cx="2311400" cy="1892300"/>
          </a:xfrm>
          <a:prstGeom prst="rect">
            <a:avLst/>
          </a:prstGeom>
        </p:spPr>
      </p:pic>
      <p:sp>
        <p:nvSpPr>
          <p:cNvPr id="3" name="TextBox 2"/>
          <p:cNvSpPr txBox="1"/>
          <p:nvPr/>
        </p:nvSpPr>
        <p:spPr>
          <a:xfrm>
            <a:off x="685800" y="5257800"/>
            <a:ext cx="7772400" cy="1077218"/>
          </a:xfrm>
          <a:prstGeom prst="rect">
            <a:avLst/>
          </a:prstGeom>
          <a:noFill/>
        </p:spPr>
        <p:txBody>
          <a:bodyPr wrap="square" rtlCol="0">
            <a:spAutoFit/>
          </a:bodyPr>
          <a:lstStyle/>
          <a:p>
            <a:pPr algn="ctr"/>
            <a:r>
              <a:rPr lang="en-US" sz="1600" b="1" dirty="0">
                <a:latin typeface="Arial" pitchFamily="34" charset="0"/>
                <a:cs typeface="Arial" pitchFamily="34" charset="0"/>
              </a:rPr>
              <a:t> </a:t>
            </a:r>
            <a:r>
              <a:rPr lang="en-US" sz="1600" b="1" dirty="0" smtClean="0">
                <a:latin typeface="Arial" pitchFamily="34" charset="0"/>
                <a:cs typeface="Arial" pitchFamily="34" charset="0"/>
              </a:rPr>
              <a:t>ARKANSAS DIVISION OF </a:t>
            </a:r>
            <a:r>
              <a:rPr lang="en-US" sz="1600" b="1" dirty="0">
                <a:latin typeface="Arial" pitchFamily="34" charset="0"/>
                <a:cs typeface="Arial" pitchFamily="34" charset="0"/>
              </a:rPr>
              <a:t>PUBLIC SCHOOL ACADEMIC</a:t>
            </a:r>
            <a:endParaRPr lang="en-US" sz="1600" dirty="0">
              <a:latin typeface="Arial" pitchFamily="34" charset="0"/>
              <a:cs typeface="Arial" pitchFamily="34" charset="0"/>
            </a:endParaRPr>
          </a:p>
          <a:p>
            <a:pPr algn="ctr"/>
            <a:r>
              <a:rPr lang="en-US" sz="1600" b="1" dirty="0">
                <a:latin typeface="Arial" pitchFamily="34" charset="0"/>
                <a:cs typeface="Arial" pitchFamily="34" charset="0"/>
              </a:rPr>
              <a:t> FACILITIES AND TRANSPORTATION</a:t>
            </a:r>
            <a:endParaRPr lang="en-US" sz="1600" dirty="0">
              <a:latin typeface="Arial" pitchFamily="34" charset="0"/>
              <a:cs typeface="Arial" pitchFamily="34" charset="0"/>
            </a:endParaRPr>
          </a:p>
          <a:p>
            <a:pPr algn="ctr"/>
            <a:endParaRPr lang="en-US" sz="1600" b="1" dirty="0" smtClean="0">
              <a:latin typeface="Arial" pitchFamily="34" charset="0"/>
              <a:cs typeface="Arial" pitchFamily="34" charset="0"/>
            </a:endParaRPr>
          </a:p>
          <a:p>
            <a:pPr algn="ctr"/>
            <a:r>
              <a:rPr lang="en-US" sz="1600" b="1" dirty="0" smtClean="0">
                <a:latin typeface="Arial" pitchFamily="34" charset="0"/>
                <a:cs typeface="Arial" pitchFamily="34" charset="0"/>
              </a:rPr>
              <a:t>December 6, 2011</a:t>
            </a:r>
            <a:endParaRPr lang="en-US" sz="1600" dirty="0">
              <a:latin typeface="Arial" pitchFamily="34" charset="0"/>
              <a:cs typeface="Arial" pitchFamily="34" charset="0"/>
            </a:endParaRPr>
          </a:p>
        </p:txBody>
      </p:sp>
      <p:sp>
        <p:nvSpPr>
          <p:cNvPr id="5" name="TextBox 4"/>
          <p:cNvSpPr txBox="1"/>
          <p:nvPr/>
        </p:nvSpPr>
        <p:spPr>
          <a:xfrm>
            <a:off x="914400" y="3419475"/>
            <a:ext cx="7315200" cy="769441"/>
          </a:xfrm>
          <a:prstGeom prst="rect">
            <a:avLst/>
          </a:prstGeom>
          <a:noFill/>
        </p:spPr>
        <p:txBody>
          <a:bodyPr wrap="square" rtlCol="0">
            <a:spAutoFit/>
          </a:bodyPr>
          <a:lstStyle/>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Committee – House</a:t>
            </a:r>
          </a:p>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a:t>
            </a:r>
            <a:r>
              <a:rPr lang="en-US" sz="2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Committee </a:t>
            </a:r>
            <a:r>
              <a:rPr lang="en-US" sz="2200" b="1">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Senate</a:t>
            </a:r>
            <a:endParaRPr lang="en-US" sz="22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pPr algn="just"/>
            <a:endParaRPr lang="en-US" dirty="0"/>
          </a:p>
        </p:txBody>
      </p:sp>
    </p:spTree>
    <p:extLst>
      <p:ext uri="{BB962C8B-B14F-4D97-AF65-F5344CB8AC3E}">
        <p14:creationId xmlns:p14="http://schemas.microsoft.com/office/powerpoint/2010/main" val="28287836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6946" y="727501"/>
            <a:ext cx="7086600" cy="461665"/>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latin typeface="+mj-lt"/>
              </a:rPr>
              <a:t>Ranking of Approved </a:t>
            </a:r>
            <a:r>
              <a:rPr lang="en-US" sz="2400" b="1" dirty="0" smtClean="0">
                <a:solidFill>
                  <a:schemeClr val="bg2">
                    <a:lumMod val="25000"/>
                  </a:schemeClr>
                </a:solidFill>
                <a:effectLst>
                  <a:outerShdw blurRad="38100" dist="38100" dir="2700000" algn="tl">
                    <a:srgbClr val="000000">
                      <a:alpha val="43137"/>
                    </a:srgbClr>
                  </a:outerShdw>
                </a:effectLst>
                <a:latin typeface="+mj-lt"/>
              </a:rPr>
              <a:t>Projects</a:t>
            </a:r>
          </a:p>
        </p:txBody>
      </p:sp>
      <p:sp>
        <p:nvSpPr>
          <p:cNvPr id="4" name="TextBox 3"/>
          <p:cNvSpPr txBox="1"/>
          <p:nvPr/>
        </p:nvSpPr>
        <p:spPr>
          <a:xfrm>
            <a:off x="666750" y="1600200"/>
            <a:ext cx="7924800" cy="5386090"/>
          </a:xfrm>
          <a:prstGeom prst="rect">
            <a:avLst/>
          </a:prstGeom>
          <a:noFill/>
        </p:spPr>
        <p:txBody>
          <a:bodyPr wrap="square" rtlCol="0">
            <a:spAutoFit/>
          </a:bodyPr>
          <a:lstStyle/>
          <a:p>
            <a:pPr marL="800100" lvl="1" indent="-342900">
              <a:buFont typeface="Wingdings" pitchFamily="2" charset="2"/>
              <a:buChar char="Ø"/>
            </a:pPr>
            <a:r>
              <a:rPr lang="en-US" sz="2400" dirty="0">
                <a:latin typeface="+mj-lt"/>
                <a:cs typeface="Sakkal Majalla" pitchFamily="2" charset="-78"/>
              </a:rPr>
              <a:t> Projects ranked by three </a:t>
            </a:r>
            <a:r>
              <a:rPr lang="en-US" sz="2400" dirty="0" smtClean="0">
                <a:latin typeface="+mj-lt"/>
                <a:cs typeface="Sakkal Majalla" pitchFamily="2" charset="-78"/>
              </a:rPr>
              <a:t>factors</a:t>
            </a:r>
          </a:p>
          <a:p>
            <a:pPr lvl="1"/>
            <a:endParaRPr lang="en-US" sz="2400" dirty="0">
              <a:latin typeface="+mj-lt"/>
              <a:cs typeface="Sakkal Majalla" pitchFamily="2" charset="-78"/>
            </a:endParaRPr>
          </a:p>
          <a:p>
            <a:pPr marL="1371600" lvl="2" indent="-457200">
              <a:buClr>
                <a:schemeClr val="bg2">
                  <a:lumMod val="50000"/>
                </a:schemeClr>
              </a:buClr>
              <a:buSzPct val="160000"/>
              <a:buFont typeface="+mj-lt"/>
              <a:buAutoNum type="arabicPeriod"/>
            </a:pPr>
            <a:r>
              <a:rPr lang="en-US" sz="2400" dirty="0" smtClean="0">
                <a:latin typeface="+mj-lt"/>
                <a:cs typeface="Sakkal Majalla" pitchFamily="2" charset="-78"/>
              </a:rPr>
              <a:t>Academic </a:t>
            </a:r>
            <a:r>
              <a:rPr lang="en-US" sz="2400" dirty="0">
                <a:latin typeface="+mj-lt"/>
                <a:cs typeface="Sakkal Majalla" pitchFamily="2" charset="-78"/>
              </a:rPr>
              <a:t>Facilities Wealth </a:t>
            </a:r>
            <a:r>
              <a:rPr lang="en-US" sz="2400" dirty="0" smtClean="0">
                <a:latin typeface="+mj-lt"/>
                <a:cs typeface="Sakkal Majalla" pitchFamily="2" charset="-78"/>
              </a:rPr>
              <a:t>Index</a:t>
            </a:r>
          </a:p>
          <a:p>
            <a:pPr marL="914400" lvl="1" indent="-457200">
              <a:buFont typeface="+mj-lt"/>
              <a:buAutoNum type="arabicPeriod"/>
            </a:pPr>
            <a:endParaRPr lang="en-US" sz="2000" dirty="0">
              <a:latin typeface="Arial" pitchFamily="34" charset="0"/>
              <a:cs typeface="Arial" pitchFamily="34" charset="0"/>
            </a:endParaRPr>
          </a:p>
          <a:p>
            <a:pPr marL="1371600" lvl="2" indent="-457200">
              <a:buClr>
                <a:schemeClr val="bg2">
                  <a:lumMod val="50000"/>
                </a:schemeClr>
              </a:buClr>
              <a:buSzPct val="160000"/>
              <a:buFont typeface="+mj-lt"/>
              <a:buAutoNum type="arabicPeriod" startAt="2"/>
            </a:pPr>
            <a:r>
              <a:rPr lang="en-US" sz="2400" dirty="0" smtClean="0">
                <a:latin typeface="+mj-lt"/>
                <a:cs typeface="Sakkal Majalla" pitchFamily="2" charset="-78"/>
              </a:rPr>
              <a:t>Facility </a:t>
            </a:r>
            <a:r>
              <a:rPr lang="en-US" sz="2400" dirty="0">
                <a:latin typeface="+mj-lt"/>
                <a:cs typeface="Sakkal Majalla" pitchFamily="2" charset="-78"/>
              </a:rPr>
              <a:t>Condition Index (FCI)</a:t>
            </a:r>
          </a:p>
          <a:p>
            <a:pPr lvl="1"/>
            <a:endParaRPr lang="en-US" sz="2000" dirty="0">
              <a:latin typeface="Arial" pitchFamily="34" charset="0"/>
              <a:cs typeface="Arial" pitchFamily="34" charset="0"/>
            </a:endParaRPr>
          </a:p>
          <a:p>
            <a:pPr marL="1714500" lvl="3" indent="-342900">
              <a:buClr>
                <a:schemeClr val="bg2">
                  <a:lumMod val="50000"/>
                </a:schemeClr>
              </a:buClr>
              <a:buSzPct val="160000"/>
              <a:buFont typeface="Arial" pitchFamily="34" charset="0"/>
              <a:buChar char="•"/>
            </a:pPr>
            <a:r>
              <a:rPr lang="en-US" sz="2400" dirty="0" smtClean="0">
                <a:latin typeface="+mj-lt"/>
                <a:cs typeface="Sakkal Majalla" pitchFamily="2" charset="-78"/>
              </a:rPr>
              <a:t>Cost </a:t>
            </a:r>
            <a:r>
              <a:rPr lang="en-US" sz="2400" dirty="0">
                <a:latin typeface="+mj-lt"/>
                <a:cs typeface="Sakkal Majalla" pitchFamily="2" charset="-78"/>
              </a:rPr>
              <a:t>to renovate facility divided by replacement cost</a:t>
            </a:r>
          </a:p>
          <a:p>
            <a:pPr lvl="2"/>
            <a:endParaRPr lang="en-US" sz="2000" dirty="0">
              <a:latin typeface="Arial" pitchFamily="34" charset="0"/>
              <a:cs typeface="Arial" pitchFamily="34" charset="0"/>
            </a:endParaRPr>
          </a:p>
          <a:p>
            <a:pPr marL="1714500" lvl="3" indent="-342900">
              <a:buClr>
                <a:schemeClr val="bg2">
                  <a:lumMod val="50000"/>
                </a:schemeClr>
              </a:buClr>
              <a:buSzPct val="160000"/>
              <a:buFont typeface="Arial" pitchFamily="34" charset="0"/>
              <a:buChar char="•"/>
            </a:pPr>
            <a:r>
              <a:rPr lang="en-US" sz="2400" dirty="0" smtClean="0">
                <a:latin typeface="+mj-lt"/>
                <a:cs typeface="Sakkal Majalla" pitchFamily="2" charset="-78"/>
              </a:rPr>
              <a:t>General </a:t>
            </a:r>
            <a:r>
              <a:rPr lang="en-US" sz="2400" dirty="0">
                <a:latin typeface="+mj-lt"/>
                <a:cs typeface="Sakkal Majalla" pitchFamily="2" charset="-78"/>
              </a:rPr>
              <a:t>Rule – facility should be replaced if FCI &gt; 65</a:t>
            </a:r>
            <a:r>
              <a:rPr lang="en-US" sz="2400" dirty="0" smtClean="0">
                <a:latin typeface="+mj-lt"/>
                <a:cs typeface="Sakkal Majalla" pitchFamily="2" charset="-78"/>
              </a:rPr>
              <a:t>%</a:t>
            </a:r>
            <a:endParaRPr lang="en-US" sz="2400" dirty="0">
              <a:latin typeface="+mj-lt"/>
              <a:cs typeface="Sakkal Majalla" pitchFamily="2" charset="-78"/>
            </a:endParaRPr>
          </a:p>
          <a:p>
            <a:pPr marL="914400" lvl="1" indent="-457200">
              <a:buFont typeface="+mj-lt"/>
              <a:buAutoNum type="arabicPeriod"/>
            </a:pPr>
            <a:endParaRPr lang="en-US" sz="2000" dirty="0">
              <a:latin typeface="Arial" pitchFamily="34" charset="0"/>
              <a:cs typeface="Arial" pitchFamily="34" charset="0"/>
            </a:endParaRPr>
          </a:p>
          <a:p>
            <a:pPr marL="1371600" lvl="2" indent="-457200">
              <a:buClr>
                <a:schemeClr val="bg2">
                  <a:lumMod val="50000"/>
                </a:schemeClr>
              </a:buClr>
              <a:buSzPct val="160000"/>
              <a:buFont typeface="+mj-lt"/>
              <a:buAutoNum type="arabicPeriod" startAt="3"/>
            </a:pPr>
            <a:r>
              <a:rPr lang="en-US" sz="2400" dirty="0" smtClean="0">
                <a:latin typeface="+mj-lt"/>
                <a:cs typeface="Sakkal Majalla" pitchFamily="2" charset="-78"/>
              </a:rPr>
              <a:t>Ten-Year </a:t>
            </a:r>
            <a:r>
              <a:rPr lang="en-US" sz="2400" dirty="0">
                <a:latin typeface="+mj-lt"/>
                <a:cs typeface="Sakkal Majalla" pitchFamily="2" charset="-78"/>
              </a:rPr>
              <a:t>Growth </a:t>
            </a:r>
            <a:r>
              <a:rPr lang="en-US" sz="2400" dirty="0" smtClean="0">
                <a:latin typeface="+mj-lt"/>
                <a:cs typeface="Sakkal Majalla" pitchFamily="2" charset="-78"/>
              </a:rPr>
              <a:t>Percentage</a:t>
            </a:r>
          </a:p>
          <a:p>
            <a:pPr lvl="2"/>
            <a:endParaRPr lang="en-US" sz="2400" dirty="0">
              <a:latin typeface="+mj-lt"/>
              <a:cs typeface="Sakkal Majalla" pitchFamily="2" charset="-78"/>
            </a:endParaRPr>
          </a:p>
          <a:p>
            <a:endParaRPr lang="en-US" sz="2400" dirty="0">
              <a:latin typeface="+mj-lt"/>
              <a:cs typeface="Sakkal Majalla" pitchFamily="2" charset="-78"/>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3759050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3137910"/>
              </p:ext>
            </p:extLst>
          </p:nvPr>
        </p:nvGraphicFramePr>
        <p:xfrm>
          <a:off x="1447800" y="1915568"/>
          <a:ext cx="6400800" cy="4086903"/>
        </p:xfrm>
        <a:graphic>
          <a:graphicData uri="http://schemas.openxmlformats.org/drawingml/2006/table">
            <a:tbl>
              <a:tblPr>
                <a:tableStyleId>{5C22544A-7EE6-4342-B048-85BDC9FD1C3A}</a:tableStyleId>
              </a:tblPr>
              <a:tblGrid>
                <a:gridCol w="4547937"/>
                <a:gridCol w="1852863"/>
              </a:tblGrid>
              <a:tr h="256407">
                <a:tc>
                  <a:txBody>
                    <a:bodyPr/>
                    <a:lstStyle/>
                    <a:p>
                      <a:pPr algn="l" fontAlgn="b"/>
                      <a:r>
                        <a:rPr lang="en-US" sz="1600" u="none" strike="noStrike" dirty="0">
                          <a:effectLst/>
                          <a:latin typeface="+mj-lt"/>
                        </a:rPr>
                        <a:t>Intermediate Repair</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28,079,953.32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a:effectLst/>
                          <a:latin typeface="+mj-lt"/>
                        </a:rPr>
                        <a:t>Transitional</a:t>
                      </a:r>
                      <a:endParaRPr lang="en-US" sz="1600" b="0" i="0" u="none" strike="noStrike">
                        <a:solidFill>
                          <a:srgbClr val="000000"/>
                        </a:solidFill>
                        <a:effectLst/>
                        <a:latin typeface="+mj-lt"/>
                      </a:endParaRPr>
                    </a:p>
                  </a:txBody>
                  <a:tcPr marL="9525" marR="9525" marT="9525" marB="0" anchor="b">
                    <a:noFill/>
                  </a:tcPr>
                </a:tc>
                <a:tc>
                  <a:txBody>
                    <a:bodyPr/>
                    <a:lstStyle/>
                    <a:p>
                      <a:pPr algn="r" fontAlgn="b"/>
                      <a:r>
                        <a:rPr lang="en-US" sz="1600" u="none" strike="noStrike">
                          <a:effectLst/>
                          <a:latin typeface="+mj-lt"/>
                        </a:rPr>
                        <a:t>86,000,000.36 </a:t>
                      </a:r>
                      <a:endParaRPr lang="en-US" sz="1600" b="0" i="0" u="none" strike="noStrike">
                        <a:solidFill>
                          <a:srgbClr val="000000"/>
                        </a:solidFill>
                        <a:effectLst/>
                        <a:latin typeface="+mj-lt"/>
                      </a:endParaRPr>
                    </a:p>
                  </a:txBody>
                  <a:tcPr marL="9525" marR="9525" marT="9525" marB="0" anchor="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smtClean="0">
                          <a:effectLst/>
                          <a:latin typeface="+mj-lt"/>
                        </a:rPr>
                        <a:t>Catastrophic</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2,448,856.00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a:effectLst/>
                          <a:latin typeface="+mj-lt"/>
                        </a:rPr>
                        <a:t>Partnership</a:t>
                      </a:r>
                      <a:endParaRPr lang="en-US" sz="1600" b="0" i="0" u="none" strike="noStrike" dirty="0">
                        <a:solidFill>
                          <a:srgbClr val="000000"/>
                        </a:solidFill>
                        <a:effectLst/>
                        <a:latin typeface="+mj-lt"/>
                      </a:endParaRPr>
                    </a:p>
                  </a:txBody>
                  <a:tcPr marL="9525" marR="9525" marT="9525" marB="0" anchor="b">
                    <a:noFill/>
                  </a:tcPr>
                </a:tc>
                <a:tc>
                  <a:txBody>
                    <a:bodyPr/>
                    <a:lstStyle/>
                    <a:p>
                      <a:pPr algn="l" fontAlgn="b"/>
                      <a:endParaRPr lang="en-US" sz="1600" b="0" i="0" u="none" strike="noStrike">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a:effectLst/>
                          <a:latin typeface="+mj-lt"/>
                        </a:rPr>
                        <a:t>  </a:t>
                      </a:r>
                      <a:r>
                        <a:rPr lang="en-US" sz="1600" u="none" strike="noStrike" dirty="0" smtClean="0">
                          <a:effectLst/>
                          <a:latin typeface="+mj-lt"/>
                        </a:rPr>
                        <a:t>2006 </a:t>
                      </a:r>
                      <a:r>
                        <a:rPr lang="en-US" sz="1600" u="none" strike="noStrike" dirty="0">
                          <a:effectLst/>
                          <a:latin typeface="+mj-lt"/>
                        </a:rPr>
                        <a:t>- 2007</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207,002,324.77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a:effectLst/>
                          <a:latin typeface="+mj-lt"/>
                        </a:rPr>
                        <a:t>  2007 - 2009</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268,502,373.34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a:effectLst/>
                          <a:latin typeface="+mj-lt"/>
                        </a:rPr>
                        <a:t>  2009 - 2011</a:t>
                      </a:r>
                      <a:endParaRPr lang="en-US" sz="1600" b="0" i="0" u="none" strike="noStrike">
                        <a:solidFill>
                          <a:srgbClr val="000000"/>
                        </a:solidFill>
                        <a:effectLst/>
                        <a:latin typeface="+mj-lt"/>
                      </a:endParaRPr>
                    </a:p>
                  </a:txBody>
                  <a:tcPr marL="9525" marR="9525" marT="9525" marB="0" anchor="b">
                    <a:noFill/>
                  </a:tcPr>
                </a:tc>
                <a:tc>
                  <a:txBody>
                    <a:bodyPr/>
                    <a:lstStyle/>
                    <a:p>
                      <a:pPr algn="r" fontAlgn="b"/>
                      <a:r>
                        <a:rPr lang="en-US" sz="1600" u="none" strike="noStrike" dirty="0" smtClean="0">
                          <a:effectLst/>
                          <a:latin typeface="+mj-lt"/>
                        </a:rPr>
                        <a:t>110,267,851.47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smtClean="0">
                          <a:effectLst/>
                          <a:latin typeface="+mj-lt"/>
                        </a:rPr>
                        <a:t>*2011 – 2013 </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smtClean="0">
                          <a:effectLst/>
                          <a:latin typeface="+mj-lt"/>
                        </a:rPr>
                        <a:t>190,260,807.00</a:t>
                      </a:r>
                      <a:endParaRPr lang="en-US" sz="16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r>
              <a:tr h="256407">
                <a:tc>
                  <a:txBody>
                    <a:bodyPr/>
                    <a:lstStyle/>
                    <a:p>
                      <a:pPr algn="l" fontAlgn="b"/>
                      <a:r>
                        <a:rPr lang="en-US" sz="1600" b="1" u="none" strike="noStrike">
                          <a:effectLst/>
                          <a:latin typeface="+mj-lt"/>
                        </a:rPr>
                        <a:t>SUBTOTAL PARTNERSHIP</a:t>
                      </a:r>
                      <a:endParaRPr lang="en-US" sz="1600" b="1" i="0" u="none" strike="noStrike">
                        <a:solidFill>
                          <a:srgbClr val="000000"/>
                        </a:solidFill>
                        <a:effectLst/>
                        <a:latin typeface="+mj-lt"/>
                      </a:endParaRPr>
                    </a:p>
                  </a:txBody>
                  <a:tcPr marL="9525" marR="9525" marT="9525" marB="0" anchor="b">
                    <a:noFill/>
                  </a:tcPr>
                </a:tc>
                <a:tc>
                  <a:txBody>
                    <a:bodyPr/>
                    <a:lstStyle/>
                    <a:p>
                      <a:pPr algn="r" fontAlgn="b"/>
                      <a:r>
                        <a:rPr lang="en-US" sz="1600" b="1" u="none" strike="noStrike" dirty="0">
                          <a:effectLst/>
                          <a:latin typeface="+mj-lt"/>
                        </a:rPr>
                        <a:t>776,033,356.58 </a:t>
                      </a:r>
                      <a:endParaRPr lang="en-US" sz="1600" b="1"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r>
              <a:tr h="256407">
                <a:tc>
                  <a:txBody>
                    <a:bodyPr/>
                    <a:lstStyle/>
                    <a:p>
                      <a:pPr algn="l" fontAlgn="b"/>
                      <a:endParaRPr lang="en-US" sz="1600" b="1" i="0" u="none" strike="noStrike" dirty="0">
                        <a:solidFill>
                          <a:srgbClr val="000000"/>
                        </a:solidFill>
                        <a:effectLst/>
                        <a:latin typeface="+mj-lt"/>
                      </a:endParaRPr>
                    </a:p>
                  </a:txBody>
                  <a:tcPr marL="9525" marR="9525" marT="9525" marB="0" anchor="b">
                    <a:noFill/>
                  </a:tcPr>
                </a:tc>
                <a:tc>
                  <a:txBody>
                    <a:bodyPr/>
                    <a:lstStyle/>
                    <a:p>
                      <a:pPr algn="l" fontAlgn="b"/>
                      <a:endParaRPr lang="en-US" sz="16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r>
              <a:tr h="256407">
                <a:tc>
                  <a:txBody>
                    <a:bodyPr/>
                    <a:lstStyle/>
                    <a:p>
                      <a:pPr algn="l" fontAlgn="b"/>
                      <a:r>
                        <a:rPr lang="en-US" sz="1600" b="1" u="none" strike="noStrike" dirty="0">
                          <a:effectLst/>
                          <a:latin typeface="+mj-lt"/>
                        </a:rPr>
                        <a:t>TOTAL </a:t>
                      </a:r>
                      <a:r>
                        <a:rPr lang="en-US" sz="1600" b="1" u="none" strike="noStrike" dirty="0" smtClean="0">
                          <a:effectLst/>
                          <a:latin typeface="+mj-lt"/>
                        </a:rPr>
                        <a:t>COMMITTED</a:t>
                      </a:r>
                    </a:p>
                    <a:p>
                      <a:pPr algn="l" fontAlgn="b"/>
                      <a:r>
                        <a:rPr lang="en-US" sz="1600" b="1" u="none" strike="noStrike" dirty="0" smtClean="0">
                          <a:effectLst/>
                          <a:latin typeface="+mj-lt"/>
                        </a:rPr>
                        <a:t> </a:t>
                      </a:r>
                      <a:r>
                        <a:rPr lang="en-US" sz="1600" b="1" u="none" strike="noStrike" dirty="0">
                          <a:effectLst/>
                          <a:latin typeface="+mj-lt"/>
                        </a:rPr>
                        <a:t>PROJECTS</a:t>
                      </a:r>
                      <a:endParaRPr lang="en-US" sz="1600" b="1" i="0" u="none" strike="noStrike" dirty="0">
                        <a:solidFill>
                          <a:srgbClr val="000000"/>
                        </a:solidFill>
                        <a:effectLst/>
                        <a:latin typeface="+mj-lt"/>
                      </a:endParaRPr>
                    </a:p>
                  </a:txBody>
                  <a:tcPr marL="9525" marR="9525" marT="9525" marB="0" anchor="b">
                    <a:noFill/>
                  </a:tcPr>
                </a:tc>
                <a:tc>
                  <a:txBody>
                    <a:bodyPr/>
                    <a:lstStyle/>
                    <a:p>
                      <a:pPr algn="r" fontAlgn="b"/>
                      <a:r>
                        <a:rPr lang="en-US" sz="1600" b="1" u="none" strike="noStrike" dirty="0">
                          <a:effectLst/>
                          <a:latin typeface="+mj-lt"/>
                        </a:rPr>
                        <a:t>892,562,166.26 </a:t>
                      </a:r>
                      <a:endParaRPr lang="en-US" sz="1600" b="1" i="0" u="none" strike="noStrike" dirty="0">
                        <a:solidFill>
                          <a:srgbClr val="000000"/>
                        </a:solidFill>
                        <a:effectLst/>
                        <a:latin typeface="+mj-lt"/>
                      </a:endParaRPr>
                    </a:p>
                  </a:txBody>
                  <a:tcPr marL="9525" marR="9525" marT="9525" marB="0" anchor="b">
                    <a:noFill/>
                  </a:tcPr>
                </a:tc>
              </a:tr>
            </a:tbl>
          </a:graphicData>
        </a:graphic>
      </p:graphicFrame>
      <p:sp>
        <p:nvSpPr>
          <p:cNvPr id="3" name="TextBox 2"/>
          <p:cNvSpPr txBox="1"/>
          <p:nvPr/>
        </p:nvSpPr>
        <p:spPr>
          <a:xfrm>
            <a:off x="714375" y="715237"/>
            <a:ext cx="7543800" cy="830997"/>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Committed Projects </a:t>
            </a:r>
            <a:r>
              <a:rPr lang="en-US" sz="2400" b="1" i="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(In Dollars)</a:t>
            </a: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sp>
        <p:nvSpPr>
          <p:cNvPr id="4" name="TextBox 3"/>
          <p:cNvSpPr txBox="1"/>
          <p:nvPr/>
        </p:nvSpPr>
        <p:spPr>
          <a:xfrm>
            <a:off x="247650" y="6479263"/>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
        <p:nvSpPr>
          <p:cNvPr id="5" name="TextBox 4"/>
          <p:cNvSpPr txBox="1"/>
          <p:nvPr/>
        </p:nvSpPr>
        <p:spPr>
          <a:xfrm>
            <a:off x="1447800" y="6184703"/>
            <a:ext cx="4724400" cy="276999"/>
          </a:xfrm>
          <a:prstGeom prst="rect">
            <a:avLst/>
          </a:prstGeom>
          <a:noFill/>
        </p:spPr>
        <p:txBody>
          <a:bodyPr wrap="square" rtlCol="0">
            <a:spAutoFit/>
          </a:bodyPr>
          <a:lstStyle/>
          <a:p>
            <a:r>
              <a:rPr lang="en-US" sz="1200" i="1" dirty="0" smtClean="0">
                <a:latin typeface="+mj-lt"/>
              </a:rPr>
              <a:t>* Includes $31.8M Anticipated Year-Two Projects (2012-2013)</a:t>
            </a:r>
            <a:endParaRPr lang="en-US" sz="1200" i="1" dirty="0">
              <a:latin typeface="+mj-lt"/>
            </a:endParaRPr>
          </a:p>
        </p:txBody>
      </p:sp>
    </p:spTree>
    <p:extLst>
      <p:ext uri="{BB962C8B-B14F-4D97-AF65-F5344CB8AC3E}">
        <p14:creationId xmlns:p14="http://schemas.microsoft.com/office/powerpoint/2010/main" val="23852654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4999579"/>
              </p:ext>
            </p:extLst>
          </p:nvPr>
        </p:nvGraphicFramePr>
        <p:xfrm>
          <a:off x="990600" y="1915566"/>
          <a:ext cx="6705600" cy="3775278"/>
        </p:xfrm>
        <a:graphic>
          <a:graphicData uri="http://schemas.openxmlformats.org/drawingml/2006/table">
            <a:tbl>
              <a:tblPr>
                <a:tableStyleId>{5C22544A-7EE6-4342-B048-85BDC9FD1C3A}</a:tableStyleId>
              </a:tblPr>
              <a:tblGrid>
                <a:gridCol w="1341155"/>
                <a:gridCol w="149017"/>
                <a:gridCol w="1606076"/>
                <a:gridCol w="149017"/>
                <a:gridCol w="1688862"/>
                <a:gridCol w="149017"/>
                <a:gridCol w="1622456"/>
              </a:tblGrid>
              <a:tr h="446634">
                <a:tc>
                  <a:txBody>
                    <a:bodyPr/>
                    <a:lstStyle/>
                    <a:p>
                      <a:pPr algn="ctr" fontAlgn="b"/>
                      <a:r>
                        <a:rPr lang="en-US" sz="1200" b="1" u="none" strike="noStrike" dirty="0">
                          <a:effectLst/>
                        </a:rPr>
                        <a:t>PROGRAM</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rPr>
                        <a:t>TOTAL REVENUE</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rPr>
                        <a:t>TOTAL EXPENDITURES</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rPr>
                        <a:t>ENDING FUND BALANCE</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20744">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FY2005</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20,000,000.00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20,000,000.00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FY2006</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52,442,523.95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30,614,911.76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41,827,612.19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FY2007</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89,171,750.00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83,056,280.58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47,943,081.61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FY2008</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501,131,925.00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104,995,660.99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444,079,345.62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FY2009</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49,140,709.00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122,546,114.07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rPr>
                        <a:t>370,673,940.55 </a:t>
                      </a:r>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FY2010</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34,495,435.60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113,361,185.47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291,808,190.68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FY2011</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55,220,716.00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120,811,853.17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226,217,053.51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FY2012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57,449,199.00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100,166,642.00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183,499,610.51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FY2013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59,677,682.00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95,000,000.00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148,177,292.28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FY2014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80,000,000.00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68,177,292.62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FY2015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35,000,000.00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33,177,293.09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9486">
                <a:tc>
                  <a:txBody>
                    <a:bodyPr/>
                    <a:lstStyle/>
                    <a:p>
                      <a:pPr algn="ctr" fontAlgn="b"/>
                      <a:r>
                        <a:rPr lang="en-US" sz="1200" b="1" u="none" strike="noStrike">
                          <a:effectLst/>
                        </a:rPr>
                        <a:t>FY2016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7,009,518.00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26,167,775.09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0744">
                <a:tc>
                  <a:txBody>
                    <a:bodyPr/>
                    <a:lstStyle/>
                    <a:p>
                      <a:pPr algn="ctr" fontAlgn="b"/>
                      <a:endParaRPr lang="en-US" sz="1200" b="1"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29486">
                <a:tc>
                  <a:txBody>
                    <a:bodyPr/>
                    <a:lstStyle/>
                    <a:p>
                      <a:pPr algn="ctr" fontAlgn="b"/>
                      <a:r>
                        <a:rPr lang="en-US" sz="1200" b="1" u="none" strike="noStrike" dirty="0">
                          <a:effectLst/>
                        </a:rPr>
                        <a:t>TOTAL</a:t>
                      </a:r>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l" fontAlgn="b"/>
                      <a:endParaRPr lang="en-US" sz="1200" b="1" i="0" u="none" strike="noStrike">
                        <a:solidFill>
                          <a:srgbClr val="000000"/>
                        </a:solidFill>
                        <a:effectLst/>
                        <a:latin typeface="Arial"/>
                      </a:endParaRPr>
                    </a:p>
                  </a:txBody>
                  <a:tcPr marL="9525" marR="9525" marT="9525" marB="0" anchor="b">
                    <a:lnT w="12700" cmpd="sng">
                      <a:noFill/>
                    </a:lnT>
                    <a:noFill/>
                  </a:tcPr>
                </a:tc>
                <a:tc>
                  <a:txBody>
                    <a:bodyPr/>
                    <a:lstStyle/>
                    <a:p>
                      <a:pPr algn="ctr" fontAlgn="b"/>
                      <a:r>
                        <a:rPr lang="en-US" sz="1200" b="1" u="none" strike="noStrike" dirty="0">
                          <a:effectLst/>
                        </a:rPr>
                        <a:t>918,729,940.55 </a:t>
                      </a:r>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l" fontAlgn="b"/>
                      <a:endParaRPr lang="en-US" sz="1200" b="1" i="0" u="none" strike="noStrike">
                        <a:solidFill>
                          <a:srgbClr val="000000"/>
                        </a:solidFill>
                        <a:effectLst/>
                        <a:latin typeface="Arial"/>
                      </a:endParaRPr>
                    </a:p>
                  </a:txBody>
                  <a:tcPr marL="9525" marR="9525" marT="9525" marB="0" anchor="b">
                    <a:lnT w="12700" cmpd="sng">
                      <a:noFill/>
                    </a:lnT>
                    <a:noFill/>
                  </a:tcPr>
                </a:tc>
                <a:tc>
                  <a:txBody>
                    <a:bodyPr/>
                    <a:lstStyle/>
                    <a:p>
                      <a:pPr algn="ctr" fontAlgn="b"/>
                      <a:r>
                        <a:rPr lang="en-US" sz="1200" b="1" u="none" strike="noStrike" dirty="0">
                          <a:effectLst/>
                        </a:rPr>
                        <a:t>892,562,166.04 </a:t>
                      </a:r>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ctr" fontAlgn="b"/>
                      <a:r>
                        <a:rPr lang="en-US" sz="1200" b="1" u="none" strike="noStrike" dirty="0" smtClean="0">
                          <a:effectLst/>
                        </a:rPr>
                        <a:t>  26,167,774.51 </a:t>
                      </a:r>
                      <a:endParaRPr lang="en-US" sz="1200" b="1" i="0" u="none" strike="noStrike" dirty="0">
                        <a:solidFill>
                          <a:srgbClr val="000000"/>
                        </a:solidFill>
                        <a:effectLst/>
                        <a:latin typeface="Arial"/>
                      </a:endParaRPr>
                    </a:p>
                  </a:txBody>
                  <a:tcPr marL="9525" marR="9525" marT="9525" marB="0" anchor="b">
                    <a:lnT w="12700" cmpd="sng">
                      <a:noFill/>
                    </a:lnT>
                    <a:noFill/>
                  </a:tcPr>
                </a:tc>
              </a:tr>
            </a:tbl>
          </a:graphicData>
        </a:graphic>
      </p:graphicFrame>
      <p:sp>
        <p:nvSpPr>
          <p:cNvPr id="3" name="TextBox 2"/>
          <p:cNvSpPr txBox="1"/>
          <p:nvPr/>
        </p:nvSpPr>
        <p:spPr>
          <a:xfrm>
            <a:off x="714375" y="715237"/>
            <a:ext cx="7543800" cy="1200329"/>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Ending Fund Balances </a:t>
            </a:r>
            <a:r>
              <a:rPr lang="en-US" sz="2400" b="1" i="1" dirty="0">
                <a:solidFill>
                  <a:schemeClr val="bg2">
                    <a:lumMod val="25000"/>
                  </a:schemeClr>
                </a:solidFill>
                <a:effectLst>
                  <a:outerShdw blurRad="38100" dist="38100" dir="2700000" algn="tl">
                    <a:srgbClr val="000000">
                      <a:alpha val="43137"/>
                    </a:srgbClr>
                  </a:outerShdw>
                </a:effectLst>
                <a:latin typeface="+mj-lt"/>
                <a:cs typeface="Sakkal Majalla" pitchFamily="2" charset="-78"/>
              </a:rPr>
              <a:t>(In Dollars)</a:t>
            </a:r>
            <a:endPar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a:p>
            <a:pPr algn="ct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sp>
        <p:nvSpPr>
          <p:cNvPr id="4" name="TextBox 3"/>
          <p:cNvSpPr txBox="1"/>
          <p:nvPr/>
        </p:nvSpPr>
        <p:spPr>
          <a:xfrm>
            <a:off x="533400" y="6248400"/>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Tree>
    <p:extLst>
      <p:ext uri="{BB962C8B-B14F-4D97-AF65-F5344CB8AC3E}">
        <p14:creationId xmlns:p14="http://schemas.microsoft.com/office/powerpoint/2010/main" val="2807559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8575" y="1152525"/>
            <a:ext cx="2082800" cy="31242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3524" y="1133475"/>
            <a:ext cx="2017839" cy="231528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962400"/>
            <a:ext cx="3551201" cy="236746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6050" y="2514600"/>
            <a:ext cx="2075600" cy="3113400"/>
          </a:xfrm>
          <a:prstGeom prst="rect">
            <a:avLst/>
          </a:prstGeom>
        </p:spPr>
      </p:pic>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254482972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890053"/>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Facilities - Questions</a:t>
            </a:r>
          </a:p>
        </p:txBody>
      </p:sp>
      <p:sp>
        <p:nvSpPr>
          <p:cNvPr id="3" name="TextBox 2"/>
          <p:cNvSpPr txBox="1"/>
          <p:nvPr/>
        </p:nvSpPr>
        <p:spPr>
          <a:xfrm>
            <a:off x="381001" y="1524000"/>
            <a:ext cx="8458200" cy="4524315"/>
          </a:xfrm>
          <a:prstGeom prst="rect">
            <a:avLst/>
          </a:prstGeom>
          <a:noFill/>
        </p:spPr>
        <p:txBody>
          <a:bodyPr wrap="square" rtlCol="0">
            <a:spAutoFit/>
          </a:bodyPr>
          <a:lstStyle/>
          <a:p>
            <a:pPr marL="285750" lvl="0" indent="-285750">
              <a:buClr>
                <a:schemeClr val="bg2">
                  <a:lumMod val="25000"/>
                </a:schemeClr>
              </a:buClr>
              <a:buFont typeface="Wingdings" pitchFamily="2" charset="2"/>
              <a:buChar char="Ø"/>
            </a:pPr>
            <a:r>
              <a:rPr lang="en-US" dirty="0">
                <a:latin typeface="+mj-lt"/>
              </a:rPr>
              <a:t>Have all warm, safe, and dry facilities needs been met in the state? </a:t>
            </a:r>
          </a:p>
          <a:p>
            <a:pPr marL="285750" indent="-285750">
              <a:buClr>
                <a:schemeClr val="bg2">
                  <a:lumMod val="25000"/>
                </a:schemeClr>
              </a:buClr>
              <a:buFont typeface="Wingdings" pitchFamily="2" charset="2"/>
              <a:buChar char="Ø"/>
            </a:pPr>
            <a:endParaRPr lang="en-US" dirty="0">
              <a:latin typeface="+mj-lt"/>
            </a:endParaRPr>
          </a:p>
          <a:p>
            <a:pPr marL="285750" lvl="0" indent="-285750">
              <a:buClr>
                <a:schemeClr val="bg2">
                  <a:lumMod val="25000"/>
                </a:schemeClr>
              </a:buClr>
              <a:buFont typeface="Wingdings" pitchFamily="2" charset="2"/>
              <a:buChar char="Ø"/>
            </a:pPr>
            <a:r>
              <a:rPr lang="en-US" dirty="0">
                <a:latin typeface="+mj-lt"/>
              </a:rPr>
              <a:t>Have all facilities needs in the state been met?</a:t>
            </a:r>
          </a:p>
          <a:p>
            <a:pPr marL="285750" indent="-285750">
              <a:buClr>
                <a:schemeClr val="bg2">
                  <a:lumMod val="25000"/>
                </a:schemeClr>
              </a:buClr>
              <a:buFont typeface="Wingdings" pitchFamily="2" charset="2"/>
              <a:buChar char="Ø"/>
            </a:pPr>
            <a:endParaRPr lang="en-US" dirty="0">
              <a:latin typeface="+mj-lt"/>
            </a:endParaRPr>
          </a:p>
          <a:p>
            <a:pPr marL="285750" lvl="0" indent="-285750">
              <a:buClr>
                <a:schemeClr val="bg2">
                  <a:lumMod val="25000"/>
                </a:schemeClr>
              </a:buClr>
              <a:buFont typeface="Wingdings" pitchFamily="2" charset="2"/>
              <a:buChar char="Ø"/>
            </a:pPr>
            <a:r>
              <a:rPr lang="en-US" dirty="0">
                <a:latin typeface="+mj-lt"/>
              </a:rPr>
              <a:t>What’s being done for stalled projects that were intended to address warm, safe, and dry conditions? Which districts are these? </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Process for sunset of incomplete projects? Which districts are these? Were any of the sunset projects warm, safe and dry projects?</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What are the barriers to meeting the remaining needs for all districts? </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Equity of facilities between districts and within districts</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Where was the line drawn for awarded projects? Why was that cutoff selected? </a:t>
            </a:r>
          </a:p>
          <a:p>
            <a:endParaRPr lang="en-US" dirty="0"/>
          </a:p>
        </p:txBody>
      </p:sp>
    </p:spTree>
    <p:extLst>
      <p:ext uri="{BB962C8B-B14F-4D97-AF65-F5344CB8AC3E}">
        <p14:creationId xmlns:p14="http://schemas.microsoft.com/office/powerpoint/2010/main" val="28841485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890053"/>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Transportation - Questions</a:t>
            </a:r>
          </a:p>
        </p:txBody>
      </p:sp>
      <p:sp>
        <p:nvSpPr>
          <p:cNvPr id="3" name="TextBox 2"/>
          <p:cNvSpPr txBox="1"/>
          <p:nvPr/>
        </p:nvSpPr>
        <p:spPr>
          <a:xfrm>
            <a:off x="542925" y="1524000"/>
            <a:ext cx="7915275" cy="4832092"/>
          </a:xfrm>
          <a:prstGeom prst="rect">
            <a:avLst/>
          </a:prstGeom>
          <a:noFill/>
        </p:spPr>
        <p:txBody>
          <a:bodyPr wrap="square" rtlCol="0">
            <a:spAutoFit/>
          </a:bodyPr>
          <a:lstStyle/>
          <a:p>
            <a:pPr marL="285750" indent="-285750">
              <a:buClr>
                <a:schemeClr val="bg2">
                  <a:lumMod val="25000"/>
                </a:schemeClr>
              </a:buClr>
              <a:buFont typeface="Wingdings" pitchFamily="2" charset="2"/>
              <a:buChar char="Ø"/>
            </a:pPr>
            <a:r>
              <a:rPr lang="en-US" sz="2200" dirty="0">
                <a:latin typeface="+mj-lt"/>
              </a:rPr>
              <a:t>Address whether the current system for distributing transportation funding to districts provides a suitable level of equity to districts given that the variance in transportation costs per ADM is 9 to 1? As a point of reference the variance in teacher salaries is approximately 2 to 1.</a:t>
            </a:r>
          </a:p>
          <a:p>
            <a:pPr marL="285750" indent="-285750">
              <a:buClr>
                <a:schemeClr val="bg2">
                  <a:lumMod val="25000"/>
                </a:schemeClr>
              </a:buClr>
              <a:buFont typeface="Wingdings" pitchFamily="2" charset="2"/>
              <a:buChar char="Ø"/>
            </a:pPr>
            <a:endParaRPr lang="en-US" sz="2200" dirty="0">
              <a:latin typeface="+mj-lt"/>
            </a:endParaRPr>
          </a:p>
          <a:p>
            <a:pPr marL="285750" lvl="0" indent="-285750">
              <a:buClr>
                <a:schemeClr val="bg2">
                  <a:lumMod val="25000"/>
                </a:schemeClr>
              </a:buClr>
              <a:buFont typeface="Wingdings" pitchFamily="2" charset="2"/>
              <a:buChar char="Ø"/>
            </a:pPr>
            <a:r>
              <a:rPr lang="en-US" sz="2200" dirty="0">
                <a:latin typeface="+mj-lt"/>
              </a:rPr>
              <a:t>State your position on the best method for addressing transportation expenditures given the demand for transportation varies significantly from district to district in the percentage of students transported. Should transportation expenditures be handled differently from other categorical funding for subsets of students with additional needs?</a:t>
            </a:r>
          </a:p>
          <a:p>
            <a:endParaRPr lang="en-US" sz="2200" dirty="0"/>
          </a:p>
        </p:txBody>
      </p:sp>
    </p:spTree>
    <p:extLst>
      <p:ext uri="{BB962C8B-B14F-4D97-AF65-F5344CB8AC3E}">
        <p14:creationId xmlns:p14="http://schemas.microsoft.com/office/powerpoint/2010/main" val="1258265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64515"/>
            <a:ext cx="7010400" cy="830997"/>
          </a:xfrm>
          <a:prstGeom prst="rect">
            <a:avLst/>
          </a:prstGeom>
          <a:noFill/>
        </p:spPr>
        <p:txBody>
          <a:bodyPr wrap="square" rtlCol="0">
            <a:spAutoFit/>
          </a:bodyPr>
          <a:lstStyle/>
          <a:p>
            <a:pPr lvl="0" algn="ctr"/>
            <a:r>
              <a:rPr lang="en-US" sz="2400" b="1" dirty="0" smtClean="0">
                <a:solidFill>
                  <a:schemeClr val="bg2">
                    <a:lumMod val="25000"/>
                  </a:schemeClr>
                </a:solidFill>
                <a:effectLst>
                  <a:outerShdw blurRad="38100" dist="38100" dir="2700000" algn="tl">
                    <a:srgbClr val="000000">
                      <a:alpha val="43137"/>
                    </a:srgbClr>
                  </a:outerShdw>
                </a:effectLst>
                <a:latin typeface="+mj-lt"/>
              </a:rPr>
              <a:t>Partnership Program Summary</a:t>
            </a:r>
          </a:p>
          <a:p>
            <a:pPr lvl="0" algn="ctr"/>
            <a:r>
              <a:rPr lang="en-US" sz="2400" b="1" dirty="0" smtClean="0">
                <a:solidFill>
                  <a:schemeClr val="bg2">
                    <a:lumMod val="25000"/>
                  </a:schemeClr>
                </a:solidFill>
                <a:effectLst>
                  <a:outerShdw blurRad="38100" dist="38100" dir="2700000" algn="tl">
                    <a:srgbClr val="000000">
                      <a:alpha val="43137"/>
                    </a:srgbClr>
                  </a:outerShdw>
                </a:effectLst>
                <a:latin typeface="+mj-lt"/>
              </a:rPr>
              <a:t>As of November 9, 2011</a:t>
            </a:r>
            <a:endParaRPr lang="en-US" sz="2400" b="1" dirty="0">
              <a:solidFill>
                <a:schemeClr val="bg2">
                  <a:lumMod val="25000"/>
                </a:schemeClr>
              </a:solidFill>
              <a:effectLst>
                <a:outerShdw blurRad="38100" dist="38100" dir="2700000" algn="tl">
                  <a:srgbClr val="000000">
                    <a:alpha val="43137"/>
                  </a:srgbClr>
                </a:outerShdw>
              </a:effectLst>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07893799"/>
              </p:ext>
            </p:extLst>
          </p:nvPr>
        </p:nvGraphicFramePr>
        <p:xfrm>
          <a:off x="457200" y="1839913"/>
          <a:ext cx="8229602" cy="3179347"/>
        </p:xfrm>
        <a:graphic>
          <a:graphicData uri="http://schemas.openxmlformats.org/drawingml/2006/table">
            <a:tbl>
              <a:tblPr>
                <a:tableStyleId>{5C22544A-7EE6-4342-B048-85BDC9FD1C3A}</a:tableStyleId>
              </a:tblPr>
              <a:tblGrid>
                <a:gridCol w="1219639"/>
                <a:gridCol w="1172274"/>
                <a:gridCol w="1302527"/>
                <a:gridCol w="1231480"/>
                <a:gridCol w="710469"/>
                <a:gridCol w="828881"/>
                <a:gridCol w="840722"/>
                <a:gridCol w="923610"/>
              </a:tblGrid>
              <a:tr h="737112">
                <a:tc>
                  <a:txBody>
                    <a:bodyPr/>
                    <a:lstStyle/>
                    <a:p>
                      <a:pPr algn="ctr" rtl="0" fontAlgn="ctr"/>
                      <a:r>
                        <a:rPr lang="en-US" sz="1100" b="1" u="none" strike="noStrike" dirty="0">
                          <a:solidFill>
                            <a:schemeClr val="accent2">
                              <a:lumMod val="50000"/>
                            </a:schemeClr>
                          </a:solidFill>
                          <a:effectLst/>
                        </a:rPr>
                        <a:t>      Program</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   Committed  Funds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     Expended Funds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   Remaining Funds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Projects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Completed Projects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Rescinded Projects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Projects in Progress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r>
              <a:tr h="238007">
                <a:tc>
                  <a:txBody>
                    <a:bodyPr/>
                    <a:lstStyle/>
                    <a:p>
                      <a:pPr algn="l" rtl="0" fontAlgn="b"/>
                      <a:r>
                        <a:rPr lang="en-US" sz="1100" b="1" u="none" strike="noStrike" dirty="0">
                          <a:effectLst/>
                        </a:rPr>
                        <a:t>Partnership 0607</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$206,935,942.23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$201,703,485.60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dirty="0">
                          <a:effectLst/>
                        </a:rPr>
                        <a:t>$5,232,456.63 </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1158</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637</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476</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a:effectLst/>
                        </a:rPr>
                        <a:t>45</a:t>
                      </a:r>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a:effectLst/>
                        </a:rPr>
                        <a:t>Partnership 0709</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$266,783,739.81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$213,727,472.37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$53,056,267.44 </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378</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162</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143</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a:effectLst/>
                        </a:rPr>
                        <a:t>73</a:t>
                      </a:r>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dirty="0">
                          <a:effectLst/>
                        </a:rPr>
                        <a:t>Partnership 0911</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$109,360,857.71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dirty="0">
                          <a:effectLst/>
                        </a:rPr>
                        <a:t>$63,012,127.28 </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$46,348,730.43 </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244</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99</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29</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a:effectLst/>
                        </a:rPr>
                        <a:t>116</a:t>
                      </a:r>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dirty="0">
                          <a:effectLst/>
                        </a:rPr>
                        <a:t>Partnership 1113</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$149,077,624.26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$2,505,096.94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$146,572,527.32 </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169</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2</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15</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152</a:t>
                      </a:r>
                      <a:endParaRPr lang="en-US" sz="1100" b="1" i="0" u="none" strike="noStrike">
                        <a:solidFill>
                          <a:srgbClr val="000000"/>
                        </a:solidFill>
                        <a:effectLst/>
                        <a:latin typeface="Arial"/>
                      </a:endParaRPr>
                    </a:p>
                  </a:txBody>
                  <a:tcPr marL="8881" marR="8881" marT="8881" marB="0" anchor="b">
                    <a:noFill/>
                  </a:tcPr>
                </a:tc>
              </a:tr>
              <a:tr h="179393">
                <a:tc>
                  <a:txBody>
                    <a:bodyPr/>
                    <a:lstStyle/>
                    <a:p>
                      <a:pPr algn="ctr" fontAlgn="b"/>
                      <a:r>
                        <a:rPr lang="en-US" sz="1100" b="1" u="none" strike="noStrike" dirty="0">
                          <a:solidFill>
                            <a:schemeClr val="accent2">
                              <a:lumMod val="50000"/>
                            </a:schemeClr>
                          </a:solidFill>
                          <a:effectLst/>
                        </a:rPr>
                        <a:t>(Year One)</a:t>
                      </a:r>
                      <a:endParaRPr lang="en-US" sz="1100" b="1" i="1" u="none" strike="noStrike" dirty="0">
                        <a:solidFill>
                          <a:schemeClr val="accent2">
                            <a:lumMod val="50000"/>
                          </a:schemeClr>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dirty="0">
                        <a:solidFill>
                          <a:srgbClr val="000000"/>
                        </a:solidFill>
                        <a:effectLst/>
                        <a:latin typeface="Arial"/>
                      </a:endParaRPr>
                    </a:p>
                  </a:txBody>
                  <a:tcPr marL="8881" marR="8881" marT="8881" marB="0" anchor="b">
                    <a:noFill/>
                  </a:tcPr>
                </a:tc>
              </a:tr>
              <a:tr h="179393">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dirty="0">
                          <a:solidFill>
                            <a:schemeClr val="accent2">
                              <a:lumMod val="50000"/>
                            </a:schemeClr>
                          </a:solidFill>
                          <a:effectLst/>
                        </a:rPr>
                        <a:t>TOTALS</a:t>
                      </a:r>
                      <a:endParaRPr lang="en-US" sz="1100" b="1" i="0" u="none" strike="noStrike" dirty="0">
                        <a:solidFill>
                          <a:schemeClr val="accent2">
                            <a:lumMod val="50000"/>
                          </a:schemeClr>
                        </a:solidFill>
                        <a:effectLst/>
                        <a:latin typeface="Arial"/>
                      </a:endParaRPr>
                    </a:p>
                  </a:txBody>
                  <a:tcPr marL="8881" marR="8881" marT="8881" marB="0" anchor="b">
                    <a:noFill/>
                  </a:tcPr>
                </a:tc>
                <a:tc>
                  <a:txBody>
                    <a:bodyPr/>
                    <a:lstStyle/>
                    <a:p>
                      <a:pPr algn="r" rtl="0" fontAlgn="b"/>
                      <a:r>
                        <a:rPr lang="en-US" sz="1100" b="1" u="none" strike="noStrike" dirty="0">
                          <a:solidFill>
                            <a:schemeClr val="tx1"/>
                          </a:solidFill>
                          <a:effectLst/>
                        </a:rPr>
                        <a:t>$732,158,164.01 </a:t>
                      </a:r>
                      <a:endParaRPr lang="en-US" sz="1100" b="1" i="0" u="none" strike="noStrike" dirty="0">
                        <a:solidFill>
                          <a:schemeClr val="tx1"/>
                        </a:solidFill>
                        <a:effectLst/>
                        <a:latin typeface="Arial"/>
                      </a:endParaRPr>
                    </a:p>
                  </a:txBody>
                  <a:tcPr marL="8881" marR="8881" marT="8881" marB="0" anchor="b">
                    <a:noFill/>
                  </a:tcPr>
                </a:tc>
                <a:tc>
                  <a:txBody>
                    <a:bodyPr/>
                    <a:lstStyle/>
                    <a:p>
                      <a:pPr algn="r" rtl="0" fontAlgn="b"/>
                      <a:r>
                        <a:rPr lang="en-US" sz="1100" b="1" u="none" strike="noStrike" dirty="0">
                          <a:solidFill>
                            <a:schemeClr val="tx1"/>
                          </a:solidFill>
                          <a:effectLst/>
                        </a:rPr>
                        <a:t>$480,948,182.19 </a:t>
                      </a:r>
                      <a:endParaRPr lang="en-US" sz="1100" b="1" i="0" u="none" strike="noStrike" dirty="0">
                        <a:solidFill>
                          <a:schemeClr val="tx1"/>
                        </a:solidFill>
                        <a:effectLst/>
                        <a:latin typeface="Arial"/>
                      </a:endParaRPr>
                    </a:p>
                  </a:txBody>
                  <a:tcPr marL="8881" marR="8881" marT="8881" marB="0" anchor="b">
                    <a:noFill/>
                  </a:tcPr>
                </a:tc>
                <a:tc>
                  <a:txBody>
                    <a:bodyPr/>
                    <a:lstStyle/>
                    <a:p>
                      <a:pPr algn="r" rtl="0" fontAlgn="b"/>
                      <a:r>
                        <a:rPr lang="en-US" sz="1100" b="1" u="none" strike="noStrike" dirty="0">
                          <a:solidFill>
                            <a:schemeClr val="tx1"/>
                          </a:solidFill>
                          <a:effectLst/>
                        </a:rPr>
                        <a:t>$251,209,981.82 </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1949</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900</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663</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386</a:t>
                      </a:r>
                      <a:endParaRPr lang="en-US" sz="1100" b="1" i="0" u="none" strike="noStrike" dirty="0">
                        <a:solidFill>
                          <a:schemeClr val="tx1"/>
                        </a:solidFill>
                        <a:effectLst/>
                        <a:latin typeface="Arial"/>
                      </a:endParaRPr>
                    </a:p>
                  </a:txBody>
                  <a:tcPr marL="8881" marR="8881" marT="8881" marB="0" anchor="b">
                    <a:noFill/>
                  </a:tcPr>
                </a:tc>
              </a:tr>
              <a:tr h="238007">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fontAlgn="b"/>
                      <a:r>
                        <a:rPr lang="en-US" sz="1100" b="1" u="none" strike="noStrike">
                          <a:effectLst/>
                        </a:rPr>
                        <a:t>Partnership 1113</a:t>
                      </a:r>
                      <a:endParaRPr lang="en-US" sz="1100" b="1" i="0" u="none" strike="noStrike">
                        <a:solidFill>
                          <a:srgbClr val="000000"/>
                        </a:solidFill>
                        <a:effectLst/>
                        <a:latin typeface="Arial"/>
                      </a:endParaRPr>
                    </a:p>
                  </a:txBody>
                  <a:tcPr marL="8881" marR="8881" marT="8881" marB="0" anchor="b">
                    <a:noFill/>
                  </a:tcPr>
                </a:tc>
                <a:tc>
                  <a:txBody>
                    <a:bodyPr/>
                    <a:lstStyle/>
                    <a:p>
                      <a:pPr algn="r" fontAlgn="b"/>
                      <a:r>
                        <a:rPr lang="en-US" sz="1100" b="1" u="none" strike="noStrike">
                          <a:effectLst/>
                        </a:rPr>
                        <a:t>$0.00</a:t>
                      </a:r>
                      <a:endParaRPr lang="en-US" sz="1100" b="1" i="0" u="none" strike="noStrike">
                        <a:solidFill>
                          <a:srgbClr val="000000"/>
                        </a:solidFill>
                        <a:effectLst/>
                        <a:latin typeface="Arial"/>
                      </a:endParaRPr>
                    </a:p>
                  </a:txBody>
                  <a:tcPr marL="8881" marR="8881" marT="8881" marB="0" anchor="b">
                    <a:noFill/>
                  </a:tcPr>
                </a:tc>
                <a:tc>
                  <a:txBody>
                    <a:bodyPr/>
                    <a:lstStyle/>
                    <a:p>
                      <a:pPr algn="r" fontAlgn="b"/>
                      <a:r>
                        <a:rPr lang="en-US" sz="1100" b="1" u="none" strike="noStrike">
                          <a:effectLst/>
                        </a:rPr>
                        <a:t>$0.00</a:t>
                      </a:r>
                      <a:endParaRPr lang="en-US" sz="1100" b="1" i="0" u="none" strike="noStrike">
                        <a:solidFill>
                          <a:srgbClr val="000000"/>
                        </a:solidFill>
                        <a:effectLst/>
                        <a:latin typeface="Arial"/>
                      </a:endParaRPr>
                    </a:p>
                  </a:txBody>
                  <a:tcPr marL="8881" marR="8881" marT="8881" marB="0" anchor="b">
                    <a:noFill/>
                  </a:tcPr>
                </a:tc>
                <a:tc>
                  <a:txBody>
                    <a:bodyPr/>
                    <a:lstStyle/>
                    <a:p>
                      <a:pPr algn="r" fontAlgn="b"/>
                      <a:r>
                        <a:rPr lang="en-US" sz="1100" b="1" u="none" strike="noStrike">
                          <a:effectLst/>
                        </a:rPr>
                        <a:t>$0.00</a:t>
                      </a:r>
                      <a:endParaRPr lang="en-US" sz="1100" b="1" i="0" u="none" strike="noStrike">
                        <a:solidFill>
                          <a:srgbClr val="000000"/>
                        </a:solidFill>
                        <a:effectLst/>
                        <a:latin typeface="Arial"/>
                      </a:endParaRPr>
                    </a:p>
                  </a:txBody>
                  <a:tcPr marL="8881" marR="8881" marT="8881" marB="0" anchor="b">
                    <a:noFill/>
                  </a:tcPr>
                </a:tc>
                <a:tc>
                  <a:txBody>
                    <a:bodyPr/>
                    <a:lstStyle/>
                    <a:p>
                      <a:pPr algn="ctr" fontAlgn="b"/>
                      <a:r>
                        <a:rPr lang="en-US" sz="1100" b="1" u="none" strike="noStrike" dirty="0" smtClean="0">
                          <a:effectLst/>
                        </a:rPr>
                        <a:t>   51</a:t>
                      </a:r>
                      <a:endParaRPr lang="en-US" sz="1100" b="1" i="0" u="none" strike="noStrike" dirty="0">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r h="179393">
                <a:tc>
                  <a:txBody>
                    <a:bodyPr/>
                    <a:lstStyle/>
                    <a:p>
                      <a:pPr algn="ctr" fontAlgn="b"/>
                      <a:r>
                        <a:rPr lang="en-US" sz="1100" b="1" u="none" strike="noStrike" dirty="0">
                          <a:solidFill>
                            <a:schemeClr val="accent2">
                              <a:lumMod val="50000"/>
                            </a:schemeClr>
                          </a:solidFill>
                          <a:effectLst/>
                        </a:rPr>
                        <a:t>(Year Two)</a:t>
                      </a:r>
                      <a:endParaRPr lang="en-US" sz="1100" b="1" i="1" u="none" strike="noStrike" dirty="0">
                        <a:solidFill>
                          <a:schemeClr val="accent2">
                            <a:lumMod val="50000"/>
                          </a:schemeClr>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bl>
          </a:graphicData>
        </a:graphic>
      </p:graphicFrame>
    </p:spTree>
    <p:extLst>
      <p:ext uri="{BB962C8B-B14F-4D97-AF65-F5344CB8AC3E}">
        <p14:creationId xmlns:p14="http://schemas.microsoft.com/office/powerpoint/2010/main" val="3326323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715237"/>
            <a:ext cx="75438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Academic Facilities Partnership Program </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Project Types</a:t>
            </a:r>
          </a:p>
        </p:txBody>
      </p:sp>
      <p:graphicFrame>
        <p:nvGraphicFramePr>
          <p:cNvPr id="4" name="Table 3"/>
          <p:cNvGraphicFramePr>
            <a:graphicFrameLocks noGrp="1"/>
          </p:cNvGraphicFramePr>
          <p:nvPr>
            <p:extLst>
              <p:ext uri="{D42A27DB-BD31-4B8C-83A1-F6EECF244321}">
                <p14:modId xmlns:p14="http://schemas.microsoft.com/office/powerpoint/2010/main" val="337186334"/>
              </p:ext>
            </p:extLst>
          </p:nvPr>
        </p:nvGraphicFramePr>
        <p:xfrm>
          <a:off x="914401" y="1828803"/>
          <a:ext cx="6857999" cy="4962570"/>
        </p:xfrm>
        <a:graphic>
          <a:graphicData uri="http://schemas.openxmlformats.org/drawingml/2006/table">
            <a:tbl>
              <a:tblPr>
                <a:tableStyleId>{5C22544A-7EE6-4342-B048-85BDC9FD1C3A}</a:tableStyleId>
              </a:tblPr>
              <a:tblGrid>
                <a:gridCol w="1978633"/>
                <a:gridCol w="171228"/>
                <a:gridCol w="1736338"/>
                <a:gridCol w="1447800"/>
                <a:gridCol w="1524000"/>
              </a:tblGrid>
              <a:tr h="281733">
                <a:tc>
                  <a:txBody>
                    <a:bodyPr/>
                    <a:lstStyle/>
                    <a:p>
                      <a:pPr algn="ctr" fontAlgn="b"/>
                      <a:endParaRPr lang="en-US" sz="16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no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u="none" strike="noStrike" dirty="0">
                          <a:effectLst/>
                          <a:latin typeface="+mj-lt"/>
                        </a:rPr>
                        <a:t>COSTS IN </a:t>
                      </a:r>
                      <a:r>
                        <a:rPr lang="en-US" sz="1600" b="1" u="none" strike="noStrike" dirty="0" smtClean="0">
                          <a:effectLst/>
                          <a:latin typeface="+mj-lt"/>
                        </a:rPr>
                        <a:t>MILLIONS </a:t>
                      </a:r>
                      <a:r>
                        <a:rPr kumimoji="0" lang="en-US" sz="1600" b="1" i="1" kern="1200" dirty="0" smtClean="0">
                          <a:solidFill>
                            <a:schemeClr val="tx1"/>
                          </a:solidFill>
                          <a:effectLst/>
                          <a:latin typeface="+mn-lt"/>
                          <a:ea typeface="+mn-ea"/>
                          <a:cs typeface="Sakkal Majalla" pitchFamily="2" charset="-78"/>
                        </a:rPr>
                        <a:t>(In Dollars)</a:t>
                      </a:r>
                      <a:endParaRPr kumimoji="0" lang="en-US" sz="1600" b="1" kern="1200" dirty="0" smtClean="0">
                        <a:solidFill>
                          <a:schemeClr val="tx1"/>
                        </a:solidFill>
                        <a:effectLst/>
                        <a:latin typeface="+mn-lt"/>
                        <a:ea typeface="+mn-ea"/>
                        <a:cs typeface="Sakkal Majalla" pitchFamily="2" charset="-7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r>
              <a:tr h="824018">
                <a:tc>
                  <a:txBody>
                    <a:bodyPr/>
                    <a:lstStyle/>
                    <a:p>
                      <a:pPr algn="ctr" fontAlgn="b"/>
                      <a:r>
                        <a:rPr lang="en-US" sz="1600" b="1" u="none" strike="noStrike" dirty="0">
                          <a:effectLst/>
                          <a:latin typeface="+mj-lt"/>
                        </a:rPr>
                        <a:t>PARTNERSHIP PROGRAM</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pPr algn="ctr" fontAlgn="b"/>
                      <a:r>
                        <a:rPr lang="en-US" sz="1600" b="1" u="none" strike="noStrike" dirty="0">
                          <a:effectLst/>
                          <a:latin typeface="+mj-lt"/>
                        </a:rPr>
                        <a:t>TOTAL STATE COMMITMENT</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600" b="1" u="none" strike="noStrike" dirty="0">
                          <a:effectLst/>
                          <a:latin typeface="+mj-lt"/>
                        </a:rPr>
                        <a:t>SPACE</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600" b="1" u="none" strike="noStrike" dirty="0">
                          <a:effectLst/>
                          <a:latin typeface="+mj-lt"/>
                        </a:rPr>
                        <a:t>WARM, SAFE &amp; DRY</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81733">
                <a:tc>
                  <a:txBody>
                    <a:bodyPr/>
                    <a:lstStyle/>
                    <a:p>
                      <a:pPr algn="ctr" fontAlgn="b"/>
                      <a:r>
                        <a:rPr lang="en-US" sz="1600" u="none" strike="noStrike" dirty="0">
                          <a:effectLst/>
                          <a:latin typeface="+mj-lt"/>
                        </a:rPr>
                        <a:t>2006 - 2007</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207.00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192.50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14.50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r>
                        <a:rPr lang="en-US" sz="1600" u="none" strike="noStrike" dirty="0">
                          <a:effectLst/>
                          <a:latin typeface="+mj-lt"/>
                        </a:rPr>
                        <a:t>2007 - 2009</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268.10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250.80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17.30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r>
                        <a:rPr lang="en-US" sz="1600" u="none" strike="noStrike" dirty="0">
                          <a:effectLst/>
                          <a:latin typeface="+mj-lt"/>
                        </a:rPr>
                        <a:t>2009 - 2011</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110.30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u="none" strike="noStrike" dirty="0" smtClean="0">
                        <a:effectLst/>
                        <a:latin typeface="+mj-lt"/>
                      </a:endParaRPr>
                    </a:p>
                    <a:p>
                      <a:pPr algn="ctr" fontAlgn="b"/>
                      <a:r>
                        <a:rPr lang="en-US" sz="1600" u="none" strike="noStrike" dirty="0" smtClean="0">
                          <a:effectLst/>
                          <a:latin typeface="+mj-lt"/>
                        </a:rPr>
                        <a:t>76.90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33.40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52875">
                <a:tc>
                  <a:txBody>
                    <a:bodyPr/>
                    <a:lstStyle/>
                    <a:p>
                      <a:pPr algn="ctr" fontAlgn="b"/>
                      <a:r>
                        <a:rPr lang="en-US" sz="1600" u="none" strike="noStrike" dirty="0">
                          <a:effectLst/>
                          <a:latin typeface="+mj-lt"/>
                        </a:rPr>
                        <a:t>2011 - 2013  </a:t>
                      </a:r>
                      <a:endParaRPr lang="en-US" sz="1600" u="none" strike="noStrike" dirty="0" smtClean="0">
                        <a:effectLst/>
                        <a:latin typeface="+mj-lt"/>
                      </a:endParaRPr>
                    </a:p>
                    <a:p>
                      <a:pPr algn="ctr" fontAlgn="b"/>
                      <a:r>
                        <a:rPr lang="en-US" sz="1600" u="none" strike="noStrike" dirty="0" smtClean="0">
                          <a:effectLst/>
                          <a:latin typeface="+mj-lt"/>
                        </a:rPr>
                        <a:t>YEAR </a:t>
                      </a:r>
                      <a:r>
                        <a:rPr lang="en-US" sz="1600" u="none" strike="noStrike" dirty="0">
                          <a:effectLst/>
                          <a:latin typeface="+mj-lt"/>
                        </a:rPr>
                        <a:t>ONE</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149.10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117.20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31.90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52875">
                <a:tc>
                  <a:txBody>
                    <a:bodyPr/>
                    <a:lstStyle/>
                    <a:p>
                      <a:pPr algn="ctr" fontAlgn="b"/>
                      <a:r>
                        <a:rPr lang="en-US" sz="1600" u="none" strike="noStrike" dirty="0">
                          <a:effectLst/>
                          <a:latin typeface="+mj-lt"/>
                        </a:rPr>
                        <a:t>2011 - 2013  </a:t>
                      </a:r>
                      <a:endParaRPr lang="en-US" sz="1600" u="none" strike="noStrike" dirty="0" smtClean="0">
                        <a:effectLst/>
                        <a:latin typeface="+mj-lt"/>
                      </a:endParaRPr>
                    </a:p>
                    <a:p>
                      <a:pPr algn="ctr" fontAlgn="b"/>
                      <a:r>
                        <a:rPr lang="en-US" sz="1600" u="none" strike="noStrike" dirty="0" smtClean="0">
                          <a:effectLst/>
                          <a:latin typeface="+mj-lt"/>
                        </a:rPr>
                        <a:t>YEAR </a:t>
                      </a:r>
                      <a:r>
                        <a:rPr lang="en-US" sz="1600" u="none" strike="noStrike" dirty="0">
                          <a:effectLst/>
                          <a:latin typeface="+mj-lt"/>
                        </a:rPr>
                        <a:t>TWO</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 31.70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 19.50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12.20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mpd="sng">
                      <a:noFill/>
                    </a:lnL>
                    <a:lnT w="12700" cmpd="sng">
                      <a:noFill/>
                    </a:lnT>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noFill/>
                  </a:tcPr>
                </a:tc>
              </a:tr>
            </a:tbl>
          </a:graphicData>
        </a:graphic>
      </p:graphicFrame>
      <p:sp>
        <p:nvSpPr>
          <p:cNvPr id="5" name="TextBox 4"/>
          <p:cNvSpPr txBox="1"/>
          <p:nvPr/>
        </p:nvSpPr>
        <p:spPr>
          <a:xfrm>
            <a:off x="533400" y="6463844"/>
            <a:ext cx="1447800" cy="215444"/>
          </a:xfrm>
          <a:prstGeom prst="rect">
            <a:avLst/>
          </a:prstGeom>
          <a:noFill/>
        </p:spPr>
        <p:txBody>
          <a:bodyPr wrap="square" rtlCol="0">
            <a:spAutoFit/>
          </a:bodyPr>
          <a:lstStyle/>
          <a:p>
            <a:r>
              <a:rPr lang="en-US" sz="800" dirty="0" smtClean="0">
                <a:latin typeface="+mj-lt"/>
              </a:rPr>
              <a:t>As of September 19,  2011</a:t>
            </a:r>
            <a:endParaRPr lang="en-US" sz="800" dirty="0">
              <a:latin typeface="+mj-lt"/>
            </a:endParaRPr>
          </a:p>
        </p:txBody>
      </p:sp>
    </p:spTree>
    <p:extLst>
      <p:ext uri="{BB962C8B-B14F-4D97-AF65-F5344CB8AC3E}">
        <p14:creationId xmlns:p14="http://schemas.microsoft.com/office/powerpoint/2010/main" val="59924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890053"/>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Academic Facility Projects</a:t>
            </a:r>
          </a:p>
        </p:txBody>
      </p:sp>
      <p:sp>
        <p:nvSpPr>
          <p:cNvPr id="4" name="TextBox 3"/>
          <p:cNvSpPr txBox="1"/>
          <p:nvPr/>
        </p:nvSpPr>
        <p:spPr>
          <a:xfrm>
            <a:off x="990600" y="1828800"/>
            <a:ext cx="7010400" cy="4708981"/>
          </a:xfrm>
          <a:prstGeom prst="rect">
            <a:avLst/>
          </a:prstGeom>
          <a:noFill/>
        </p:spPr>
        <p:txBody>
          <a:bodyPr wrap="square" rtlCol="0">
            <a:spAutoFit/>
          </a:bodyPr>
          <a:lstStyle/>
          <a:p>
            <a:pPr marL="285750" indent="-285750">
              <a:buFont typeface="Wingdings" pitchFamily="2" charset="2"/>
              <a:buChar char="Ø"/>
            </a:pPr>
            <a:r>
              <a:rPr lang="en-US" sz="2000" dirty="0" smtClean="0">
                <a:latin typeface="+mj-lt"/>
              </a:rPr>
              <a:t>Warm, Safe, and Dry Projects</a:t>
            </a:r>
          </a:p>
          <a:p>
            <a:pPr lvl="1"/>
            <a:endParaRPr lang="en-US" sz="2000" dirty="0">
              <a:latin typeface="+mj-lt"/>
              <a:cs typeface="Arial" pitchFamily="34" charset="0"/>
            </a:endParaRPr>
          </a:p>
          <a:p>
            <a:pPr marL="1257300" lvl="2" indent="-342900">
              <a:buClr>
                <a:schemeClr val="bg2">
                  <a:lumMod val="50000"/>
                </a:schemeClr>
              </a:buClr>
              <a:buSzPct val="160000"/>
              <a:buFont typeface="Arial" pitchFamily="34" charset="0"/>
              <a:buChar char="•"/>
            </a:pPr>
            <a:r>
              <a:rPr lang="en-US" sz="2000" dirty="0" smtClean="0">
                <a:latin typeface="+mj-lt"/>
              </a:rPr>
              <a:t>Roofing			258</a:t>
            </a:r>
          </a:p>
          <a:p>
            <a:pPr marL="1257300" lvl="2" indent="-342900">
              <a:buClr>
                <a:schemeClr val="bg2">
                  <a:lumMod val="50000"/>
                </a:schemeClr>
              </a:buClr>
              <a:buSzPct val="160000"/>
              <a:buFont typeface="Arial" pitchFamily="34" charset="0"/>
              <a:buChar char="•"/>
            </a:pPr>
            <a:r>
              <a:rPr lang="en-US" sz="2000" dirty="0" smtClean="0">
                <a:latin typeface="+mj-lt"/>
              </a:rPr>
              <a:t>HVAC			154</a:t>
            </a:r>
          </a:p>
          <a:p>
            <a:pPr marL="1257300" lvl="2" indent="-342900">
              <a:buClr>
                <a:schemeClr val="bg2">
                  <a:lumMod val="50000"/>
                </a:schemeClr>
              </a:buClr>
              <a:buSzPct val="160000"/>
              <a:buFont typeface="Arial" pitchFamily="34" charset="0"/>
              <a:buChar char="•"/>
            </a:pPr>
            <a:r>
              <a:rPr lang="en-US" sz="2000" dirty="0" smtClean="0">
                <a:latin typeface="+mj-lt"/>
              </a:rPr>
              <a:t>Plumbing			  26</a:t>
            </a:r>
          </a:p>
          <a:p>
            <a:pPr marL="1257300" lvl="2" indent="-342900">
              <a:buClr>
                <a:schemeClr val="bg2">
                  <a:lumMod val="50000"/>
                </a:schemeClr>
              </a:buClr>
              <a:buSzPct val="160000"/>
              <a:buFont typeface="Arial" pitchFamily="34" charset="0"/>
              <a:buChar char="•"/>
            </a:pPr>
            <a:r>
              <a:rPr lang="en-US" sz="2000" dirty="0" smtClean="0">
                <a:latin typeface="+mj-lt"/>
              </a:rPr>
              <a:t>Electrical			148</a:t>
            </a:r>
          </a:p>
          <a:p>
            <a:pPr marL="1257300" lvl="2" indent="-342900">
              <a:buClr>
                <a:schemeClr val="bg2">
                  <a:lumMod val="50000"/>
                </a:schemeClr>
              </a:buClr>
              <a:buSzPct val="160000"/>
              <a:buFont typeface="Arial" pitchFamily="34" charset="0"/>
              <a:buChar char="•"/>
            </a:pPr>
            <a:r>
              <a:rPr lang="en-US" sz="2000" dirty="0" smtClean="0">
                <a:latin typeface="+mj-lt"/>
              </a:rPr>
              <a:t>Fire &amp; Safety			253	</a:t>
            </a:r>
          </a:p>
          <a:p>
            <a:pPr marL="1257300" lvl="2" indent="-342900">
              <a:buClr>
                <a:schemeClr val="bg2">
                  <a:lumMod val="50000"/>
                </a:schemeClr>
              </a:buClr>
              <a:buSzPct val="160000"/>
              <a:buFont typeface="Arial" pitchFamily="34" charset="0"/>
              <a:buChar char="•"/>
            </a:pPr>
            <a:r>
              <a:rPr lang="en-US" sz="2000" dirty="0" smtClean="0">
                <a:latin typeface="+mj-lt"/>
              </a:rPr>
              <a:t>Combination			131</a:t>
            </a:r>
          </a:p>
          <a:p>
            <a:endParaRPr lang="en-US" sz="2000" dirty="0" smtClean="0">
              <a:latin typeface="+mj-lt"/>
            </a:endParaRPr>
          </a:p>
          <a:p>
            <a:pPr marL="285750" indent="-285750">
              <a:buFont typeface="Wingdings" pitchFamily="2" charset="2"/>
              <a:buChar char="Ø"/>
            </a:pPr>
            <a:r>
              <a:rPr lang="en-US" sz="2000" dirty="0" smtClean="0">
                <a:latin typeface="+mj-lt"/>
              </a:rPr>
              <a:t>Space</a:t>
            </a:r>
          </a:p>
          <a:p>
            <a:pPr lvl="1"/>
            <a:endParaRPr lang="en-US" sz="2000" dirty="0">
              <a:latin typeface="+mj-lt"/>
              <a:cs typeface="Arial" pitchFamily="34" charset="0"/>
            </a:endParaRPr>
          </a:p>
          <a:p>
            <a:pPr marL="1257300" lvl="2" indent="-342900">
              <a:buClr>
                <a:schemeClr val="bg2">
                  <a:lumMod val="50000"/>
                </a:schemeClr>
              </a:buClr>
              <a:buSzPct val="160000"/>
              <a:buFont typeface="Arial" pitchFamily="34" charset="0"/>
              <a:buChar char="•"/>
            </a:pPr>
            <a:r>
              <a:rPr lang="en-US" sz="2000" dirty="0" smtClean="0">
                <a:latin typeface="+mj-lt"/>
              </a:rPr>
              <a:t>New School			  78</a:t>
            </a:r>
          </a:p>
          <a:p>
            <a:pPr marL="1257300" lvl="2" indent="-342900">
              <a:buClr>
                <a:schemeClr val="bg2">
                  <a:lumMod val="50000"/>
                </a:schemeClr>
              </a:buClr>
              <a:buSzPct val="160000"/>
              <a:buFont typeface="Arial" pitchFamily="34" charset="0"/>
              <a:buChar char="•"/>
            </a:pPr>
            <a:r>
              <a:rPr lang="en-US" sz="2000" dirty="0" smtClean="0">
                <a:latin typeface="+mj-lt"/>
              </a:rPr>
              <a:t>Addition			410</a:t>
            </a:r>
          </a:p>
          <a:p>
            <a:pPr marL="1257300" lvl="2" indent="-342900">
              <a:buClr>
                <a:schemeClr val="bg2">
                  <a:lumMod val="50000"/>
                </a:schemeClr>
              </a:buClr>
              <a:buSzPct val="160000"/>
              <a:buFont typeface="Arial" pitchFamily="34" charset="0"/>
              <a:buChar char="•"/>
            </a:pPr>
            <a:r>
              <a:rPr lang="en-US" sz="2000" dirty="0" smtClean="0">
                <a:latin typeface="+mj-lt"/>
              </a:rPr>
              <a:t>Conversion			  27</a:t>
            </a:r>
          </a:p>
          <a:p>
            <a:pPr marL="1257300" lvl="2" indent="-342900">
              <a:buClr>
                <a:schemeClr val="bg2">
                  <a:lumMod val="50000"/>
                </a:schemeClr>
              </a:buClr>
              <a:buSzPct val="160000"/>
              <a:buFont typeface="Arial" pitchFamily="34" charset="0"/>
              <a:buChar char="•"/>
            </a:pPr>
            <a:r>
              <a:rPr lang="en-US" sz="2000" dirty="0" smtClean="0">
                <a:latin typeface="+mj-lt"/>
              </a:rPr>
              <a:t>Addition &amp; Conversion	    6</a:t>
            </a:r>
          </a:p>
        </p:txBody>
      </p:sp>
    </p:spTree>
    <p:extLst>
      <p:ext uri="{BB962C8B-B14F-4D97-AF65-F5344CB8AC3E}">
        <p14:creationId xmlns:p14="http://schemas.microsoft.com/office/powerpoint/2010/main" val="1044385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715237"/>
            <a:ext cx="7543800" cy="830997"/>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rPr>
              <a:t> </a:t>
            </a: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Partnership Program Project Timelines</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After Commission Approval and Funding </a:t>
            </a:r>
            <a:endPar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pic>
        <p:nvPicPr>
          <p:cNvPr id="12291" name="Picture 3" descr="K:\cbowman\_PowerPoint - Superintendent Training\Photos\Signed and sea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 y="3226747"/>
            <a:ext cx="1357700" cy="129147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K:\cbowman\_PowerPoint - Superintendent Training\Photos\Ground breaking shove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275" y="3365404"/>
            <a:ext cx="1524000" cy="1014153"/>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K:\cbowman\_PowerPoint - Superintendent Training\Photos\Cutting Ribbon.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036" y="3207412"/>
            <a:ext cx="1552575" cy="1514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2675" y="2743200"/>
            <a:ext cx="7543800" cy="209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Kristen ITC" pitchFamily="66" charset="0"/>
              </a:rPr>
              <a:t>Timeline</a:t>
            </a:r>
            <a:endParaRPr lang="en-US" dirty="0">
              <a:latin typeface="Kristen ITC" pitchFamily="66" charset="0"/>
            </a:endParaRPr>
          </a:p>
        </p:txBody>
      </p:sp>
      <p:sp>
        <p:nvSpPr>
          <p:cNvPr id="8"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
        <p:nvSpPr>
          <p:cNvPr id="4" name="TextBox 3"/>
          <p:cNvSpPr txBox="1"/>
          <p:nvPr/>
        </p:nvSpPr>
        <p:spPr>
          <a:xfrm>
            <a:off x="869350" y="2231407"/>
            <a:ext cx="1066800" cy="338554"/>
          </a:xfrm>
          <a:prstGeom prst="rect">
            <a:avLst/>
          </a:prstGeom>
          <a:noFill/>
        </p:spPr>
        <p:txBody>
          <a:bodyPr wrap="square" rtlCol="0">
            <a:spAutoFit/>
          </a:bodyPr>
          <a:lstStyle/>
          <a:p>
            <a:pPr algn="ctr"/>
            <a:r>
              <a:rPr lang="en-US" sz="1600" dirty="0" smtClean="0">
                <a:latin typeface="+mj-lt"/>
              </a:rPr>
              <a:t>60 Days</a:t>
            </a:r>
          </a:p>
        </p:txBody>
      </p:sp>
      <p:sp>
        <p:nvSpPr>
          <p:cNvPr id="10" name="TextBox 9"/>
          <p:cNvSpPr txBox="1"/>
          <p:nvPr/>
        </p:nvSpPr>
        <p:spPr>
          <a:xfrm>
            <a:off x="3829049" y="2227226"/>
            <a:ext cx="1485901" cy="338554"/>
          </a:xfrm>
          <a:prstGeom prst="rect">
            <a:avLst/>
          </a:prstGeom>
          <a:noFill/>
        </p:spPr>
        <p:txBody>
          <a:bodyPr wrap="square" rtlCol="0">
            <a:spAutoFit/>
          </a:bodyPr>
          <a:lstStyle/>
          <a:p>
            <a:pPr algn="ctr"/>
            <a:r>
              <a:rPr lang="en-US" sz="1600" dirty="0" smtClean="0">
                <a:latin typeface="+mj-lt"/>
              </a:rPr>
              <a:t>18 Months</a:t>
            </a:r>
          </a:p>
        </p:txBody>
      </p:sp>
      <p:sp>
        <p:nvSpPr>
          <p:cNvPr id="11" name="TextBox 10"/>
          <p:cNvSpPr txBox="1"/>
          <p:nvPr/>
        </p:nvSpPr>
        <p:spPr>
          <a:xfrm>
            <a:off x="7279675" y="2240932"/>
            <a:ext cx="1066800" cy="338554"/>
          </a:xfrm>
          <a:prstGeom prst="rect">
            <a:avLst/>
          </a:prstGeom>
          <a:noFill/>
        </p:spPr>
        <p:txBody>
          <a:bodyPr wrap="square" rtlCol="0">
            <a:spAutoFit/>
          </a:bodyPr>
          <a:lstStyle/>
          <a:p>
            <a:pPr algn="ctr"/>
            <a:r>
              <a:rPr lang="en-US" sz="1600" dirty="0" smtClean="0">
                <a:latin typeface="+mj-lt"/>
              </a:rPr>
              <a:t>4 Years</a:t>
            </a:r>
          </a:p>
        </p:txBody>
      </p:sp>
      <p:sp>
        <p:nvSpPr>
          <p:cNvPr id="6" name="TextBox 5"/>
          <p:cNvSpPr txBox="1"/>
          <p:nvPr/>
        </p:nvSpPr>
        <p:spPr>
          <a:xfrm>
            <a:off x="802676" y="4648201"/>
            <a:ext cx="1278924" cy="584775"/>
          </a:xfrm>
          <a:prstGeom prst="rect">
            <a:avLst/>
          </a:prstGeom>
          <a:noFill/>
        </p:spPr>
        <p:txBody>
          <a:bodyPr wrap="square" rtlCol="0">
            <a:spAutoFit/>
          </a:bodyPr>
          <a:lstStyle/>
          <a:p>
            <a:pPr marL="0" lvl="1" algn="ctr"/>
            <a:r>
              <a:rPr lang="en-US" sz="1600" dirty="0" smtClean="0">
                <a:latin typeface="+mj-lt"/>
              </a:rPr>
              <a:t>Sign project agreement</a:t>
            </a:r>
            <a:endParaRPr lang="en-US" sz="1600" dirty="0">
              <a:latin typeface="+mj-lt"/>
            </a:endParaRPr>
          </a:p>
        </p:txBody>
      </p:sp>
      <p:sp>
        <p:nvSpPr>
          <p:cNvPr id="13" name="TextBox 12"/>
          <p:cNvSpPr txBox="1"/>
          <p:nvPr/>
        </p:nvSpPr>
        <p:spPr>
          <a:xfrm>
            <a:off x="6913861" y="4729184"/>
            <a:ext cx="1278924" cy="584775"/>
          </a:xfrm>
          <a:prstGeom prst="rect">
            <a:avLst/>
          </a:prstGeom>
          <a:noFill/>
        </p:spPr>
        <p:txBody>
          <a:bodyPr wrap="square" rtlCol="0">
            <a:spAutoFit/>
          </a:bodyPr>
          <a:lstStyle/>
          <a:p>
            <a:pPr algn="ctr"/>
            <a:r>
              <a:rPr lang="en-US" sz="1600" dirty="0">
                <a:latin typeface="+mj-lt"/>
              </a:rPr>
              <a:t>Complete </a:t>
            </a:r>
            <a:r>
              <a:rPr lang="en-US" sz="1600" dirty="0" smtClean="0">
                <a:latin typeface="+mj-lt"/>
              </a:rPr>
              <a:t>construction</a:t>
            </a:r>
            <a:endParaRPr lang="en-US" sz="1600" dirty="0">
              <a:latin typeface="+mj-lt"/>
            </a:endParaRPr>
          </a:p>
        </p:txBody>
      </p:sp>
      <p:sp>
        <p:nvSpPr>
          <p:cNvPr id="16" name="TextBox 15"/>
          <p:cNvSpPr txBox="1"/>
          <p:nvPr/>
        </p:nvSpPr>
        <p:spPr>
          <a:xfrm>
            <a:off x="3428998" y="4648201"/>
            <a:ext cx="2057401" cy="830997"/>
          </a:xfrm>
          <a:prstGeom prst="rect">
            <a:avLst/>
          </a:prstGeom>
          <a:noFill/>
        </p:spPr>
        <p:txBody>
          <a:bodyPr wrap="square" rtlCol="0">
            <a:spAutoFit/>
          </a:bodyPr>
          <a:lstStyle/>
          <a:p>
            <a:pPr marL="0" lvl="1" algn="ctr"/>
            <a:r>
              <a:rPr lang="en-US" sz="1600" dirty="0" smtClean="0">
                <a:latin typeface="+mj-lt"/>
              </a:rPr>
              <a:t>Start construction</a:t>
            </a:r>
          </a:p>
          <a:p>
            <a:pPr marL="0" lvl="1" algn="ctr"/>
            <a:r>
              <a:rPr lang="en-US" sz="1600" i="1" dirty="0" smtClean="0">
                <a:latin typeface="+mj-lt"/>
              </a:rPr>
              <a:t>(signed construction contract)</a:t>
            </a:r>
            <a:endParaRPr lang="en-US" sz="1600" dirty="0">
              <a:latin typeface="+mj-lt"/>
            </a:endParaRPr>
          </a:p>
        </p:txBody>
      </p:sp>
    </p:spTree>
    <p:extLst>
      <p:ext uri="{BB962C8B-B14F-4D97-AF65-F5344CB8AC3E}">
        <p14:creationId xmlns:p14="http://schemas.microsoft.com/office/powerpoint/2010/main" val="47073343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7513908"/>
              </p:ext>
            </p:extLst>
          </p:nvPr>
        </p:nvGraphicFramePr>
        <p:xfrm>
          <a:off x="844914" y="1593116"/>
          <a:ext cx="7460885" cy="4974241"/>
        </p:xfrm>
        <a:graphic>
          <a:graphicData uri="http://schemas.openxmlformats.org/drawingml/2006/table">
            <a:tbl>
              <a:tblPr>
                <a:tableStyleId>{5C22544A-7EE6-4342-B048-85BDC9FD1C3A}</a:tableStyleId>
              </a:tblPr>
              <a:tblGrid>
                <a:gridCol w="1634778"/>
                <a:gridCol w="2895045"/>
                <a:gridCol w="1332301"/>
                <a:gridCol w="1598761"/>
              </a:tblGrid>
              <a:tr h="259779">
                <a:tc>
                  <a:txBody>
                    <a:bodyPr/>
                    <a:lstStyle/>
                    <a:p>
                      <a:pPr algn="ctr" fontAlgn="b"/>
                      <a:r>
                        <a:rPr lang="en-US" sz="1400" b="1" u="none" strike="noStrike" dirty="0">
                          <a:solidFill>
                            <a:schemeClr val="tx1"/>
                          </a:solidFill>
                          <a:effectLst/>
                        </a:rPr>
                        <a:t>DATE</a:t>
                      </a:r>
                      <a:endParaRPr lang="en-US" sz="1400" b="1" i="0" u="none" strike="noStrike" dirty="0">
                        <a:solidFill>
                          <a:schemeClr val="tx1"/>
                        </a:solidFill>
                        <a:effectLst/>
                        <a:latin typeface="Arial"/>
                      </a:endParaRPr>
                    </a:p>
                  </a:txBody>
                  <a:tcPr marL="9525" marR="9525" marT="9525" marB="0" anchor="b">
                    <a:solidFill>
                      <a:schemeClr val="bg2">
                        <a:lumMod val="90000"/>
                      </a:schemeClr>
                    </a:solidFill>
                  </a:tcPr>
                </a:tc>
                <a:tc>
                  <a:txBody>
                    <a:bodyPr/>
                    <a:lstStyle/>
                    <a:p>
                      <a:pPr algn="l" fontAlgn="b"/>
                      <a:r>
                        <a:rPr lang="en-US" sz="1400" b="1" u="none" strike="noStrike" dirty="0" smtClean="0">
                          <a:solidFill>
                            <a:schemeClr val="tx1"/>
                          </a:solidFill>
                          <a:effectLst/>
                        </a:rPr>
                        <a:t>       MILESTONE</a:t>
                      </a:r>
                      <a:endParaRPr lang="en-US" sz="1400" b="1" i="0" u="none" strike="noStrike" dirty="0">
                        <a:solidFill>
                          <a:schemeClr val="tx1"/>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400" b="1" u="none" strike="noStrike" dirty="0">
                          <a:solidFill>
                            <a:schemeClr val="tx1"/>
                          </a:solidFill>
                          <a:effectLst/>
                        </a:rPr>
                        <a:t>DISTRICT</a:t>
                      </a:r>
                      <a:endParaRPr lang="en-US" sz="1400" b="1" i="0" u="none" strike="noStrike" dirty="0">
                        <a:solidFill>
                          <a:schemeClr val="tx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400" b="1" i="0" u="none" strike="noStrike" dirty="0" smtClean="0">
                          <a:solidFill>
                            <a:schemeClr val="tx1"/>
                          </a:solidFill>
                          <a:effectLst/>
                          <a:latin typeface="Arial"/>
                        </a:rPr>
                        <a:t>DIVISION</a:t>
                      </a:r>
                      <a:endParaRPr lang="en-US" sz="1400" b="1" i="0" u="none" strike="noStrike" dirty="0">
                        <a:solidFill>
                          <a:schemeClr val="tx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solidFill>
                      <a:schemeClr val="bg2">
                        <a:lumMod val="90000"/>
                      </a:schemeClr>
                    </a:solidFill>
                  </a:tcPr>
                </a:tc>
              </a:tr>
              <a:tr h="281836">
                <a:tc>
                  <a:txBody>
                    <a:bodyPr/>
                    <a:lstStyle/>
                    <a:p>
                      <a:pPr algn="l" fontAlgn="b"/>
                      <a:endParaRPr lang="en-US" sz="1200" b="1" i="0" u="none" strike="noStrike" dirty="0">
                        <a:solidFill>
                          <a:srgbClr val="000000"/>
                        </a:solidFill>
                        <a:effectLst/>
                        <a:latin typeface="Arial"/>
                      </a:endParaRPr>
                    </a:p>
                  </a:txBody>
                  <a:tcPr marL="9525" marR="9525" marT="9525" marB="0" anchor="b">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endParaRPr lang="en-US" sz="1200" b="1" i="0" u="none" strike="noStrike" dirty="0">
                        <a:solidFill>
                          <a:srgbClr val="000000"/>
                        </a:solidFill>
                        <a:effectLst/>
                        <a:latin typeface="Arial"/>
                      </a:endParaRPr>
                    </a:p>
                  </a:txBody>
                  <a:tcPr marL="9525" marR="9525" marT="9525" marB="0" anchor="b">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400" b="1" u="none" strike="noStrike" dirty="0">
                          <a:effectLst/>
                        </a:rPr>
                        <a:t>ODD YEAR</a:t>
                      </a:r>
                      <a:endParaRPr lang="en-US" sz="1400" b="1" i="0" u="none" strike="noStrike" dirty="0">
                        <a:solidFill>
                          <a:srgbClr val="000000"/>
                        </a:solidFill>
                        <a:effectLst/>
                        <a:latin typeface="Arial"/>
                      </a:endParaRPr>
                    </a:p>
                  </a:txBody>
                  <a:tcPr marL="9525" marR="9525" marT="9525" marB="0" anchor="b">
                    <a:solidFill>
                      <a:schemeClr val="bg2">
                        <a:lumMod val="90000"/>
                      </a:schemeClr>
                    </a:solid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184937">
                <a:tc>
                  <a:txBody>
                    <a:bodyPr/>
                    <a:lstStyle/>
                    <a:p>
                      <a:pPr algn="l" fontAlgn="b"/>
                      <a:endParaRPr lang="en-US" sz="800" b="1" i="0" u="none" strike="noStrike" dirty="0">
                        <a:solidFill>
                          <a:srgbClr val="000000"/>
                        </a:solidFill>
                        <a:effectLst/>
                        <a:latin typeface="Arial"/>
                      </a:endParaRPr>
                    </a:p>
                  </a:txBody>
                  <a:tcPr marL="9525" marR="9525" marT="9525" marB="0" anchor="b">
                    <a:noFill/>
                  </a:tcPr>
                </a:tc>
                <a:tc>
                  <a:txBody>
                    <a:bodyPr/>
                    <a:lstStyle/>
                    <a:p>
                      <a:pPr algn="l" fontAlgn="b"/>
                      <a:endParaRPr lang="en-US" sz="8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8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400" b="1" u="none" strike="noStrike" dirty="0">
                          <a:solidFill>
                            <a:srgbClr val="0000FF"/>
                          </a:solidFill>
                          <a:effectLst/>
                          <a:latin typeface="+mj-lt"/>
                        </a:rPr>
                        <a:t>     February 1</a:t>
                      </a:r>
                      <a:endParaRPr lang="en-US" sz="1400" b="1" i="0" u="none" strike="noStrike" dirty="0">
                        <a:solidFill>
                          <a:srgbClr val="0000FF"/>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rgbClr val="0000FF"/>
                          </a:solidFill>
                          <a:effectLst/>
                          <a:latin typeface="+mj-lt"/>
                        </a:rPr>
                        <a:t>Preliminary Master Plan</a:t>
                      </a:r>
                      <a:endParaRPr lang="en-US" sz="1400" b="1" i="0" u="none" strike="noStrike" dirty="0">
                        <a:solidFill>
                          <a:srgbClr val="0000FF"/>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24254">
                <a:tc>
                  <a:txBody>
                    <a:bodyPr/>
                    <a:lstStyle/>
                    <a:p>
                      <a:pPr algn="l" fontAlgn="b"/>
                      <a:endParaRPr lang="en-US" sz="14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defTabSz="914400" fontAlgn="b">
                        <a:tabLst>
                          <a:tab pos="457200" algn="l"/>
                        </a:tabLst>
                      </a:pP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437406">
                <a:tc>
                  <a:txBody>
                    <a:bodyPr/>
                    <a:lstStyle/>
                    <a:p>
                      <a:pPr algn="l" fontAlgn="b"/>
                      <a:r>
                        <a:rPr lang="en-US" sz="1400" b="1" u="none" strike="noStrike" dirty="0">
                          <a:effectLst/>
                          <a:latin typeface="+mj-lt"/>
                        </a:rPr>
                        <a:t>     </a:t>
                      </a:r>
                      <a:r>
                        <a:rPr lang="en-US" sz="1400" b="1" u="none" strike="noStrike" dirty="0">
                          <a:solidFill>
                            <a:schemeClr val="accent4">
                              <a:lumMod val="75000"/>
                            </a:schemeClr>
                          </a:solidFill>
                          <a:effectLst/>
                          <a:latin typeface="+mj-lt"/>
                        </a:rPr>
                        <a:t>May 1</a:t>
                      </a:r>
                      <a:endParaRPr lang="en-US" sz="1400" b="1" i="0" u="none" strike="noStrike" dirty="0">
                        <a:solidFill>
                          <a:schemeClr val="accent4">
                            <a:lumMod val="75000"/>
                          </a:schemeClr>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smtClean="0">
                          <a:solidFill>
                            <a:schemeClr val="accent4">
                              <a:lumMod val="75000"/>
                            </a:schemeClr>
                          </a:solidFill>
                          <a:effectLst/>
                          <a:latin typeface="+mj-lt"/>
                        </a:rPr>
                        <a:t>Partnership Program Project List</a:t>
                      </a:r>
                      <a:endParaRPr lang="en-US" sz="1400" b="1" i="0" u="none" strike="noStrike" dirty="0">
                        <a:solidFill>
                          <a:schemeClr val="accent4">
                            <a:lumMod val="75000"/>
                          </a:schemeClr>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effectLst/>
                        </a:rPr>
                        <a:t> </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defTabSz="914400" fontAlgn="b">
                        <a:tabLst>
                          <a:tab pos="457200" algn="l"/>
                        </a:tabLst>
                      </a:pP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81836">
                <a:tc>
                  <a:txBody>
                    <a:bodyPr/>
                    <a:lstStyle/>
                    <a:p>
                      <a:pPr algn="l" fontAlgn="b"/>
                      <a:endParaRPr lang="en-US" sz="12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292998">
                <a:tc>
                  <a:txBody>
                    <a:bodyPr/>
                    <a:lstStyle/>
                    <a:p>
                      <a:pPr algn="l" fontAlgn="b"/>
                      <a:endParaRPr lang="en-US" sz="1200" b="1" i="0" u="none" strike="noStrike">
                        <a:solidFill>
                          <a:srgbClr val="000000"/>
                        </a:solidFill>
                        <a:effectLst/>
                        <a:latin typeface="Arial"/>
                      </a:endParaRPr>
                    </a:p>
                  </a:txBody>
                  <a:tcPr marL="9525" marR="9525" marT="9525" marB="0" anchor="b">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200" b="1" u="none" strike="noStrike" dirty="0">
                          <a:effectLst/>
                        </a:rPr>
                        <a:t>EVEN YEAR</a:t>
                      </a:r>
                      <a:endParaRPr lang="en-US" sz="1200" b="1" i="0" u="none" strike="noStrike" dirty="0">
                        <a:solidFill>
                          <a:srgbClr val="000000"/>
                        </a:solidFill>
                        <a:effectLst/>
                        <a:latin typeface="Arial"/>
                      </a:endParaRPr>
                    </a:p>
                  </a:txBody>
                  <a:tcPr marL="9525" marR="9525" marT="9525" marB="0" anchor="b">
                    <a:solidFill>
                      <a:schemeClr val="bg2">
                        <a:lumMod val="90000"/>
                      </a:schemeClr>
                    </a:solid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24254">
                <a:tc>
                  <a:txBody>
                    <a:bodyPr/>
                    <a:lstStyle/>
                    <a:p>
                      <a:pPr algn="l" fontAlgn="b"/>
                      <a:endParaRPr lang="en-US" sz="1400" b="1" i="0" u="none" strike="noStrike">
                        <a:solidFill>
                          <a:srgbClr val="000000"/>
                        </a:solidFill>
                        <a:effectLst/>
                        <a:latin typeface="+mj-lt"/>
                      </a:endParaRPr>
                    </a:p>
                  </a:txBody>
                  <a:tcPr marL="9525" marR="9525" marT="9525" marB="0" anchor="b">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400" b="1" u="none" strike="noStrike" dirty="0">
                          <a:solidFill>
                            <a:srgbClr val="0000FF"/>
                          </a:solidFill>
                          <a:effectLst/>
                          <a:latin typeface="+mj-lt"/>
                        </a:rPr>
                        <a:t>     February 1</a:t>
                      </a:r>
                      <a:endParaRPr lang="en-US" sz="1400" b="1" i="0" u="none" strike="noStrike" dirty="0">
                        <a:solidFill>
                          <a:srgbClr val="0000FF"/>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rgbClr val="0000FF"/>
                          </a:solidFill>
                          <a:effectLst/>
                          <a:latin typeface="+mj-lt"/>
                        </a:rPr>
                        <a:t>Final Master Plan</a:t>
                      </a:r>
                      <a:endParaRPr lang="en-US" sz="1400" b="1" i="0" u="none" strike="noStrike" dirty="0">
                        <a:solidFill>
                          <a:srgbClr val="0000FF"/>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24254">
                <a:tc>
                  <a:txBody>
                    <a:bodyPr/>
                    <a:lstStyle/>
                    <a:p>
                      <a:pPr algn="l" fontAlgn="b"/>
                      <a:endParaRPr lang="en-US" sz="14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437406">
                <a:tc>
                  <a:txBody>
                    <a:bodyPr/>
                    <a:lstStyle/>
                    <a:p>
                      <a:pPr algn="l" fontAlgn="b"/>
                      <a:r>
                        <a:rPr lang="en-US" sz="1400" b="1" u="none" strike="noStrike" dirty="0">
                          <a:solidFill>
                            <a:schemeClr val="accent4">
                              <a:lumMod val="75000"/>
                            </a:schemeClr>
                          </a:solidFill>
                          <a:effectLst/>
                          <a:latin typeface="+mj-lt"/>
                        </a:rPr>
                        <a:t>     March 1</a:t>
                      </a:r>
                      <a:endParaRPr lang="en-US" sz="1400" b="1" i="0" u="none" strike="noStrike" dirty="0">
                        <a:solidFill>
                          <a:schemeClr val="accent4">
                            <a:lumMod val="75000"/>
                          </a:schemeClr>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chemeClr val="accent4">
                              <a:lumMod val="75000"/>
                            </a:schemeClr>
                          </a:solidFill>
                          <a:effectLst/>
                          <a:latin typeface="+mj-lt"/>
                        </a:rPr>
                        <a:t>Partnership Program Project Applications</a:t>
                      </a:r>
                      <a:endParaRPr lang="en-US" sz="1400" b="1" i="0" u="none" strike="noStrike" dirty="0">
                        <a:solidFill>
                          <a:schemeClr val="accent4">
                            <a:lumMod val="75000"/>
                          </a:schemeClr>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194439">
                <a:tc>
                  <a:txBody>
                    <a:bodyPr/>
                    <a:lstStyle/>
                    <a:p>
                      <a:pPr algn="l" fontAlgn="b"/>
                      <a:endParaRPr lang="en-US" sz="1400" b="1" i="0" u="none" strike="noStrike">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defTabSz="914400" fontAlgn="b">
                        <a:tabLst>
                          <a:tab pos="457200" algn="l"/>
                        </a:tabLst>
                      </a:pPr>
                      <a:endParaRPr lang="en-US" sz="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437406">
                <a:tc>
                  <a:txBody>
                    <a:bodyPr/>
                    <a:lstStyle/>
                    <a:p>
                      <a:pPr algn="l" fontAlgn="b"/>
                      <a:r>
                        <a:rPr lang="en-US" sz="1400" b="1" u="none" strike="noStrike" dirty="0">
                          <a:effectLst/>
                          <a:latin typeface="+mj-lt"/>
                        </a:rPr>
                        <a:t>     </a:t>
                      </a:r>
                      <a:r>
                        <a:rPr lang="en-US" sz="1400" b="1" u="none" strike="noStrike" dirty="0">
                          <a:solidFill>
                            <a:srgbClr val="0000FF"/>
                          </a:solidFill>
                          <a:effectLst/>
                          <a:latin typeface="+mj-lt"/>
                        </a:rPr>
                        <a:t>September 1</a:t>
                      </a:r>
                      <a:endParaRPr lang="en-US" sz="1400" b="1" i="0" u="none" strike="noStrike" dirty="0">
                        <a:solidFill>
                          <a:srgbClr val="0000FF"/>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rgbClr val="0000FF"/>
                          </a:solidFill>
                          <a:effectLst/>
                          <a:latin typeface="+mj-lt"/>
                        </a:rPr>
                        <a:t>Final Master Plan </a:t>
                      </a:r>
                      <a:endParaRPr lang="en-US" sz="1400" b="1" u="none" strike="noStrike" dirty="0" smtClean="0">
                        <a:solidFill>
                          <a:srgbClr val="0000FF"/>
                        </a:solidFill>
                        <a:effectLst/>
                        <a:latin typeface="+mj-lt"/>
                      </a:endParaRPr>
                    </a:p>
                    <a:p>
                      <a:pPr algn="l" fontAlgn="b"/>
                      <a:r>
                        <a:rPr lang="en-US" sz="1400" b="1" u="none" strike="noStrike" dirty="0" smtClean="0">
                          <a:solidFill>
                            <a:srgbClr val="0000FF"/>
                          </a:solidFill>
                          <a:effectLst/>
                          <a:latin typeface="+mj-lt"/>
                        </a:rPr>
                        <a:t>Approval / Non-Approval</a:t>
                      </a:r>
                      <a:endParaRPr lang="en-US" sz="1400" b="1" i="0" u="none" strike="noStrike" dirty="0">
                        <a:solidFill>
                          <a:srgbClr val="0000FF"/>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effectLst/>
                        </a:rPr>
                        <a:t> </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defTabSz="914400" fontAlgn="b">
                        <a:tabLst>
                          <a:tab pos="457200" algn="l"/>
                        </a:tabLst>
                      </a:pP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723900" y="685800"/>
            <a:ext cx="76962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Master Plan/Partnership Program</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Two-Year Cycle</a:t>
            </a:r>
          </a:p>
        </p:txBody>
      </p:sp>
      <p:sp>
        <p:nvSpPr>
          <p:cNvPr id="5"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pic>
        <p:nvPicPr>
          <p:cNvPr id="1027" name="Picture 3" descr="K:\cbowman\_PowerPoint - Superintendent Training\Photos\School Building.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783681"/>
            <a:ext cx="773390" cy="395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K:\cbowman\_PowerPoint - Superintendent Training\Photos\School Building.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275" y="5434012"/>
            <a:ext cx="773390" cy="395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K:\cbowman\_PowerPoint - Superintendent Training\Photos\School Building.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752975"/>
            <a:ext cx="773390" cy="3952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K:\cbowman\_PowerPoint - Superintendent Training\Photos\Arkansas.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4683" y="3409950"/>
            <a:ext cx="470633" cy="4192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K:\cbowman\_PowerPoint - Superintendent Training\Photos\Arkansas.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5740" y="6119693"/>
            <a:ext cx="470633" cy="41921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2452687" y="1600200"/>
            <a:ext cx="0" cy="49387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264691"/>
      </p:ext>
    </p:extLst>
  </p:cSld>
  <p:clrMapOvr>
    <a:masterClrMapping/>
  </p:clrMapOvr>
  <p:transition spd="slow">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762000"/>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Equity of Facilities</a:t>
            </a:r>
          </a:p>
        </p:txBody>
      </p:sp>
      <p:sp>
        <p:nvSpPr>
          <p:cNvPr id="4" name="Rectangle 3"/>
          <p:cNvSpPr/>
          <p:nvPr/>
        </p:nvSpPr>
        <p:spPr>
          <a:xfrm>
            <a:off x="762000" y="1600200"/>
            <a:ext cx="7620000" cy="4093428"/>
          </a:xfrm>
          <a:prstGeom prst="rect">
            <a:avLst/>
          </a:prstGeom>
        </p:spPr>
        <p:txBody>
          <a:bodyPr wrap="square">
            <a:spAutoFit/>
          </a:bodyPr>
          <a:lstStyle/>
          <a:p>
            <a:pPr marL="800100" lvl="1" indent="-342900">
              <a:buFont typeface="Wingdings" pitchFamily="2" charset="2"/>
              <a:buChar char="Ø"/>
            </a:pPr>
            <a:r>
              <a:rPr lang="en-US" sz="2600" dirty="0" smtClean="0">
                <a:latin typeface="Arial" pitchFamily="34" charset="0"/>
                <a:cs typeface="Arial" pitchFamily="34" charset="0"/>
              </a:rPr>
              <a:t>Master Plan / Partnership Program Process</a:t>
            </a:r>
          </a:p>
          <a:p>
            <a:pPr marL="800100" lvl="1" indent="-342900">
              <a:buFont typeface="Wingdings" pitchFamily="2" charset="2"/>
              <a:buChar char="Ø"/>
            </a:pPr>
            <a:r>
              <a:rPr lang="en-US" sz="2600" dirty="0" smtClean="0">
                <a:latin typeface="Arial" pitchFamily="34" charset="0"/>
                <a:cs typeface="Arial" pitchFamily="34" charset="0"/>
              </a:rPr>
              <a:t>Standards</a:t>
            </a:r>
            <a:endParaRPr lang="en-US" sz="26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Arkansas School Facility Manual</a:t>
            </a:r>
            <a:endParaRPr lang="en-US" sz="26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Program of Requirements (POR)</a:t>
            </a:r>
          </a:p>
          <a:p>
            <a:pPr marL="800100" lvl="1" indent="-342900">
              <a:buFont typeface="Wingdings" pitchFamily="2" charset="2"/>
              <a:buChar char="Ø"/>
            </a:pPr>
            <a:r>
              <a:rPr lang="en-US" sz="2600" dirty="0" smtClean="0">
                <a:latin typeface="Arial" pitchFamily="34" charset="0"/>
                <a:cs typeface="Arial" pitchFamily="34" charset="0"/>
              </a:rPr>
              <a:t>Financial</a:t>
            </a: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Project Cost Factors</a:t>
            </a: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State Financial Participation</a:t>
            </a: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Facilities Wealth Index</a:t>
            </a:r>
          </a:p>
          <a:p>
            <a:pPr marL="800100" lvl="1" indent="-342900">
              <a:buFont typeface="Wingdings" pitchFamily="2" charset="2"/>
              <a:buChar char="Ø"/>
            </a:pPr>
            <a:r>
              <a:rPr lang="en-US" sz="2600" dirty="0" smtClean="0">
                <a:latin typeface="Arial" pitchFamily="34" charset="0"/>
                <a:cs typeface="Arial" pitchFamily="34" charset="0"/>
              </a:rPr>
              <a:t>Maintenance</a:t>
            </a:r>
            <a:endParaRPr lang="en-US" sz="26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endParaRPr lang="en-US" sz="2600" b="1" dirty="0">
              <a:latin typeface="Arial" pitchFamily="34" charset="0"/>
              <a:cs typeface="Arial" pitchFamily="34" charset="0"/>
            </a:endParaRPr>
          </a:p>
        </p:txBody>
      </p:sp>
    </p:spTree>
    <p:extLst>
      <p:ext uri="{BB962C8B-B14F-4D97-AF65-F5344CB8AC3E}">
        <p14:creationId xmlns:p14="http://schemas.microsoft.com/office/powerpoint/2010/main" val="606308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8169547"/>
              </p:ext>
            </p:extLst>
          </p:nvPr>
        </p:nvGraphicFramePr>
        <p:xfrm>
          <a:off x="533408" y="1166813"/>
          <a:ext cx="8153391" cy="5325427"/>
        </p:xfrm>
        <a:graphic>
          <a:graphicData uri="http://schemas.openxmlformats.org/drawingml/2006/table">
            <a:tbl>
              <a:tblPr>
                <a:tableStyleId>{5C22544A-7EE6-4342-B048-85BDC9FD1C3A}</a:tableStyleId>
              </a:tblPr>
              <a:tblGrid>
                <a:gridCol w="559290"/>
                <a:gridCol w="568029"/>
                <a:gridCol w="585506"/>
                <a:gridCol w="585506"/>
                <a:gridCol w="585506"/>
                <a:gridCol w="87955"/>
                <a:gridCol w="497551"/>
                <a:gridCol w="585506"/>
                <a:gridCol w="585506"/>
                <a:gridCol w="585506"/>
                <a:gridCol w="585506"/>
                <a:gridCol w="585506"/>
                <a:gridCol w="585506"/>
                <a:gridCol w="585506"/>
                <a:gridCol w="585506"/>
              </a:tblGrid>
              <a:tr h="125721">
                <a:tc gridSpan="8">
                  <a:txBody>
                    <a:bodyPr/>
                    <a:lstStyle/>
                    <a:p>
                      <a:pPr algn="l" fontAlgn="b"/>
                      <a:r>
                        <a:rPr lang="en-US" sz="900" u="none" strike="noStrike" dirty="0">
                          <a:effectLst/>
                          <a:latin typeface="+mj-lt"/>
                        </a:rPr>
                        <a:t>Division of Public School Academic Facilities &amp; Transportation</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l" fontAlgn="b"/>
                      <a:r>
                        <a:rPr lang="en-US" sz="900" u="none" strike="noStrike">
                          <a:effectLst/>
                          <a:latin typeface="+mj-lt"/>
                        </a:rPr>
                        <a:t>    NEW FACILITIES</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r>
              <a:tr h="118737">
                <a:tc gridSpan="7">
                  <a:txBody>
                    <a:bodyPr/>
                    <a:lstStyle/>
                    <a:p>
                      <a:pPr algn="l" fontAlgn="b"/>
                      <a:r>
                        <a:rPr lang="en-US" sz="900" u="none" strike="noStrike" dirty="0">
                          <a:effectLst/>
                          <a:latin typeface="+mj-lt"/>
                        </a:rPr>
                        <a:t>Biennium FY2013/FY2015 Master Plan Budget Estimates</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221297">
                <a:tc>
                  <a:txBody>
                    <a:bodyPr/>
                    <a:lstStyle/>
                    <a:p>
                      <a:pPr algn="l"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r>
                        <a:rPr lang="en-US" sz="900" u="none" strike="noStrike">
                          <a:effectLst/>
                          <a:latin typeface="+mj-lt"/>
                        </a:rPr>
                        <a:t> </a:t>
                      </a:r>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gridSpan="2">
                  <a:txBody>
                    <a:bodyPr/>
                    <a:lstStyle/>
                    <a:p>
                      <a:pPr algn="l" fontAlgn="b"/>
                      <a:r>
                        <a:rPr lang="en-US" sz="900" u="none" strike="noStrike" dirty="0">
                          <a:effectLst/>
                          <a:latin typeface="+mj-lt"/>
                        </a:rPr>
                        <a:t>Date of current </a:t>
                      </a:r>
                      <a:r>
                        <a:rPr lang="en-US" sz="900" u="none" strike="noStrike" dirty="0" smtClean="0">
                          <a:effectLst/>
                          <a:latin typeface="+mj-lt"/>
                        </a:rPr>
                        <a:t>version</a:t>
                      </a:r>
                      <a:r>
                        <a:rPr lang="en-US" sz="900" u="none" strike="noStrike" dirty="0">
                          <a:effectLst/>
                          <a:latin typeface="+mj-lt"/>
                        </a:rPr>
                        <a:t>:</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gridSpan="2">
                  <a:txBody>
                    <a:bodyPr/>
                    <a:lstStyle/>
                    <a:p>
                      <a:pPr algn="l" fontAlgn="b"/>
                      <a:r>
                        <a:rPr lang="en-US" sz="900" u="none" strike="noStrike">
                          <a:effectLst/>
                          <a:latin typeface="+mj-lt"/>
                        </a:rPr>
                        <a:t>October 31, 2011</a:t>
                      </a:r>
                      <a:endParaRPr lang="en-US" sz="900" b="1"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r>
              <a:tr h="118737">
                <a:tc gridSpan="15">
                  <a:txBody>
                    <a:bodyPr/>
                    <a:lstStyle/>
                    <a:p>
                      <a:pPr algn="l" fontAlgn="b"/>
                      <a:r>
                        <a:rPr lang="en-US" sz="900" u="none" strike="noStrike" dirty="0">
                          <a:effectLst/>
                          <a:latin typeface="+mj-lt"/>
                        </a:rPr>
                        <a:t>NOTE:  DISTRICTS MAY USE THE FOLLOWING COST INFORMATION FOR MASTER PLANNING PURPOSES.  THE DIVISION WILL USE THIS</a:t>
                      </a:r>
                      <a:endParaRPr lang="en-US" sz="900" b="1" i="0" u="none" strike="noStrike" dirty="0">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737">
                <a:tc gridSpan="15">
                  <a:txBody>
                    <a:bodyPr/>
                    <a:lstStyle/>
                    <a:p>
                      <a:pPr algn="l" fontAlgn="b"/>
                      <a:r>
                        <a:rPr lang="en-US" sz="900" u="none" strike="noStrike">
                          <a:effectLst/>
                          <a:latin typeface="+mj-lt"/>
                        </a:rPr>
                        <a:t>             COST DATA IN CONJUNCTION WITH THE ACADEMIC FACILITIES WEALTH INDEX TO DETERMINE STATE FINANCIAL PARTICIPATION</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737">
                <a:tc gridSpan="13">
                  <a:txBody>
                    <a:bodyPr/>
                    <a:lstStyle/>
                    <a:p>
                      <a:pPr algn="l" fontAlgn="b"/>
                      <a:r>
                        <a:rPr lang="en-US" sz="900" u="none" strike="noStrike">
                          <a:effectLst/>
                          <a:latin typeface="+mj-lt"/>
                        </a:rPr>
                        <a:t>             FOR PARTNERSHIP PROJECTS FOR BIENNIUM 2013 - 2015 PROJECTS.  </a:t>
                      </a:r>
                      <a:r>
                        <a:rPr lang="en-US" sz="900" u="sng" strike="noStrike">
                          <a:effectLst/>
                          <a:latin typeface="+mj-lt"/>
                        </a:rPr>
                        <a:t>ACTUAL PROJECT COSTS MAY VARY.</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l"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gridSpan="9">
                  <a:txBody>
                    <a:bodyPr/>
                    <a:lstStyle/>
                    <a:p>
                      <a:pPr algn="l" fontAlgn="b"/>
                      <a:r>
                        <a:rPr lang="en-US" sz="900" u="none" strike="noStrike">
                          <a:effectLst/>
                          <a:latin typeface="+mj-lt"/>
                        </a:rPr>
                        <a:t>New Facilities Cost Estimates, including Sitework, per Project Square Footage.</a:t>
                      </a:r>
                      <a:endParaRPr lang="en-US" sz="900" b="1" i="0" u="none" strike="noStrike">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gridSpan="10">
                  <a:txBody>
                    <a:bodyPr/>
                    <a:lstStyle/>
                    <a:p>
                      <a:pPr algn="l" fontAlgn="b"/>
                      <a:r>
                        <a:rPr lang="en-US" sz="900" u="none" strike="noStrike" dirty="0">
                          <a:effectLst/>
                          <a:latin typeface="+mj-lt"/>
                        </a:rPr>
                        <a:t>Escalation estimates are subject to future validation and/or adjustment by the Division.</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50177">
                <a:tc>
                  <a:txBody>
                    <a:bodyPr/>
                    <a:lstStyle/>
                    <a:p>
                      <a:pPr algn="l" fontAlgn="b"/>
                      <a:endParaRPr lang="en-US" sz="900" b="1"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l"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gridSpan="8">
                  <a:txBody>
                    <a:bodyPr/>
                    <a:lstStyle/>
                    <a:p>
                      <a:pPr algn="l" fontAlgn="b"/>
                      <a:r>
                        <a:rPr lang="en-US" sz="900" u="none" strike="noStrike">
                          <a:effectLst/>
                          <a:latin typeface="+mj-lt"/>
                        </a:rPr>
                        <a:t>Additions, Space Conversions and System Renovations - see other tabs</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25721">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6">
                  <a:txBody>
                    <a:bodyPr/>
                    <a:lstStyle/>
                    <a:p>
                      <a:pPr algn="l" fontAlgn="b"/>
                      <a:r>
                        <a:rPr lang="en-US" sz="900" u="none" strike="noStrike">
                          <a:effectLst/>
                          <a:latin typeface="+mj-lt"/>
                        </a:rPr>
                        <a:t>DIRECT AND INDIRECT COST OF NEW FACILITY</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230489">
                <a:tc>
                  <a:txBody>
                    <a:bodyPr/>
                    <a:lstStyle/>
                    <a:p>
                      <a:pPr algn="ctr" fontAlgn="b"/>
                      <a:r>
                        <a:rPr lang="en-US" sz="900" u="none" strike="noStrike">
                          <a:effectLst/>
                          <a:latin typeface="+mj-lt"/>
                        </a:rPr>
                        <a:t>School</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Enrollment</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Batesville</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Camden</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Fayetteville</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dirty="0">
                          <a:effectLst/>
                          <a:latin typeface="+mj-lt"/>
                        </a:rPr>
                        <a:t>Fort Smith</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Harrison</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Hot Springs</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Jonesboro</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Little Rock</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Pine Bluff</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Russellville</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Texarkana</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West Memphis</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$153.31</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$160.89</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$163.76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$156.19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$163.16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$166.78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$168.64</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350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$148.29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$155.57</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$169.78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$158.41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$169.77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$172.31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$157.84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$161.17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$163.04</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550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$143.72</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$150.72</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$164.51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$153.54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$146.44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$167.02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$166.43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$156.04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$157.92</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750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$149.03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$141.19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$147.98</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$161.59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$143.88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$161.18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$164.10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$153.10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$155.01</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950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$147.16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$139.40</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$146.02</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$159.51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$148.97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$142.08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$158.88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$162.05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$161.44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$148.48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$150.97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$152.91</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$173.89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$164.76</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$172.81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$167.87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350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$168.02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$159.18</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$166.91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$162.21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$169.49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$171.16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$174.86</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550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$154.28</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$161.71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$157.23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$175.00</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$164.30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$169.37</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750 </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$157.42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$149.12</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$156.23</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$170.59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$159.36</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$151.99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$169.42</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$173.36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$172.12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$158.83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$160.02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$163.60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950 </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$145.87</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$152.74</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$166.84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$155.90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$148.70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$165.47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$169.60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$168.37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$155.41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$159.91</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$167.59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$170.85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$166.78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$157.99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$165.58</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$168.82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$161.01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$168.26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$173.42</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1000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$154.80</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$162.49</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$157.69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$166.94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$170.33</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$158.57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$150.26</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$157.67</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$172.63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$171.53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$174.59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$173.46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$159.92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$161.91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$165.26</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2000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$147.61</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$154.82</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$169.56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$157.70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$150.40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$168.27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$171.54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$170.41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$157.14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$158.89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$162.22</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$153.24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$145.18</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$152.19</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$166.74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$147.95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$165.25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$168.74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$167.61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$156.09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$159.43</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PK-12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650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$154.69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$146.55</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$153.61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$168.32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$149.35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$166.76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$169.20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$156.06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$157.53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$160.90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690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$152.38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$144.35</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$151.27</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$165.12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$154.25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$164.10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$154.96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$158.44</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700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$151.91</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dirty="0">
                          <a:effectLst/>
                          <a:latin typeface="+mj-lt"/>
                        </a:rPr>
                        <a:t>$159.31</a:t>
                      </a:r>
                      <a:endParaRPr lang="en-US" sz="900" b="1" i="0" u="none" strike="noStrike" dirty="0">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$174.53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$162.30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$173.13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$166.92</a:t>
                      </a:r>
                      <a:endParaRPr lang="en-US" sz="900" b="1" i="0" u="none" strike="noStrike" dirty="0">
                        <a:solidFill>
                          <a:srgbClr val="000000"/>
                        </a:solidFill>
                        <a:effectLst/>
                        <a:latin typeface="+mj-lt"/>
                      </a:endParaRPr>
                    </a:p>
                  </a:txBody>
                  <a:tcPr marL="6985" marR="6985" marT="6985" marB="0" anchor="b">
                    <a:noFill/>
                  </a:tcPr>
                </a:tc>
              </a:tr>
            </a:tbl>
          </a:graphicData>
        </a:graphic>
      </p:graphicFrame>
      <p:sp>
        <p:nvSpPr>
          <p:cNvPr id="3" name="TextBox 2"/>
          <p:cNvSpPr txBox="1"/>
          <p:nvPr/>
        </p:nvSpPr>
        <p:spPr>
          <a:xfrm>
            <a:off x="457200" y="685800"/>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Cost Factors</a:t>
            </a:r>
          </a:p>
        </p:txBody>
      </p:sp>
    </p:spTree>
    <p:extLst>
      <p:ext uri="{BB962C8B-B14F-4D97-AF65-F5344CB8AC3E}">
        <p14:creationId xmlns:p14="http://schemas.microsoft.com/office/powerpoint/2010/main" val="28206337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685800"/>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Operations &amp; Maintenance</a:t>
            </a:r>
          </a:p>
        </p:txBody>
      </p:sp>
      <p:sp>
        <p:nvSpPr>
          <p:cNvPr id="3" name="TextBox 2"/>
          <p:cNvSpPr txBox="1"/>
          <p:nvPr/>
        </p:nvSpPr>
        <p:spPr>
          <a:xfrm>
            <a:off x="381000" y="1447800"/>
            <a:ext cx="8305800" cy="3046988"/>
          </a:xfrm>
          <a:prstGeom prst="rect">
            <a:avLst/>
          </a:prstGeom>
          <a:noFill/>
        </p:spPr>
        <p:txBody>
          <a:bodyPr wrap="square" rtlCol="0">
            <a:spAutoFit/>
          </a:bodyPr>
          <a:lstStyle/>
          <a:p>
            <a:pPr marL="285750" indent="-285750">
              <a:buFont typeface="Wingdings" pitchFamily="2" charset="2"/>
              <a:buChar char="Ø"/>
            </a:pPr>
            <a:r>
              <a:rPr lang="en-US" sz="2400" dirty="0" smtClean="0">
                <a:latin typeface="+mj-lt"/>
              </a:rPr>
              <a:t>662		Total number of buildings inspected from</a:t>
            </a:r>
          </a:p>
          <a:p>
            <a:r>
              <a:rPr lang="en-US" sz="2400" dirty="0">
                <a:latin typeface="+mj-lt"/>
              </a:rPr>
              <a:t>	</a:t>
            </a:r>
            <a:r>
              <a:rPr lang="en-US" sz="2400" dirty="0" smtClean="0">
                <a:latin typeface="+mj-lt"/>
              </a:rPr>
              <a:t>	7/1/10 to 6/30/11.</a:t>
            </a:r>
          </a:p>
          <a:p>
            <a:endParaRPr lang="en-US" sz="2400" dirty="0">
              <a:latin typeface="+mj-lt"/>
            </a:endParaRPr>
          </a:p>
          <a:p>
            <a:pPr marL="342900" indent="-342900">
              <a:buFont typeface="Wingdings" pitchFamily="2" charset="2"/>
              <a:buChar char="Ø"/>
            </a:pPr>
            <a:r>
              <a:rPr lang="en-US" sz="2400" dirty="0" smtClean="0">
                <a:latin typeface="+mj-lt"/>
              </a:rPr>
              <a:t> 23		Special investigations </a:t>
            </a:r>
            <a:r>
              <a:rPr lang="en-US" sz="2400" i="1" dirty="0" smtClean="0">
                <a:latin typeface="+mj-lt"/>
              </a:rPr>
              <a:t>(complaints, district </a:t>
            </a:r>
          </a:p>
          <a:p>
            <a:r>
              <a:rPr lang="en-US" sz="2400" i="1" dirty="0">
                <a:latin typeface="+mj-lt"/>
              </a:rPr>
              <a:t>	</a:t>
            </a:r>
            <a:r>
              <a:rPr lang="en-US" sz="2400" i="1" dirty="0" smtClean="0">
                <a:latin typeface="+mj-lt"/>
              </a:rPr>
              <a:t>	special requests, demolition analysis, </a:t>
            </a:r>
          </a:p>
          <a:p>
            <a:r>
              <a:rPr lang="en-US" sz="2400" i="1" dirty="0">
                <a:latin typeface="+mj-lt"/>
              </a:rPr>
              <a:t>	</a:t>
            </a:r>
            <a:r>
              <a:rPr lang="en-US" sz="2400" i="1" dirty="0" smtClean="0">
                <a:latin typeface="+mj-lt"/>
              </a:rPr>
              <a:t>	simultaneous inspections held jointly with</a:t>
            </a:r>
          </a:p>
          <a:p>
            <a:r>
              <a:rPr lang="en-US" sz="2400" i="1" dirty="0">
                <a:latin typeface="+mj-lt"/>
              </a:rPr>
              <a:t>	</a:t>
            </a:r>
            <a:r>
              <a:rPr lang="en-US" sz="2400" i="1" dirty="0" smtClean="0">
                <a:latin typeface="+mj-lt"/>
              </a:rPr>
              <a:t>	other state agencies, etc.)</a:t>
            </a:r>
          </a:p>
          <a:p>
            <a:endParaRPr lang="en-US" sz="2400" dirty="0">
              <a:latin typeface="+mj-lt"/>
            </a:endParaRPr>
          </a:p>
        </p:txBody>
      </p:sp>
    </p:spTree>
    <p:extLst>
      <p:ext uri="{BB962C8B-B14F-4D97-AF65-F5344CB8AC3E}">
        <p14:creationId xmlns:p14="http://schemas.microsoft.com/office/powerpoint/2010/main" val="36515624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685800"/>
            <a:ext cx="80010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Commission for Arkansas Public School Academic</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Facilities and Transportation</a:t>
            </a:r>
          </a:p>
        </p:txBody>
      </p:sp>
      <p:sp>
        <p:nvSpPr>
          <p:cNvPr id="3" name="TextBox 2"/>
          <p:cNvSpPr txBox="1"/>
          <p:nvPr/>
        </p:nvSpPr>
        <p:spPr>
          <a:xfrm>
            <a:off x="2743200" y="3733800"/>
            <a:ext cx="3581400" cy="646331"/>
          </a:xfrm>
          <a:prstGeom prst="rect">
            <a:avLst/>
          </a:prstGeom>
          <a:noFill/>
        </p:spPr>
        <p:txBody>
          <a:bodyPr wrap="square" rtlCol="0">
            <a:spAutoFit/>
          </a:bodyPr>
          <a:lstStyle/>
          <a:p>
            <a:pPr algn="ctr"/>
            <a:r>
              <a:rPr lang="en-US" b="1" dirty="0" smtClean="0">
                <a:latin typeface="+mj-lt"/>
              </a:rPr>
              <a:t>Commissioner of Education</a:t>
            </a:r>
          </a:p>
          <a:p>
            <a:pPr algn="ctr"/>
            <a:r>
              <a:rPr lang="en-US" b="1" dirty="0" smtClean="0">
                <a:latin typeface="+mj-lt"/>
              </a:rPr>
              <a:t>Dr. Tom </a:t>
            </a:r>
            <a:r>
              <a:rPr lang="en-US" b="1" dirty="0" err="1" smtClean="0">
                <a:latin typeface="+mj-lt"/>
              </a:rPr>
              <a:t>Kimbrell</a:t>
            </a:r>
            <a:r>
              <a:rPr lang="en-US" b="1" dirty="0" smtClean="0">
                <a:latin typeface="+mj-lt"/>
              </a:rPr>
              <a:t>, Chairman</a:t>
            </a:r>
            <a:endParaRPr lang="en-US" b="1" dirty="0">
              <a:latin typeface="+mj-lt"/>
            </a:endParaRPr>
          </a:p>
        </p:txBody>
      </p:sp>
      <p:sp>
        <p:nvSpPr>
          <p:cNvPr id="4" name="TextBox 3"/>
          <p:cNvSpPr txBox="1"/>
          <p:nvPr/>
        </p:nvSpPr>
        <p:spPr>
          <a:xfrm>
            <a:off x="1836933" y="4601232"/>
            <a:ext cx="5630668" cy="615553"/>
          </a:xfrm>
          <a:prstGeom prst="rect">
            <a:avLst/>
          </a:prstGeom>
          <a:noFill/>
        </p:spPr>
        <p:txBody>
          <a:bodyPr wrap="square" rtlCol="0">
            <a:spAutoFit/>
          </a:bodyPr>
          <a:lstStyle/>
          <a:p>
            <a:r>
              <a:rPr lang="en-US" sz="1600" b="1" dirty="0" smtClean="0">
                <a:latin typeface="Arial" pitchFamily="34" charset="0"/>
                <a:cs typeface="Arial" pitchFamily="34" charset="0"/>
              </a:rPr>
              <a:t>President, Arkansas Development Finance Authority</a:t>
            </a:r>
          </a:p>
          <a:p>
            <a:r>
              <a:rPr lang="en-US" b="1" dirty="0" smtClean="0">
                <a:latin typeface="Arial" pitchFamily="34" charset="0"/>
                <a:cs typeface="Arial" pitchFamily="34" charset="0"/>
              </a:rPr>
              <a:t>Mac Dodson</a:t>
            </a:r>
            <a:endParaRPr lang="en-US" b="1" dirty="0">
              <a:latin typeface="Arial" pitchFamily="34" charset="0"/>
              <a:cs typeface="Arial" pitchFamily="34" charset="0"/>
            </a:endParaRPr>
          </a:p>
        </p:txBody>
      </p:sp>
      <p:sp>
        <p:nvSpPr>
          <p:cNvPr id="5" name="TextBox 4"/>
          <p:cNvSpPr txBox="1"/>
          <p:nvPr/>
        </p:nvSpPr>
        <p:spPr>
          <a:xfrm>
            <a:off x="1928810" y="5805786"/>
            <a:ext cx="5210177" cy="615553"/>
          </a:xfrm>
          <a:prstGeom prst="rect">
            <a:avLst/>
          </a:prstGeom>
          <a:noFill/>
        </p:spPr>
        <p:txBody>
          <a:bodyPr wrap="square" rtlCol="0">
            <a:spAutoFit/>
          </a:bodyPr>
          <a:lstStyle/>
          <a:p>
            <a:pPr algn="r"/>
            <a:r>
              <a:rPr lang="en-US" sz="1600" b="1" dirty="0" smtClean="0">
                <a:latin typeface="+mj-lt"/>
              </a:rPr>
              <a:t>Director, Department of Finance &amp; Administration</a:t>
            </a:r>
          </a:p>
          <a:p>
            <a:pPr algn="r"/>
            <a:r>
              <a:rPr lang="en-US" b="1" dirty="0" smtClean="0">
                <a:latin typeface="+mj-lt"/>
              </a:rPr>
              <a:t>Richard Weiss</a:t>
            </a:r>
            <a:endParaRPr lang="en-US" b="1" dirty="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150" y="1676400"/>
            <a:ext cx="1371600" cy="2057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375" y="4721194"/>
            <a:ext cx="1371600" cy="168332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50" y="4601232"/>
            <a:ext cx="1284483" cy="1923253"/>
          </a:xfrm>
          <a:prstGeom prst="rect">
            <a:avLst/>
          </a:prstGeom>
        </p:spPr>
      </p:pic>
      <p:sp>
        <p:nvSpPr>
          <p:cNvPr id="10"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31892128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65314" y="243568"/>
            <a:ext cx="9002713" cy="850900"/>
          </a:xfrm>
          <a:prstGeom prst="rect">
            <a:avLst/>
          </a:prstGeom>
        </p:spPr>
        <p:txBody>
          <a:bodyPr>
            <a:noAutofit/>
          </a:bodyPr>
          <a:lstStyle/>
          <a:p>
            <a:pPr algn="ctr" eaLnBrk="1" hangingPunct="1">
              <a:defRPr/>
            </a:pPr>
            <a:r>
              <a:rPr lang="en-US" sz="2200" b="1" dirty="0" smtClean="0">
                <a:effectLst>
                  <a:outerShdw blurRad="38100" dist="38100" dir="2700000" algn="tl">
                    <a:srgbClr val="000000">
                      <a:alpha val="43137"/>
                    </a:srgbClr>
                  </a:outerShdw>
                </a:effectLst>
                <a:latin typeface="Arial" pitchFamily="34" charset="0"/>
                <a:cs typeface="Arial" pitchFamily="34" charset="0"/>
              </a:rPr>
              <a:t>Division of Public School Academic Facilities and Transportation</a:t>
            </a:r>
            <a:br>
              <a:rPr lang="en-US" sz="2200" b="1" dirty="0" smtClean="0">
                <a:effectLst>
                  <a:outerShdw blurRad="38100" dist="38100" dir="2700000" algn="tl">
                    <a:srgbClr val="000000">
                      <a:alpha val="43137"/>
                    </a:srgbClr>
                  </a:outerShdw>
                </a:effectLst>
                <a:latin typeface="Arial" pitchFamily="34" charset="0"/>
                <a:cs typeface="Arial" pitchFamily="34" charset="0"/>
              </a:rPr>
            </a:br>
            <a:r>
              <a:rPr lang="en-US" sz="2200" b="1" dirty="0" smtClean="0">
                <a:effectLst>
                  <a:outerShdw blurRad="38100" dist="38100" dir="2700000" algn="tl">
                    <a:srgbClr val="000000">
                      <a:alpha val="43137"/>
                    </a:srgbClr>
                  </a:outerShdw>
                </a:effectLst>
                <a:latin typeface="Arial" pitchFamily="34" charset="0"/>
                <a:cs typeface="Arial" pitchFamily="34" charset="0"/>
              </a:rPr>
              <a:t>November 2011</a:t>
            </a:r>
          </a:p>
        </p:txBody>
      </p:sp>
      <p:sp>
        <p:nvSpPr>
          <p:cNvPr id="8195" name="AutoShape 4"/>
          <p:cNvSpPr>
            <a:spLocks noChangeAspect="1" noChangeArrowheads="1"/>
          </p:cNvSpPr>
          <p:nvPr/>
        </p:nvSpPr>
        <p:spPr bwMode="auto">
          <a:xfrm>
            <a:off x="0" y="1219200"/>
            <a:ext cx="9144000"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6" name="AutoShape 5"/>
          <p:cNvSpPr>
            <a:spLocks noChangeArrowheads="1"/>
          </p:cNvSpPr>
          <p:nvPr/>
        </p:nvSpPr>
        <p:spPr bwMode="auto">
          <a:xfrm>
            <a:off x="3962400" y="1905000"/>
            <a:ext cx="1462088" cy="579438"/>
          </a:xfrm>
          <a:prstGeom prst="flowChartAlternateProcess">
            <a:avLst/>
          </a:prstGeom>
          <a:solidFill>
            <a:srgbClr val="FFFFFF"/>
          </a:solidFill>
          <a:ln w="9525">
            <a:solidFill>
              <a:srgbClr val="000000"/>
            </a:solidFill>
            <a:miter lim="800000"/>
            <a:headEnd/>
            <a:tailEnd/>
          </a:ln>
        </p:spPr>
        <p:txBody>
          <a:bodyPr/>
          <a:lstStyle/>
          <a:p>
            <a:pPr algn="ctr"/>
            <a:r>
              <a:rPr lang="en-US" sz="1100" b="1">
                <a:latin typeface="Arial" charset="0"/>
              </a:rPr>
              <a:t>Terry Granderson</a:t>
            </a:r>
          </a:p>
          <a:p>
            <a:pPr algn="ctr"/>
            <a:r>
              <a:rPr lang="en-US" sz="1100" b="1">
                <a:latin typeface="Arial" charset="0"/>
              </a:rPr>
              <a:t>Assistant Director</a:t>
            </a:r>
            <a:endParaRPr lang="en-US" sz="1100"/>
          </a:p>
        </p:txBody>
      </p:sp>
      <p:sp>
        <p:nvSpPr>
          <p:cNvPr id="8197" name="AutoShape 6"/>
          <p:cNvSpPr>
            <a:spLocks noChangeArrowheads="1"/>
          </p:cNvSpPr>
          <p:nvPr/>
        </p:nvSpPr>
        <p:spPr bwMode="auto">
          <a:xfrm>
            <a:off x="3886200" y="1143000"/>
            <a:ext cx="1577975" cy="547688"/>
          </a:xfrm>
          <a:prstGeom prst="flowChartAlternateProcess">
            <a:avLst/>
          </a:prstGeom>
          <a:solidFill>
            <a:srgbClr val="FFFFFF"/>
          </a:solidFill>
          <a:ln w="9525">
            <a:solidFill>
              <a:srgbClr val="000000"/>
            </a:solidFill>
            <a:miter lim="800000"/>
            <a:headEnd/>
            <a:tailEnd/>
          </a:ln>
        </p:spPr>
        <p:txBody>
          <a:bodyPr/>
          <a:lstStyle/>
          <a:p>
            <a:pPr algn="ctr"/>
            <a:r>
              <a:rPr lang="en-US" sz="1100" b="1">
                <a:latin typeface="Arial" charset="0"/>
              </a:rPr>
              <a:t>Dr. Charles C. Stein</a:t>
            </a:r>
          </a:p>
          <a:p>
            <a:pPr algn="ctr"/>
            <a:r>
              <a:rPr lang="en-US" sz="1100" b="1">
                <a:latin typeface="Arial" charset="0"/>
              </a:rPr>
              <a:t>Director</a:t>
            </a:r>
            <a:endParaRPr lang="en-US" sz="1100">
              <a:latin typeface="Arial" charset="0"/>
            </a:endParaRPr>
          </a:p>
        </p:txBody>
      </p:sp>
      <p:sp>
        <p:nvSpPr>
          <p:cNvPr id="8198" name="AutoShape 7"/>
          <p:cNvSpPr>
            <a:spLocks noChangeArrowheads="1"/>
          </p:cNvSpPr>
          <p:nvPr/>
        </p:nvSpPr>
        <p:spPr bwMode="auto">
          <a:xfrm>
            <a:off x="1524000" y="1495425"/>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Carol Bowman</a:t>
            </a:r>
          </a:p>
          <a:p>
            <a:pPr algn="ctr"/>
            <a:r>
              <a:rPr lang="en-US" sz="800" b="1" dirty="0">
                <a:latin typeface="Arial" charset="0"/>
              </a:rPr>
              <a:t>Administrative </a:t>
            </a:r>
            <a:r>
              <a:rPr lang="en-US" sz="800" b="1" dirty="0" smtClean="0">
                <a:latin typeface="Arial" charset="0"/>
              </a:rPr>
              <a:t>Analyst</a:t>
            </a:r>
            <a:endParaRPr lang="en-US" sz="800" b="1" dirty="0">
              <a:latin typeface="Arial" charset="0"/>
            </a:endParaRPr>
          </a:p>
          <a:p>
            <a:pPr algn="ctr"/>
            <a:endParaRPr lang="en-US" sz="800" b="1" dirty="0">
              <a:latin typeface="Arial" charset="0"/>
            </a:endParaRPr>
          </a:p>
        </p:txBody>
      </p:sp>
      <p:sp>
        <p:nvSpPr>
          <p:cNvPr id="8199" name="AutoShape 8"/>
          <p:cNvSpPr>
            <a:spLocks noChangeArrowheads="1"/>
          </p:cNvSpPr>
          <p:nvPr/>
        </p:nvSpPr>
        <p:spPr bwMode="auto">
          <a:xfrm>
            <a:off x="1524000" y="2209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Cheryl Houston</a:t>
            </a:r>
          </a:p>
          <a:p>
            <a:pPr algn="ctr"/>
            <a:r>
              <a:rPr lang="en-US" sz="800" b="1" dirty="0" smtClean="0">
                <a:latin typeface="Arial" charset="0"/>
              </a:rPr>
              <a:t>Administrative </a:t>
            </a:r>
            <a:r>
              <a:rPr lang="en-US" sz="800" b="1" dirty="0">
                <a:latin typeface="Arial" charset="0"/>
              </a:rPr>
              <a:t>Specialist II</a:t>
            </a:r>
            <a:endParaRPr lang="en-US" sz="800" dirty="0">
              <a:latin typeface="Arial" charset="0"/>
            </a:endParaRPr>
          </a:p>
        </p:txBody>
      </p:sp>
      <p:sp>
        <p:nvSpPr>
          <p:cNvPr id="8200" name="AutoShape 9"/>
          <p:cNvSpPr>
            <a:spLocks noChangeArrowheads="1"/>
          </p:cNvSpPr>
          <p:nvPr/>
        </p:nvSpPr>
        <p:spPr bwMode="auto">
          <a:xfrm>
            <a:off x="6748463" y="2044700"/>
            <a:ext cx="1462087" cy="547688"/>
          </a:xfrm>
          <a:prstGeom prst="flowChartAlternateProcess">
            <a:avLst/>
          </a:prstGeom>
          <a:solidFill>
            <a:srgbClr val="FFFFFF"/>
          </a:solidFill>
          <a:ln w="9525">
            <a:solidFill>
              <a:srgbClr val="000000"/>
            </a:solidFill>
            <a:miter lim="800000"/>
            <a:headEnd/>
            <a:tailEnd/>
          </a:ln>
        </p:spPr>
        <p:txBody>
          <a:bodyPr/>
          <a:lstStyle/>
          <a:p>
            <a:pPr algn="ctr"/>
            <a:r>
              <a:rPr lang="en-US" sz="1000" b="1">
                <a:latin typeface="Arial" charset="0"/>
              </a:rPr>
              <a:t>Mike Simmons</a:t>
            </a:r>
          </a:p>
          <a:p>
            <a:pPr algn="ctr"/>
            <a:r>
              <a:rPr lang="en-US" sz="800" b="1">
                <a:latin typeface="Arial" charset="0"/>
              </a:rPr>
              <a:t>Senior Transportation Manager</a:t>
            </a:r>
          </a:p>
          <a:p>
            <a:pPr algn="ctr"/>
            <a:endParaRPr lang="en-US"/>
          </a:p>
        </p:txBody>
      </p:sp>
      <p:sp>
        <p:nvSpPr>
          <p:cNvPr id="8201" name="AutoShape 10"/>
          <p:cNvSpPr>
            <a:spLocks noChangeArrowheads="1"/>
          </p:cNvSpPr>
          <p:nvPr/>
        </p:nvSpPr>
        <p:spPr bwMode="auto">
          <a:xfrm>
            <a:off x="76200" y="3048000"/>
            <a:ext cx="1462088" cy="547688"/>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Arial" charset="0"/>
              </a:rPr>
              <a:t>Ed Eason</a:t>
            </a:r>
          </a:p>
          <a:p>
            <a:pPr algn="ctr"/>
            <a:r>
              <a:rPr lang="en-US" sz="800" b="1" dirty="0">
                <a:latin typeface="Arial" charset="0"/>
              </a:rPr>
              <a:t>Fiscal Support Supervisor</a:t>
            </a:r>
            <a:endParaRPr lang="en-US" sz="800" dirty="0">
              <a:latin typeface="Arial" charset="0"/>
            </a:endParaRPr>
          </a:p>
        </p:txBody>
      </p:sp>
      <p:sp>
        <p:nvSpPr>
          <p:cNvPr id="8202" name="AutoShape 11"/>
          <p:cNvSpPr>
            <a:spLocks noChangeArrowheads="1"/>
          </p:cNvSpPr>
          <p:nvPr/>
        </p:nvSpPr>
        <p:spPr bwMode="auto">
          <a:xfrm>
            <a:off x="1600200" y="3048000"/>
            <a:ext cx="1462088" cy="550863"/>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Arial" charset="0"/>
              </a:rPr>
              <a:t>Murray Britton</a:t>
            </a:r>
          </a:p>
          <a:p>
            <a:pPr algn="ctr"/>
            <a:r>
              <a:rPr lang="en-US" sz="800" b="1" dirty="0">
                <a:latin typeface="Arial" charset="0"/>
              </a:rPr>
              <a:t>Senior Project  Manager</a:t>
            </a:r>
          </a:p>
          <a:p>
            <a:pPr algn="ctr"/>
            <a:r>
              <a:rPr lang="en-US" sz="800" b="1" dirty="0">
                <a:latin typeface="Arial" charset="0"/>
              </a:rPr>
              <a:t> Planning </a:t>
            </a:r>
            <a:endParaRPr lang="en-US" sz="800" dirty="0">
              <a:latin typeface="Arial" charset="0"/>
            </a:endParaRPr>
          </a:p>
        </p:txBody>
      </p:sp>
      <p:sp>
        <p:nvSpPr>
          <p:cNvPr id="8203" name="AutoShape 12"/>
          <p:cNvSpPr>
            <a:spLocks noChangeArrowheads="1"/>
          </p:cNvSpPr>
          <p:nvPr/>
        </p:nvSpPr>
        <p:spPr bwMode="auto">
          <a:xfrm>
            <a:off x="16764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Ashley Burdess</a:t>
            </a:r>
          </a:p>
          <a:p>
            <a:pPr algn="ctr"/>
            <a:r>
              <a:rPr lang="en-US" sz="800" b="1" dirty="0" smtClean="0">
                <a:latin typeface="Arial" charset="0"/>
              </a:rPr>
              <a:t>Area </a:t>
            </a:r>
            <a:r>
              <a:rPr lang="en-US" sz="800" b="1" dirty="0">
                <a:latin typeface="Arial" charset="0"/>
              </a:rPr>
              <a:t>Project Manager</a:t>
            </a:r>
          </a:p>
          <a:p>
            <a:pPr algn="ctr"/>
            <a:r>
              <a:rPr lang="en-US" sz="800" b="1" dirty="0">
                <a:latin typeface="Arial" charset="0"/>
              </a:rPr>
              <a:t>Planning</a:t>
            </a:r>
            <a:endParaRPr lang="en-US" sz="800" dirty="0"/>
          </a:p>
        </p:txBody>
      </p:sp>
      <p:sp>
        <p:nvSpPr>
          <p:cNvPr id="8204" name="AutoShape 13"/>
          <p:cNvSpPr>
            <a:spLocks noChangeArrowheads="1"/>
          </p:cNvSpPr>
          <p:nvPr/>
        </p:nvSpPr>
        <p:spPr bwMode="auto">
          <a:xfrm>
            <a:off x="16764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Desi Berry</a:t>
            </a:r>
          </a:p>
          <a:p>
            <a:pPr algn="ctr"/>
            <a:r>
              <a:rPr lang="en-US" sz="800" b="1" dirty="0" smtClean="0">
                <a:latin typeface="Arial" charset="0"/>
              </a:rPr>
              <a:t>Area </a:t>
            </a:r>
            <a:r>
              <a:rPr lang="en-US" sz="800" b="1" dirty="0">
                <a:latin typeface="Arial" charset="0"/>
              </a:rPr>
              <a:t>Project Manager</a:t>
            </a:r>
          </a:p>
          <a:p>
            <a:pPr algn="ctr"/>
            <a:r>
              <a:rPr lang="en-US" sz="800" b="1" dirty="0">
                <a:latin typeface="Arial" charset="0"/>
              </a:rPr>
              <a:t>Planning</a:t>
            </a:r>
            <a:endParaRPr lang="en-US" sz="800" dirty="0">
              <a:latin typeface="Arial" charset="0"/>
            </a:endParaRPr>
          </a:p>
          <a:p>
            <a:pPr algn="ctr"/>
            <a:r>
              <a:rPr lang="en-US" sz="900" b="1" dirty="0">
                <a:latin typeface="Arial" charset="0"/>
              </a:rPr>
              <a:t>                </a:t>
            </a:r>
          </a:p>
        </p:txBody>
      </p:sp>
      <p:sp>
        <p:nvSpPr>
          <p:cNvPr id="8205" name="AutoShape 14"/>
          <p:cNvSpPr>
            <a:spLocks noChangeArrowheads="1"/>
          </p:cNvSpPr>
          <p:nvPr/>
        </p:nvSpPr>
        <p:spPr bwMode="auto">
          <a:xfrm>
            <a:off x="1676400" y="47244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Emily </a:t>
            </a:r>
            <a:r>
              <a:rPr lang="en-US" sz="900" b="1" dirty="0" smtClean="0">
                <a:latin typeface="Arial" charset="0"/>
              </a:rPr>
              <a:t>Hartman</a:t>
            </a:r>
            <a:endParaRPr lang="en-US" sz="900" b="1" dirty="0">
              <a:latin typeface="Arial" charset="0"/>
            </a:endParaRPr>
          </a:p>
          <a:p>
            <a:pPr algn="ctr"/>
            <a:r>
              <a:rPr lang="en-US" sz="800" b="1" dirty="0">
                <a:latin typeface="Arial" charset="0"/>
              </a:rPr>
              <a:t>Area Project Manager</a:t>
            </a:r>
          </a:p>
          <a:p>
            <a:pPr algn="ctr"/>
            <a:r>
              <a:rPr lang="en-US" sz="800" b="1" dirty="0">
                <a:latin typeface="Arial" charset="0"/>
              </a:rPr>
              <a:t>Planning</a:t>
            </a:r>
            <a:endParaRPr lang="en-US" sz="800" dirty="0">
              <a:latin typeface="Arial" charset="0"/>
            </a:endParaRPr>
          </a:p>
          <a:p>
            <a:pPr algn="ctr"/>
            <a:endParaRPr lang="en-US" sz="800" b="1" dirty="0">
              <a:latin typeface="Arial" charset="0"/>
            </a:endParaRPr>
          </a:p>
        </p:txBody>
      </p:sp>
      <p:sp>
        <p:nvSpPr>
          <p:cNvPr id="8206" name="AutoShape 15"/>
          <p:cNvSpPr>
            <a:spLocks noChangeArrowheads="1"/>
          </p:cNvSpPr>
          <p:nvPr/>
        </p:nvSpPr>
        <p:spPr bwMode="auto">
          <a:xfrm>
            <a:off x="31242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Cal Miller</a:t>
            </a:r>
          </a:p>
          <a:p>
            <a:pPr algn="ctr"/>
            <a:r>
              <a:rPr lang="en-US" sz="800" b="1">
                <a:latin typeface="Arial" charset="0"/>
              </a:rPr>
              <a:t>Area Project Manager Maintenance</a:t>
            </a:r>
            <a:endParaRPr lang="en-US" sz="800">
              <a:latin typeface="Arial" charset="0"/>
            </a:endParaRPr>
          </a:p>
          <a:p>
            <a:pPr algn="ctr"/>
            <a:endParaRPr lang="en-US" sz="800" b="1">
              <a:latin typeface="Arial" charset="0"/>
            </a:endParaRPr>
          </a:p>
        </p:txBody>
      </p:sp>
      <p:sp>
        <p:nvSpPr>
          <p:cNvPr id="8207" name="AutoShape 16"/>
          <p:cNvSpPr>
            <a:spLocks noChangeArrowheads="1"/>
          </p:cNvSpPr>
          <p:nvPr/>
        </p:nvSpPr>
        <p:spPr bwMode="auto">
          <a:xfrm>
            <a:off x="31242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Charles Carter </a:t>
            </a:r>
          </a:p>
          <a:p>
            <a:pPr algn="ctr"/>
            <a:r>
              <a:rPr lang="en-US" sz="800" b="1">
                <a:latin typeface="Arial" charset="0"/>
              </a:rPr>
              <a:t>Area Project Manager Maintenance</a:t>
            </a:r>
            <a:endParaRPr lang="en-US" sz="800">
              <a:latin typeface="Arial" charset="0"/>
            </a:endParaRPr>
          </a:p>
        </p:txBody>
      </p:sp>
      <p:sp>
        <p:nvSpPr>
          <p:cNvPr id="8208" name="AutoShape 17"/>
          <p:cNvSpPr>
            <a:spLocks noChangeArrowheads="1"/>
          </p:cNvSpPr>
          <p:nvPr/>
        </p:nvSpPr>
        <p:spPr bwMode="auto">
          <a:xfrm>
            <a:off x="3124200" y="4724400"/>
            <a:ext cx="1306513" cy="465138"/>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Eddie Poole</a:t>
            </a:r>
            <a:endParaRPr lang="en-US" sz="900" b="1" dirty="0">
              <a:latin typeface="Arial" charset="0"/>
            </a:endParaRPr>
          </a:p>
          <a:p>
            <a:pPr algn="ctr"/>
            <a:r>
              <a:rPr lang="en-US" sz="800" b="1" dirty="0">
                <a:latin typeface="Arial" charset="0"/>
              </a:rPr>
              <a:t>Area Project Manager Maintenance</a:t>
            </a:r>
            <a:endParaRPr lang="en-US" sz="800" dirty="0">
              <a:latin typeface="Arial" charset="0"/>
            </a:endParaRPr>
          </a:p>
          <a:p>
            <a:pPr algn="ctr"/>
            <a:endParaRPr lang="en-US" sz="800" b="1" dirty="0">
              <a:latin typeface="Arial" charset="0"/>
            </a:endParaRPr>
          </a:p>
        </p:txBody>
      </p:sp>
      <p:sp>
        <p:nvSpPr>
          <p:cNvPr id="8209" name="AutoShape 18"/>
          <p:cNvSpPr>
            <a:spLocks noChangeArrowheads="1"/>
          </p:cNvSpPr>
          <p:nvPr/>
        </p:nvSpPr>
        <p:spPr bwMode="auto">
          <a:xfrm>
            <a:off x="3124200"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Kenneth Johnson</a:t>
            </a:r>
            <a:endParaRPr lang="en-US" sz="900" b="1" dirty="0">
              <a:latin typeface="Arial" charset="0"/>
            </a:endParaRPr>
          </a:p>
          <a:p>
            <a:pPr algn="ctr"/>
            <a:r>
              <a:rPr lang="en-US" sz="800" b="1" dirty="0">
                <a:latin typeface="Arial" charset="0"/>
              </a:rPr>
              <a:t>Area Project Manager Maintenance</a:t>
            </a:r>
            <a:endParaRPr lang="en-US" sz="800" dirty="0">
              <a:latin typeface="Arial" charset="0"/>
            </a:endParaRPr>
          </a:p>
          <a:p>
            <a:pPr algn="ctr"/>
            <a:endParaRPr lang="en-US" sz="900" dirty="0">
              <a:latin typeface="Arial" charset="0"/>
            </a:endParaRPr>
          </a:p>
        </p:txBody>
      </p:sp>
      <p:sp>
        <p:nvSpPr>
          <p:cNvPr id="8210" name="AutoShape 19"/>
          <p:cNvSpPr>
            <a:spLocks noChangeArrowheads="1"/>
          </p:cNvSpPr>
          <p:nvPr/>
        </p:nvSpPr>
        <p:spPr bwMode="auto">
          <a:xfrm>
            <a:off x="4572000" y="5791200"/>
            <a:ext cx="1306513" cy="465138"/>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Milton Purdy</a:t>
            </a:r>
          </a:p>
          <a:p>
            <a:pPr algn="ctr"/>
            <a:r>
              <a:rPr lang="en-US" sz="800" b="1" dirty="0">
                <a:latin typeface="Arial" charset="0"/>
              </a:rPr>
              <a:t>Area Project Manager</a:t>
            </a:r>
          </a:p>
          <a:p>
            <a:pPr algn="ctr"/>
            <a:r>
              <a:rPr lang="en-US" sz="800" b="1" dirty="0" smtClean="0">
                <a:latin typeface="Arial" charset="0"/>
              </a:rPr>
              <a:t>Data </a:t>
            </a:r>
            <a:r>
              <a:rPr lang="en-US" sz="800" b="1" dirty="0">
                <a:latin typeface="Arial" charset="0"/>
              </a:rPr>
              <a:t>Base</a:t>
            </a:r>
            <a:endParaRPr lang="en-US" sz="800" dirty="0">
              <a:latin typeface="Arial" charset="0"/>
            </a:endParaRPr>
          </a:p>
          <a:p>
            <a:pPr algn="ctr"/>
            <a:endParaRPr lang="en-US" sz="800" dirty="0">
              <a:latin typeface="Arial" charset="0"/>
            </a:endParaRPr>
          </a:p>
        </p:txBody>
      </p:sp>
      <p:sp>
        <p:nvSpPr>
          <p:cNvPr id="8211" name="AutoShape 20"/>
          <p:cNvSpPr>
            <a:spLocks noChangeArrowheads="1"/>
          </p:cNvSpPr>
          <p:nvPr/>
        </p:nvSpPr>
        <p:spPr bwMode="auto">
          <a:xfrm>
            <a:off x="4495800" y="3002756"/>
            <a:ext cx="1462088" cy="547688"/>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Arial" charset="0"/>
              </a:rPr>
              <a:t>Lynn Robertson</a:t>
            </a:r>
          </a:p>
          <a:p>
            <a:pPr algn="ctr"/>
            <a:r>
              <a:rPr lang="en-US" sz="800" b="1" dirty="0">
                <a:latin typeface="Arial" charset="0"/>
              </a:rPr>
              <a:t>Senior Project Manager Construction</a:t>
            </a:r>
            <a:endParaRPr lang="en-US" sz="800" dirty="0">
              <a:latin typeface="Arial" charset="0"/>
            </a:endParaRPr>
          </a:p>
        </p:txBody>
      </p:sp>
      <p:sp>
        <p:nvSpPr>
          <p:cNvPr id="8212" name="AutoShape 21"/>
          <p:cNvSpPr>
            <a:spLocks noChangeArrowheads="1"/>
          </p:cNvSpPr>
          <p:nvPr/>
        </p:nvSpPr>
        <p:spPr bwMode="auto">
          <a:xfrm>
            <a:off x="45720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Kevin Mullen</a:t>
            </a:r>
          </a:p>
          <a:p>
            <a:pPr algn="ctr"/>
            <a:r>
              <a:rPr lang="en-US" sz="800" b="1" dirty="0">
                <a:latin typeface="Arial" charset="0"/>
              </a:rPr>
              <a:t>Area Project Manager</a:t>
            </a:r>
          </a:p>
          <a:p>
            <a:pPr algn="ctr"/>
            <a:r>
              <a:rPr lang="en-US" sz="800" b="1" dirty="0">
                <a:latin typeface="Arial" charset="0"/>
              </a:rPr>
              <a:t>Construction</a:t>
            </a:r>
          </a:p>
        </p:txBody>
      </p:sp>
      <p:sp>
        <p:nvSpPr>
          <p:cNvPr id="8213" name="AutoShape 22"/>
          <p:cNvSpPr>
            <a:spLocks noChangeArrowheads="1"/>
          </p:cNvSpPr>
          <p:nvPr/>
        </p:nvSpPr>
        <p:spPr bwMode="auto">
          <a:xfrm>
            <a:off x="45720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Leslie Dyess</a:t>
            </a:r>
          </a:p>
          <a:p>
            <a:pPr algn="ctr"/>
            <a:r>
              <a:rPr lang="en-US" sz="800" b="1">
                <a:latin typeface="Arial" charset="0"/>
              </a:rPr>
              <a:t>Area Project Manager</a:t>
            </a:r>
          </a:p>
          <a:p>
            <a:pPr algn="ctr"/>
            <a:r>
              <a:rPr lang="en-US" sz="800" b="1">
                <a:latin typeface="Arial" charset="0"/>
              </a:rPr>
              <a:t>Construction</a:t>
            </a:r>
          </a:p>
          <a:p>
            <a:pPr algn="ctr"/>
            <a:endParaRPr lang="en-US" sz="800">
              <a:latin typeface="Arial" charset="0"/>
            </a:endParaRPr>
          </a:p>
        </p:txBody>
      </p:sp>
      <p:sp>
        <p:nvSpPr>
          <p:cNvPr id="8214" name="AutoShape 23"/>
          <p:cNvSpPr>
            <a:spLocks noChangeArrowheads="1"/>
          </p:cNvSpPr>
          <p:nvPr/>
        </p:nvSpPr>
        <p:spPr bwMode="auto">
          <a:xfrm>
            <a:off x="4572000" y="47244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Phillip May</a:t>
            </a:r>
          </a:p>
          <a:p>
            <a:pPr algn="ctr"/>
            <a:r>
              <a:rPr lang="en-US" sz="800" b="1">
                <a:latin typeface="Arial" charset="0"/>
              </a:rPr>
              <a:t>Area Project Manager</a:t>
            </a:r>
          </a:p>
          <a:p>
            <a:pPr algn="ctr"/>
            <a:r>
              <a:rPr lang="en-US" sz="800" b="1">
                <a:latin typeface="Arial" charset="0"/>
              </a:rPr>
              <a:t>Construction</a:t>
            </a:r>
          </a:p>
          <a:p>
            <a:pPr algn="ctr"/>
            <a:endParaRPr lang="en-US" sz="800">
              <a:latin typeface="Arial" charset="0"/>
            </a:endParaRPr>
          </a:p>
        </p:txBody>
      </p:sp>
      <p:sp>
        <p:nvSpPr>
          <p:cNvPr id="8215" name="AutoShape 24"/>
          <p:cNvSpPr>
            <a:spLocks noChangeArrowheads="1"/>
          </p:cNvSpPr>
          <p:nvPr/>
        </p:nvSpPr>
        <p:spPr bwMode="auto">
          <a:xfrm>
            <a:off x="4572000"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Roy Blackmon</a:t>
            </a:r>
          </a:p>
          <a:p>
            <a:pPr algn="ctr"/>
            <a:r>
              <a:rPr lang="en-US" sz="800" b="1" dirty="0">
                <a:latin typeface="Arial" charset="0"/>
              </a:rPr>
              <a:t>Area Project Manager Construction</a:t>
            </a:r>
          </a:p>
        </p:txBody>
      </p:sp>
      <p:sp>
        <p:nvSpPr>
          <p:cNvPr id="8216" name="AutoShape 25"/>
          <p:cNvSpPr>
            <a:spLocks noChangeArrowheads="1"/>
          </p:cNvSpPr>
          <p:nvPr/>
        </p:nvSpPr>
        <p:spPr bwMode="auto">
          <a:xfrm>
            <a:off x="60960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Andy Blackwell</a:t>
            </a:r>
          </a:p>
          <a:p>
            <a:pPr algn="ctr"/>
            <a:r>
              <a:rPr lang="en-US" sz="800" b="1">
                <a:latin typeface="Arial" charset="0"/>
              </a:rPr>
              <a:t>School Bus Inspector</a:t>
            </a:r>
            <a:endParaRPr lang="en-US" sz="800"/>
          </a:p>
        </p:txBody>
      </p:sp>
      <p:sp>
        <p:nvSpPr>
          <p:cNvPr id="8217" name="AutoShape 26"/>
          <p:cNvSpPr>
            <a:spLocks noChangeArrowheads="1"/>
          </p:cNvSpPr>
          <p:nvPr/>
        </p:nvSpPr>
        <p:spPr bwMode="auto">
          <a:xfrm>
            <a:off x="7488237"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Carolyn Krone</a:t>
            </a:r>
          </a:p>
          <a:p>
            <a:pPr algn="ctr"/>
            <a:r>
              <a:rPr lang="en-US" sz="800" b="1">
                <a:latin typeface="Arial" charset="0"/>
              </a:rPr>
              <a:t>Administrative Specialist III</a:t>
            </a:r>
            <a:endParaRPr lang="en-US" sz="800">
              <a:latin typeface="Arial" charset="0"/>
            </a:endParaRPr>
          </a:p>
        </p:txBody>
      </p:sp>
      <p:sp>
        <p:nvSpPr>
          <p:cNvPr id="8218" name="AutoShape 27"/>
          <p:cNvSpPr>
            <a:spLocks noChangeArrowheads="1"/>
          </p:cNvSpPr>
          <p:nvPr/>
        </p:nvSpPr>
        <p:spPr bwMode="auto">
          <a:xfrm>
            <a:off x="60960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Gary Smith</a:t>
            </a:r>
          </a:p>
          <a:p>
            <a:pPr algn="ctr"/>
            <a:r>
              <a:rPr lang="en-US" sz="800" b="1">
                <a:latin typeface="Arial" charset="0"/>
              </a:rPr>
              <a:t>School Bus Inspector</a:t>
            </a:r>
            <a:endParaRPr lang="en-US" sz="800"/>
          </a:p>
        </p:txBody>
      </p:sp>
      <p:sp>
        <p:nvSpPr>
          <p:cNvPr id="8219" name="AutoShape 28"/>
          <p:cNvSpPr>
            <a:spLocks noChangeArrowheads="1"/>
          </p:cNvSpPr>
          <p:nvPr/>
        </p:nvSpPr>
        <p:spPr bwMode="auto">
          <a:xfrm>
            <a:off x="6096000" y="47244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James Camp</a:t>
            </a:r>
          </a:p>
          <a:p>
            <a:pPr algn="ctr"/>
            <a:r>
              <a:rPr lang="en-US" sz="800" b="1">
                <a:latin typeface="Arial" charset="0"/>
              </a:rPr>
              <a:t>School Bus Inspector</a:t>
            </a:r>
            <a:endParaRPr lang="en-US" sz="800"/>
          </a:p>
        </p:txBody>
      </p:sp>
      <p:sp>
        <p:nvSpPr>
          <p:cNvPr id="8220" name="AutoShape 29"/>
          <p:cNvSpPr>
            <a:spLocks noChangeArrowheads="1"/>
          </p:cNvSpPr>
          <p:nvPr/>
        </p:nvSpPr>
        <p:spPr bwMode="auto">
          <a:xfrm>
            <a:off x="6096000"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John Schooley</a:t>
            </a:r>
          </a:p>
          <a:p>
            <a:pPr algn="ctr"/>
            <a:r>
              <a:rPr lang="en-US" sz="800" b="1">
                <a:latin typeface="Arial" charset="0"/>
              </a:rPr>
              <a:t>School Bus Inspector</a:t>
            </a:r>
            <a:endParaRPr lang="en-US" sz="800"/>
          </a:p>
        </p:txBody>
      </p:sp>
      <p:sp>
        <p:nvSpPr>
          <p:cNvPr id="8221" name="AutoShape 30"/>
          <p:cNvSpPr>
            <a:spLocks noChangeArrowheads="1"/>
          </p:cNvSpPr>
          <p:nvPr/>
        </p:nvSpPr>
        <p:spPr bwMode="auto">
          <a:xfrm>
            <a:off x="6096000" y="57912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Mike Hennessee</a:t>
            </a:r>
          </a:p>
          <a:p>
            <a:pPr algn="ctr"/>
            <a:r>
              <a:rPr lang="en-US" sz="800" b="1">
                <a:latin typeface="Arial" charset="0"/>
              </a:rPr>
              <a:t>School Bus Inspector</a:t>
            </a:r>
            <a:endParaRPr lang="en-US" sz="800"/>
          </a:p>
        </p:txBody>
      </p:sp>
      <p:sp>
        <p:nvSpPr>
          <p:cNvPr id="8222" name="AutoShape 31"/>
          <p:cNvSpPr>
            <a:spLocks noChangeArrowheads="1"/>
          </p:cNvSpPr>
          <p:nvPr/>
        </p:nvSpPr>
        <p:spPr bwMode="auto">
          <a:xfrm>
            <a:off x="6096000" y="6324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Steve Southard</a:t>
            </a:r>
          </a:p>
          <a:p>
            <a:pPr algn="ctr"/>
            <a:r>
              <a:rPr lang="en-US" sz="800" b="1" dirty="0">
                <a:latin typeface="Arial" charset="0"/>
              </a:rPr>
              <a:t>School Bus Inspector</a:t>
            </a:r>
            <a:endParaRPr lang="en-US" sz="800" dirty="0">
              <a:latin typeface="Arial" charset="0"/>
            </a:endParaRPr>
          </a:p>
        </p:txBody>
      </p:sp>
      <p:sp>
        <p:nvSpPr>
          <p:cNvPr id="8223" name="AutoShape 32"/>
          <p:cNvSpPr>
            <a:spLocks noChangeArrowheads="1"/>
          </p:cNvSpPr>
          <p:nvPr/>
        </p:nvSpPr>
        <p:spPr bwMode="auto">
          <a:xfrm>
            <a:off x="74676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Bob Monk</a:t>
            </a:r>
          </a:p>
          <a:p>
            <a:pPr algn="ctr"/>
            <a:r>
              <a:rPr lang="en-US" sz="800" b="1" dirty="0">
                <a:latin typeface="Arial" charset="0"/>
              </a:rPr>
              <a:t>Bus Driver Trainer</a:t>
            </a:r>
            <a:endParaRPr lang="en-US" sz="800" dirty="0">
              <a:latin typeface="Arial" charset="0"/>
            </a:endParaRPr>
          </a:p>
        </p:txBody>
      </p:sp>
      <p:sp>
        <p:nvSpPr>
          <p:cNvPr id="8224" name="AutoShape 33"/>
          <p:cNvSpPr>
            <a:spLocks noChangeArrowheads="1"/>
          </p:cNvSpPr>
          <p:nvPr/>
        </p:nvSpPr>
        <p:spPr bwMode="auto">
          <a:xfrm>
            <a:off x="7479506" y="4181475"/>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Marvin Parks</a:t>
            </a:r>
          </a:p>
          <a:p>
            <a:pPr algn="ctr"/>
            <a:r>
              <a:rPr lang="en-US" sz="800" b="1">
                <a:latin typeface="Arial" charset="0"/>
              </a:rPr>
              <a:t>Bus Driver Trainer</a:t>
            </a:r>
            <a:endParaRPr lang="en-US" sz="800"/>
          </a:p>
        </p:txBody>
      </p:sp>
      <p:sp>
        <p:nvSpPr>
          <p:cNvPr id="8226" name="AutoShape 35"/>
          <p:cNvSpPr>
            <a:spLocks noChangeArrowheads="1"/>
          </p:cNvSpPr>
          <p:nvPr/>
        </p:nvSpPr>
        <p:spPr bwMode="auto">
          <a:xfrm>
            <a:off x="7482681" y="4732338"/>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Sherry Perry</a:t>
            </a:r>
          </a:p>
          <a:p>
            <a:pPr algn="ctr"/>
            <a:r>
              <a:rPr lang="en-US" sz="800" b="1">
                <a:latin typeface="Arial" charset="0"/>
              </a:rPr>
              <a:t>Bus Driver Trainer</a:t>
            </a:r>
          </a:p>
          <a:p>
            <a:endParaRPr lang="en-US"/>
          </a:p>
        </p:txBody>
      </p:sp>
      <p:cxnSp>
        <p:nvCxnSpPr>
          <p:cNvPr id="8228" name="AutoShape 39"/>
          <p:cNvCxnSpPr>
            <a:cxnSpLocks noChangeShapeType="1"/>
          </p:cNvCxnSpPr>
          <p:nvPr/>
        </p:nvCxnSpPr>
        <p:spPr bwMode="auto">
          <a:xfrm>
            <a:off x="762000" y="2895600"/>
            <a:ext cx="44196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29" name="Line 40"/>
          <p:cNvSpPr>
            <a:spLocks noChangeShapeType="1"/>
          </p:cNvSpPr>
          <p:nvPr/>
        </p:nvSpPr>
        <p:spPr bwMode="auto">
          <a:xfrm flipV="1">
            <a:off x="2819400" y="2590800"/>
            <a:ext cx="1828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0" name="Line 42"/>
          <p:cNvSpPr>
            <a:spLocks noChangeShapeType="1"/>
          </p:cNvSpPr>
          <p:nvPr/>
        </p:nvSpPr>
        <p:spPr bwMode="auto">
          <a:xfrm>
            <a:off x="2830513" y="1824038"/>
            <a:ext cx="4637087" cy="4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8231" name="AutoShape 45"/>
          <p:cNvCxnSpPr>
            <a:cxnSpLocks noChangeShapeType="1"/>
            <a:stCxn id="8206" idx="2"/>
            <a:endCxn id="8206" idx="2"/>
          </p:cNvCxnSpPr>
          <p:nvPr/>
        </p:nvCxnSpPr>
        <p:spPr bwMode="auto">
          <a:xfrm>
            <a:off x="3778250" y="4114800"/>
            <a:ext cx="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32" name="AutoShape 49"/>
          <p:cNvSpPr>
            <a:spLocks noChangeArrowheads="1"/>
          </p:cNvSpPr>
          <p:nvPr/>
        </p:nvSpPr>
        <p:spPr bwMode="auto">
          <a:xfrm>
            <a:off x="152400" y="3657600"/>
            <a:ext cx="1304925" cy="457200"/>
          </a:xfrm>
          <a:prstGeom prst="flowChartAlternateProcess">
            <a:avLst/>
          </a:prstGeom>
          <a:solidFill>
            <a:srgbClr val="FFFFFF"/>
          </a:solidFill>
          <a:ln w="9525">
            <a:solidFill>
              <a:srgbClr val="000000"/>
            </a:solidFill>
            <a:miter lim="800000"/>
            <a:headEnd/>
            <a:tailEnd/>
          </a:ln>
        </p:spPr>
        <p:txBody>
          <a:bodyPr/>
          <a:lstStyle/>
          <a:p>
            <a:pPr algn="ctr"/>
            <a:endParaRPr lang="en-US" sz="900" b="1" dirty="0">
              <a:latin typeface="Arial" charset="0"/>
            </a:endParaRPr>
          </a:p>
          <a:p>
            <a:pPr algn="ctr"/>
            <a:r>
              <a:rPr lang="en-US" sz="800" b="1" dirty="0">
                <a:latin typeface="Arial" charset="0"/>
              </a:rPr>
              <a:t>Financial </a:t>
            </a:r>
            <a:r>
              <a:rPr lang="en-US" sz="800" b="1" dirty="0" smtClean="0">
                <a:latin typeface="Arial" charset="0"/>
              </a:rPr>
              <a:t>Technician</a:t>
            </a:r>
            <a:endParaRPr lang="en-US" sz="800" b="1" dirty="0">
              <a:latin typeface="Arial" charset="0"/>
            </a:endParaRPr>
          </a:p>
          <a:p>
            <a:endParaRPr lang="en-US" dirty="0"/>
          </a:p>
        </p:txBody>
      </p:sp>
      <p:sp>
        <p:nvSpPr>
          <p:cNvPr id="8233" name="Line 70"/>
          <p:cNvSpPr>
            <a:spLocks noChangeShapeType="1"/>
          </p:cNvSpPr>
          <p:nvPr/>
        </p:nvSpPr>
        <p:spPr bwMode="auto">
          <a:xfrm flipV="1">
            <a:off x="6781800" y="3550444"/>
            <a:ext cx="1447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4" name="Line 72"/>
          <p:cNvSpPr>
            <a:spLocks noChangeShapeType="1"/>
          </p:cNvSpPr>
          <p:nvPr/>
        </p:nvSpPr>
        <p:spPr bwMode="auto">
          <a:xfrm>
            <a:off x="8229600" y="3550444"/>
            <a:ext cx="0" cy="1071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5" name="Text Box 74"/>
          <p:cNvSpPr txBox="1">
            <a:spLocks noChangeArrowheads="1"/>
          </p:cNvSpPr>
          <p:nvPr/>
        </p:nvSpPr>
        <p:spPr bwMode="auto">
          <a:xfrm>
            <a:off x="7488238" y="6623050"/>
            <a:ext cx="1514476"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ahoma" pitchFamily="34" charset="0"/>
              </a:defRPr>
            </a:lvl1pPr>
            <a:lvl2pPr marL="742950" indent="-285750">
              <a:defRPr>
                <a:solidFill>
                  <a:srgbClr val="000000"/>
                </a:solidFill>
                <a:latin typeface="Tahoma" pitchFamily="34" charset="0"/>
              </a:defRPr>
            </a:lvl2pPr>
            <a:lvl3pPr marL="1143000" indent="-228600">
              <a:defRPr>
                <a:solidFill>
                  <a:srgbClr val="000000"/>
                </a:solidFill>
                <a:latin typeface="Tahoma" pitchFamily="34" charset="0"/>
              </a:defRPr>
            </a:lvl3pPr>
            <a:lvl4pPr marL="1600200" indent="-228600">
              <a:defRPr>
                <a:solidFill>
                  <a:srgbClr val="000000"/>
                </a:solidFill>
                <a:latin typeface="Tahoma" pitchFamily="34" charset="0"/>
              </a:defRPr>
            </a:lvl4pPr>
            <a:lvl5pPr marL="2057400" indent="-228600">
              <a:defRPr>
                <a:solidFill>
                  <a:srgbClr val="000000"/>
                </a:solidFill>
                <a:latin typeface="Tahoma" pitchFamily="34" charset="0"/>
              </a:defRPr>
            </a:lvl5pPr>
            <a:lvl6pPr marL="2514600" indent="-228600" eaLnBrk="0" fontAlgn="base" hangingPunct="0">
              <a:spcBef>
                <a:spcPct val="0"/>
              </a:spcBef>
              <a:spcAft>
                <a:spcPct val="0"/>
              </a:spcAft>
              <a:defRPr>
                <a:solidFill>
                  <a:srgbClr val="000000"/>
                </a:solidFill>
                <a:latin typeface="Tahoma" pitchFamily="34" charset="0"/>
              </a:defRPr>
            </a:lvl6pPr>
            <a:lvl7pPr marL="2971800" indent="-228600" eaLnBrk="0" fontAlgn="base" hangingPunct="0">
              <a:spcBef>
                <a:spcPct val="0"/>
              </a:spcBef>
              <a:spcAft>
                <a:spcPct val="0"/>
              </a:spcAft>
              <a:defRPr>
                <a:solidFill>
                  <a:srgbClr val="000000"/>
                </a:solidFill>
                <a:latin typeface="Tahoma" pitchFamily="34" charset="0"/>
              </a:defRPr>
            </a:lvl7pPr>
            <a:lvl8pPr marL="3429000" indent="-228600" eaLnBrk="0" fontAlgn="base" hangingPunct="0">
              <a:spcBef>
                <a:spcPct val="0"/>
              </a:spcBef>
              <a:spcAft>
                <a:spcPct val="0"/>
              </a:spcAft>
              <a:defRPr>
                <a:solidFill>
                  <a:srgbClr val="000000"/>
                </a:solidFill>
                <a:latin typeface="Tahoma" pitchFamily="34" charset="0"/>
              </a:defRPr>
            </a:lvl8pPr>
            <a:lvl9pPr marL="3886200" indent="-228600" eaLnBrk="0" fontAlgn="base" hangingPunct="0">
              <a:spcBef>
                <a:spcPct val="0"/>
              </a:spcBef>
              <a:spcAft>
                <a:spcPct val="0"/>
              </a:spcAft>
              <a:defRPr>
                <a:solidFill>
                  <a:srgbClr val="000000"/>
                </a:solidFill>
                <a:latin typeface="Tahoma" pitchFamily="34" charset="0"/>
              </a:defRPr>
            </a:lvl9pPr>
          </a:lstStyle>
          <a:p>
            <a:pPr algn="r"/>
            <a:r>
              <a:rPr lang="en-US" sz="800" dirty="0">
                <a:solidFill>
                  <a:schemeClr val="tx1"/>
                </a:solidFill>
                <a:latin typeface="Calibri" pitchFamily="34" charset="0"/>
              </a:rPr>
              <a:t>Revised </a:t>
            </a:r>
            <a:r>
              <a:rPr lang="en-US" sz="800" dirty="0" smtClean="0">
                <a:solidFill>
                  <a:schemeClr val="tx1"/>
                </a:solidFill>
                <a:latin typeface="Calibri" pitchFamily="34" charset="0"/>
              </a:rPr>
              <a:t>September 12  </a:t>
            </a:r>
            <a:r>
              <a:rPr lang="en-US" sz="800" dirty="0">
                <a:solidFill>
                  <a:schemeClr val="tx1"/>
                </a:solidFill>
                <a:latin typeface="Calibri" pitchFamily="34" charset="0"/>
              </a:rPr>
              <a:t>2011</a:t>
            </a:r>
            <a:endParaRPr lang="en-US" dirty="0">
              <a:solidFill>
                <a:schemeClr val="tx1"/>
              </a:solidFill>
            </a:endParaRPr>
          </a:p>
        </p:txBody>
      </p:sp>
      <p:sp>
        <p:nvSpPr>
          <p:cNvPr id="8236" name="Line 75"/>
          <p:cNvSpPr>
            <a:spLocks noChangeShapeType="1"/>
          </p:cNvSpPr>
          <p:nvPr/>
        </p:nvSpPr>
        <p:spPr bwMode="auto">
          <a:xfrm>
            <a:off x="4648200" y="2484438"/>
            <a:ext cx="0" cy="411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8" name="Line 79"/>
          <p:cNvSpPr>
            <a:spLocks noChangeShapeType="1"/>
          </p:cNvSpPr>
          <p:nvPr/>
        </p:nvSpPr>
        <p:spPr bwMode="auto">
          <a:xfrm>
            <a:off x="2209800" y="2895600"/>
            <a:ext cx="0" cy="152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39" name="Line 80"/>
          <p:cNvSpPr>
            <a:spLocks noChangeShapeType="1"/>
          </p:cNvSpPr>
          <p:nvPr/>
        </p:nvSpPr>
        <p:spPr bwMode="auto">
          <a:xfrm>
            <a:off x="46482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0" name="Line 81"/>
          <p:cNvSpPr>
            <a:spLocks noChangeShapeType="1"/>
          </p:cNvSpPr>
          <p:nvPr/>
        </p:nvSpPr>
        <p:spPr bwMode="auto">
          <a:xfrm>
            <a:off x="7467600" y="18288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1" name="Line 82"/>
          <p:cNvSpPr>
            <a:spLocks noChangeShapeType="1"/>
          </p:cNvSpPr>
          <p:nvPr/>
        </p:nvSpPr>
        <p:spPr bwMode="auto">
          <a:xfrm>
            <a:off x="6781800" y="3550444"/>
            <a:ext cx="0" cy="107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2" name="Line 83"/>
          <p:cNvSpPr>
            <a:spLocks noChangeShapeType="1"/>
          </p:cNvSpPr>
          <p:nvPr/>
        </p:nvSpPr>
        <p:spPr bwMode="auto">
          <a:xfrm>
            <a:off x="5181600" y="2895600"/>
            <a:ext cx="0" cy="107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3" name="Line 84"/>
          <p:cNvSpPr>
            <a:spLocks noChangeShapeType="1"/>
          </p:cNvSpPr>
          <p:nvPr/>
        </p:nvSpPr>
        <p:spPr bwMode="auto">
          <a:xfrm>
            <a:off x="7543800" y="2590800"/>
            <a:ext cx="0" cy="3921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4" name="Line 85"/>
          <p:cNvSpPr>
            <a:spLocks noChangeShapeType="1"/>
          </p:cNvSpPr>
          <p:nvPr/>
        </p:nvSpPr>
        <p:spPr bwMode="auto">
          <a:xfrm>
            <a:off x="3733800" y="2895600"/>
            <a:ext cx="0" cy="762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5" name="Line 86"/>
          <p:cNvSpPr>
            <a:spLocks noChangeShapeType="1"/>
          </p:cNvSpPr>
          <p:nvPr/>
        </p:nvSpPr>
        <p:spPr bwMode="auto">
          <a:xfrm>
            <a:off x="762000" y="2895600"/>
            <a:ext cx="0" cy="152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 name="AutoShape 21"/>
          <p:cNvSpPr>
            <a:spLocks noChangeArrowheads="1"/>
          </p:cNvSpPr>
          <p:nvPr/>
        </p:nvSpPr>
        <p:spPr bwMode="auto">
          <a:xfrm>
            <a:off x="6890543" y="2982912"/>
            <a:ext cx="1339057" cy="468710"/>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mn-lt"/>
              </a:rPr>
              <a:t>Ronny</a:t>
            </a:r>
            <a:r>
              <a:rPr lang="en-US" sz="1000" b="1" dirty="0">
                <a:latin typeface="+mj-lt"/>
              </a:rPr>
              <a:t> Brown</a:t>
            </a:r>
          </a:p>
          <a:p>
            <a:pPr algn="ctr"/>
            <a:r>
              <a:rPr lang="en-US" sz="800" b="1" dirty="0">
                <a:latin typeface="+mj-lt"/>
              </a:rPr>
              <a:t>Public School Program Coordinator</a:t>
            </a:r>
          </a:p>
        </p:txBody>
      </p:sp>
      <p:sp>
        <p:nvSpPr>
          <p:cNvPr id="55" name="Line 79"/>
          <p:cNvSpPr>
            <a:spLocks noChangeShapeType="1"/>
          </p:cNvSpPr>
          <p:nvPr/>
        </p:nvSpPr>
        <p:spPr bwMode="auto">
          <a:xfrm>
            <a:off x="7543798" y="3451622"/>
            <a:ext cx="1" cy="9882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
        <p:nvSpPr>
          <p:cNvPr id="57" name="Slide Number Placeholder 3"/>
          <p:cNvSpPr txBox="1">
            <a:spLocks/>
          </p:cNvSpPr>
          <p:nvPr/>
        </p:nvSpPr>
        <p:spPr>
          <a:xfrm>
            <a:off x="6705600" y="65087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351653958"/>
      </p:ext>
    </p:extLst>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066800"/>
            <a:ext cx="2311400" cy="1892300"/>
          </a:xfrm>
          <a:prstGeom prst="rect">
            <a:avLst/>
          </a:prstGeom>
        </p:spPr>
      </p:pic>
      <p:sp>
        <p:nvSpPr>
          <p:cNvPr id="3" name="TextBox 2"/>
          <p:cNvSpPr txBox="1"/>
          <p:nvPr/>
        </p:nvSpPr>
        <p:spPr>
          <a:xfrm>
            <a:off x="685800" y="5257800"/>
            <a:ext cx="7772400" cy="1077218"/>
          </a:xfrm>
          <a:prstGeom prst="rect">
            <a:avLst/>
          </a:prstGeom>
          <a:noFill/>
        </p:spPr>
        <p:txBody>
          <a:bodyPr wrap="square" rtlCol="0">
            <a:spAutoFit/>
          </a:bodyPr>
          <a:lstStyle/>
          <a:p>
            <a:pPr algn="ctr"/>
            <a:r>
              <a:rPr lang="en-US" sz="1600" b="1" dirty="0">
                <a:latin typeface="Arial" pitchFamily="34" charset="0"/>
                <a:cs typeface="Arial" pitchFamily="34" charset="0"/>
              </a:rPr>
              <a:t> </a:t>
            </a:r>
            <a:r>
              <a:rPr lang="en-US" sz="1600" b="1" dirty="0" smtClean="0">
                <a:latin typeface="Arial" pitchFamily="34" charset="0"/>
                <a:cs typeface="Arial" pitchFamily="34" charset="0"/>
              </a:rPr>
              <a:t>ARKANSAS DIVISION OF </a:t>
            </a:r>
            <a:r>
              <a:rPr lang="en-US" sz="1600" b="1" dirty="0">
                <a:latin typeface="Arial" pitchFamily="34" charset="0"/>
                <a:cs typeface="Arial" pitchFamily="34" charset="0"/>
              </a:rPr>
              <a:t>PUBLIC SCHOOL ACADEMIC</a:t>
            </a:r>
            <a:endParaRPr lang="en-US" sz="1600" dirty="0">
              <a:latin typeface="Arial" pitchFamily="34" charset="0"/>
              <a:cs typeface="Arial" pitchFamily="34" charset="0"/>
            </a:endParaRPr>
          </a:p>
          <a:p>
            <a:pPr algn="ctr"/>
            <a:r>
              <a:rPr lang="en-US" sz="1600" b="1" dirty="0">
                <a:latin typeface="Arial" pitchFamily="34" charset="0"/>
                <a:cs typeface="Arial" pitchFamily="34" charset="0"/>
              </a:rPr>
              <a:t> FACILITIES AND TRANSPORTATION</a:t>
            </a:r>
            <a:endParaRPr lang="en-US" sz="1600" dirty="0">
              <a:latin typeface="Arial" pitchFamily="34" charset="0"/>
              <a:cs typeface="Arial" pitchFamily="34" charset="0"/>
            </a:endParaRPr>
          </a:p>
          <a:p>
            <a:pPr algn="ctr"/>
            <a:endParaRPr lang="en-US" sz="1600" b="1" dirty="0" smtClean="0">
              <a:latin typeface="Arial" pitchFamily="34" charset="0"/>
              <a:cs typeface="Arial" pitchFamily="34" charset="0"/>
            </a:endParaRPr>
          </a:p>
          <a:p>
            <a:pPr algn="ctr"/>
            <a:r>
              <a:rPr lang="en-US" sz="1600" b="1" dirty="0" smtClean="0">
                <a:latin typeface="Arial" pitchFamily="34" charset="0"/>
                <a:cs typeface="Arial" pitchFamily="34" charset="0"/>
              </a:rPr>
              <a:t>December 6, 2011</a:t>
            </a:r>
            <a:endParaRPr lang="en-US" sz="1600" dirty="0">
              <a:latin typeface="Arial" pitchFamily="34" charset="0"/>
              <a:cs typeface="Arial" pitchFamily="34" charset="0"/>
            </a:endParaRPr>
          </a:p>
        </p:txBody>
      </p:sp>
      <p:sp>
        <p:nvSpPr>
          <p:cNvPr id="5" name="TextBox 4"/>
          <p:cNvSpPr txBox="1"/>
          <p:nvPr/>
        </p:nvSpPr>
        <p:spPr>
          <a:xfrm>
            <a:off x="914400" y="3419475"/>
            <a:ext cx="7315200" cy="769441"/>
          </a:xfrm>
          <a:prstGeom prst="rect">
            <a:avLst/>
          </a:prstGeom>
          <a:noFill/>
        </p:spPr>
        <p:txBody>
          <a:bodyPr wrap="square" rtlCol="0">
            <a:spAutoFit/>
          </a:bodyPr>
          <a:lstStyle/>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Committee – House</a:t>
            </a:r>
          </a:p>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a:t>
            </a:r>
            <a:r>
              <a:rPr lang="en-US" sz="2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Committee </a:t>
            </a:r>
            <a:r>
              <a:rPr lang="en-US" sz="2200" b="1">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Senate</a:t>
            </a:r>
            <a:endParaRPr lang="en-US" sz="22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pPr algn="just"/>
            <a:endParaRPr lang="en-US" dirty="0"/>
          </a:p>
        </p:txBody>
      </p:sp>
    </p:spTree>
    <p:extLst>
      <p:ext uri="{BB962C8B-B14F-4D97-AF65-F5344CB8AC3E}">
        <p14:creationId xmlns:p14="http://schemas.microsoft.com/office/powerpoint/2010/main" val="19385374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444" y="1752600"/>
            <a:ext cx="7315200" cy="4770537"/>
          </a:xfrm>
          <a:prstGeom prst="rect">
            <a:avLst/>
          </a:prstGeom>
          <a:noFill/>
        </p:spPr>
        <p:txBody>
          <a:bodyPr wrap="square" rtlCol="0">
            <a:spAutoFit/>
          </a:bodyPr>
          <a:lstStyle/>
          <a:p>
            <a:pPr marL="914400" indent="-914400"/>
            <a:r>
              <a:rPr lang="en-US" sz="1600" dirty="0" smtClean="0">
                <a:latin typeface="Arial" pitchFamily="34" charset="0"/>
                <a:cs typeface="Arial" pitchFamily="34" charset="0"/>
              </a:rPr>
              <a:t>4.01.1	Any act or violation determined by the Division to jeopardize any academic facility used  by a public school or school district, including, but not limited to:</a:t>
            </a:r>
          </a:p>
          <a:p>
            <a:pPr lvl="2"/>
            <a:endParaRPr lang="en-US" sz="1600" dirty="0">
              <a:latin typeface="Arial" pitchFamily="34" charset="0"/>
              <a:cs typeface="Arial" pitchFamily="34" charset="0"/>
            </a:endParaRPr>
          </a:p>
          <a:p>
            <a:pPr marL="1257300" lvl="2" indent="-342900">
              <a:buFont typeface="+mj-lt"/>
              <a:buAutoNum type="alphaLcParenR"/>
            </a:pPr>
            <a:r>
              <a:rPr lang="en-US" sz="1600" dirty="0" smtClean="0">
                <a:latin typeface="Arial" pitchFamily="34" charset="0"/>
                <a:cs typeface="Arial" pitchFamily="34" charset="0"/>
              </a:rPr>
              <a:t>Material failure to properly maintain academic facilities in accordance with state law and Rules adopted by the Commission;</a:t>
            </a:r>
          </a:p>
          <a:p>
            <a:pPr marL="1257300" lvl="2" indent="-342900">
              <a:buFont typeface="+mj-lt"/>
              <a:buAutoNum type="alphaLcParenR"/>
            </a:pPr>
            <a:r>
              <a:rPr lang="en-US" sz="1600" dirty="0" smtClean="0">
                <a:latin typeface="Arial" pitchFamily="34" charset="0"/>
                <a:cs typeface="Arial" pitchFamily="34" charset="0"/>
              </a:rPr>
              <a:t>Material violation of local, state or federal fire, health, or safety code provisions or laws;</a:t>
            </a:r>
          </a:p>
          <a:p>
            <a:pPr marL="1257300" lvl="2" indent="-342900">
              <a:buFont typeface="+mj-lt"/>
              <a:buAutoNum type="alphaLcParenR"/>
            </a:pPr>
            <a:r>
              <a:rPr lang="en-US" sz="1600" dirty="0" smtClean="0">
                <a:latin typeface="Arial" pitchFamily="34" charset="0"/>
                <a:cs typeface="Arial" pitchFamily="34" charset="0"/>
              </a:rPr>
              <a:t>Material violation of applicable building code provisions or laws;</a:t>
            </a:r>
          </a:p>
          <a:p>
            <a:pPr marL="1257300" lvl="2" indent="-342900">
              <a:buFont typeface="+mj-lt"/>
              <a:buAutoNum type="alphaLcParenR"/>
            </a:pPr>
            <a:r>
              <a:rPr lang="en-US" sz="1600" dirty="0" smtClean="0">
                <a:latin typeface="Arial" pitchFamily="34" charset="0"/>
                <a:cs typeface="Arial" pitchFamily="34" charset="0"/>
              </a:rPr>
              <a:t>Material failure to provide timely and accurate facilities master plans to the Division;</a:t>
            </a:r>
          </a:p>
          <a:p>
            <a:pPr marL="1257300" lvl="2" indent="-342900">
              <a:buFont typeface="+mj-lt"/>
              <a:buAutoNum type="alphaLcParenR"/>
            </a:pPr>
            <a:r>
              <a:rPr lang="en-US" sz="1600" dirty="0" smtClean="0">
                <a:latin typeface="Arial" pitchFamily="34" charset="0"/>
                <a:cs typeface="Arial" pitchFamily="34" charset="0"/>
              </a:rPr>
              <a:t>Material failure to comply with state law governing purchasing or bid requirements or school construction related laws or rules in relation to academic facilities projects;</a:t>
            </a:r>
          </a:p>
          <a:p>
            <a:pPr marL="1257300" lvl="2" indent="-342900">
              <a:buFont typeface="+mj-lt"/>
              <a:buAutoNum type="alphaLcParenR"/>
            </a:pPr>
            <a:r>
              <a:rPr lang="en-US" sz="1600" dirty="0" smtClean="0">
                <a:latin typeface="Arial" pitchFamily="34" charset="0"/>
                <a:cs typeface="Arial" pitchFamily="34" charset="0"/>
              </a:rPr>
              <a:t>Material default on any school district debt obligation; or</a:t>
            </a:r>
          </a:p>
          <a:p>
            <a:pPr marL="1257300" lvl="2" indent="-342900">
              <a:buFont typeface="+mj-lt"/>
              <a:buAutoNum type="alphaLcParenR"/>
            </a:pPr>
            <a:r>
              <a:rPr lang="en-US" sz="1600" dirty="0" smtClean="0">
                <a:latin typeface="Arial" pitchFamily="34" charset="0"/>
                <a:cs typeface="Arial" pitchFamily="34" charset="0"/>
              </a:rPr>
              <a:t>Material failure to plan or progress satisfactorily toward accomplishing the priorities established by the Division and the approved school district master plan.</a:t>
            </a:r>
            <a:endParaRPr lang="en-US" sz="1600" dirty="0">
              <a:latin typeface="Arial" pitchFamily="34" charset="0"/>
              <a:cs typeface="Arial" pitchFamily="34" charset="0"/>
            </a:endParaRPr>
          </a:p>
        </p:txBody>
      </p:sp>
      <p:sp>
        <p:nvSpPr>
          <p:cNvPr id="3" name="TextBox 2"/>
          <p:cNvSpPr txBox="1"/>
          <p:nvPr/>
        </p:nvSpPr>
        <p:spPr>
          <a:xfrm>
            <a:off x="542925" y="890053"/>
            <a:ext cx="80010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Facilities Distress Rule </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Section 4.01.1</a:t>
            </a:r>
            <a:endParaRPr lang="en-US" sz="24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1141991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715237"/>
            <a:ext cx="7543800" cy="1569660"/>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rPr>
              <a:t> </a:t>
            </a: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Expenditures </a:t>
            </a:r>
            <a:r>
              <a:rPr lang="en-US" sz="2400" b="1" i="1" dirty="0">
                <a:solidFill>
                  <a:schemeClr val="bg2">
                    <a:lumMod val="25000"/>
                  </a:schemeClr>
                </a:solidFill>
                <a:effectLst>
                  <a:outerShdw blurRad="38100" dist="38100" dir="2700000" algn="tl">
                    <a:srgbClr val="000000">
                      <a:alpha val="43137"/>
                    </a:srgbClr>
                  </a:outerShdw>
                </a:effectLst>
                <a:cs typeface="Sakkal Majalla" pitchFamily="2" charset="-78"/>
              </a:rPr>
              <a:t>(In Dollars)</a:t>
            </a:r>
            <a:endParaRPr lang="en-US" sz="2400" b="1" dirty="0">
              <a:solidFill>
                <a:schemeClr val="bg2">
                  <a:lumMod val="25000"/>
                </a:schemeClr>
              </a:solidFill>
              <a:effectLst>
                <a:outerShdw blurRad="38100" dist="38100" dir="2700000" algn="tl">
                  <a:srgbClr val="000000">
                    <a:alpha val="43137"/>
                  </a:srgbClr>
                </a:outerShdw>
              </a:effectLst>
              <a:cs typeface="Sakkal Majalla" pitchFamily="2" charset="-78"/>
            </a:endParaRPr>
          </a:p>
          <a:p>
            <a:pPr algn="ct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a:p>
            <a:pPr algn="ctr"/>
            <a:endPar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471950630"/>
              </p:ext>
            </p:extLst>
          </p:nvPr>
        </p:nvGraphicFramePr>
        <p:xfrm>
          <a:off x="333374" y="1953666"/>
          <a:ext cx="8305801" cy="3860251"/>
        </p:xfrm>
        <a:graphic>
          <a:graphicData uri="http://schemas.openxmlformats.org/drawingml/2006/table">
            <a:tbl>
              <a:tblPr>
                <a:tableStyleId>{5C22544A-7EE6-4342-B048-85BDC9FD1C3A}</a:tableStyleId>
              </a:tblPr>
              <a:tblGrid>
                <a:gridCol w="945473"/>
                <a:gridCol w="123590"/>
                <a:gridCol w="1248743"/>
                <a:gridCol w="1228717"/>
                <a:gridCol w="1280577"/>
                <a:gridCol w="143616"/>
                <a:gridCol w="1356375"/>
                <a:gridCol w="169524"/>
                <a:gridCol w="1809186"/>
              </a:tblGrid>
              <a:tr h="739862">
                <a:tc>
                  <a:txBody>
                    <a:bodyPr/>
                    <a:lstStyle/>
                    <a:p>
                      <a:pPr algn="ctr" fontAlgn="b"/>
                      <a:r>
                        <a:rPr lang="en-US" sz="1200" b="1" u="none" strike="noStrike" dirty="0">
                          <a:effectLst/>
                          <a:latin typeface="+mj-lt"/>
                        </a:rPr>
                        <a:t>PROGRAM</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INTERMEDIATE REPAIR</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TRANSITIONAL </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ACADEMIC FACILITIES CATASTROPHIC</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r>
                        <a:rPr lang="en-US" sz="1200" b="1" u="none" strike="noStrike" dirty="0">
                          <a:effectLst/>
                          <a:latin typeface="+mj-lt"/>
                        </a:rPr>
                        <a:t>PARTNERSHIP TOTALS</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TOTAL EXPENDITURES</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91195">
                <a:tc>
                  <a:txBody>
                    <a:bodyPr/>
                    <a:lstStyle/>
                    <a:p>
                      <a:pPr algn="ctr" fontAlgn="b"/>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a:solidFill>
                          <a:srgbClr val="000000"/>
                        </a:solidFill>
                        <a:effectLst/>
                        <a:latin typeface="+mj-lt"/>
                      </a:endParaRPr>
                    </a:p>
                  </a:txBody>
                  <a:tcPr marL="8305" marR="8305" marT="830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dirty="0">
                          <a:effectLst/>
                          <a:latin typeface="+mj-lt"/>
                        </a:rPr>
                        <a:t>FY2005</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a:t>
                      </a:r>
                      <a:r>
                        <a:rPr lang="en-US" sz="1200" b="1" i="0" u="none" strike="noStrike" baseline="0" dirty="0" smtClean="0">
                          <a:solidFill>
                            <a:srgbClr val="000000"/>
                          </a:solidFill>
                          <a:effectLst/>
                          <a:latin typeface="+mj-lt"/>
                        </a:rPr>
                        <a:t> </a:t>
                      </a:r>
                      <a:r>
                        <a:rPr lang="en-US" sz="1200" b="1" i="0" u="none" strike="noStrike" dirty="0" smtClean="0">
                          <a:solidFill>
                            <a:srgbClr val="000000"/>
                          </a:solidFill>
                          <a:effectLst/>
                          <a:latin typeface="+mj-lt"/>
                        </a:rPr>
                        <a:t> </a:t>
                      </a:r>
                      <a:r>
                        <a:rPr lang="en-US" sz="1200" b="1" i="0" u="none" strike="noStrike" dirty="0">
                          <a:solidFill>
                            <a:srgbClr val="000000"/>
                          </a:solidFill>
                          <a:effectLst/>
                          <a:latin typeface="+mj-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FY2006</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14,823,794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15,791,117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30,614,912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FY2007</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11,389,313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54,035,149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17,631,819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83,056,281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dirty="0">
                          <a:effectLst/>
                          <a:latin typeface="+mj-lt"/>
                        </a:rPr>
                        <a:t>FY2008</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1,866,846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12,532,629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135,326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90,460,859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104,995,661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FY2009</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3,641,105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216,327 </a:t>
                      </a:r>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118,688,682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122,546,114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FY2010</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1,853,136 </a:t>
                      </a:r>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111,508,049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113,361,185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FY2011</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77,425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120,734,428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120,811,853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36644">
                <a:tc>
                  <a:txBody>
                    <a:bodyPr/>
                    <a:lstStyle/>
                    <a:p>
                      <a:pPr algn="ctr" fontAlgn="b"/>
                      <a:r>
                        <a:rPr lang="en-US" sz="1200" b="1" u="none" strike="noStrike" dirty="0">
                          <a:effectLst/>
                          <a:latin typeface="+mj-lt"/>
                        </a:rPr>
                        <a:t>FY2012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166,642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100,000,000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100,166,642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52400">
                <a:tc>
                  <a:txBody>
                    <a:bodyPr/>
                    <a:lstStyle/>
                    <a:p>
                      <a:pPr algn="ctr" fontAlgn="b"/>
                      <a:r>
                        <a:rPr lang="en-US" sz="1200" b="1" u="none" strike="noStrike" dirty="0">
                          <a:effectLst/>
                          <a:latin typeface="+mj-lt"/>
                        </a:rPr>
                        <a:t>FY2013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95,000,000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95,000,000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88595">
                <a:tc>
                  <a:txBody>
                    <a:bodyPr/>
                    <a:lstStyle/>
                    <a:p>
                      <a:pPr algn="ctr" fontAlgn="b"/>
                      <a:r>
                        <a:rPr lang="en-US" sz="1200" b="1" u="none" strike="noStrike" dirty="0">
                          <a:effectLst/>
                          <a:latin typeface="+mj-lt"/>
                        </a:rPr>
                        <a:t>FY2014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80,000,000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80,000,000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48590">
                <a:tc>
                  <a:txBody>
                    <a:bodyPr/>
                    <a:lstStyle/>
                    <a:p>
                      <a:pPr algn="ctr" fontAlgn="b"/>
                      <a:r>
                        <a:rPr lang="en-US" sz="1200" b="1" u="none" strike="noStrike">
                          <a:effectLst/>
                          <a:latin typeface="+mj-lt"/>
                        </a:rPr>
                        <a:t>FY2015 EST</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35,000,000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35,000,000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84785">
                <a:tc>
                  <a:txBody>
                    <a:bodyPr/>
                    <a:lstStyle/>
                    <a:p>
                      <a:pPr algn="ctr" fontAlgn="b"/>
                      <a:r>
                        <a:rPr lang="en-US" sz="1200" b="1" u="none" strike="noStrike" dirty="0">
                          <a:effectLst/>
                          <a:latin typeface="+mj-lt"/>
                        </a:rPr>
                        <a:t>FY2016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7,009,518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7,009,518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2415">
                <a:tc>
                  <a:txBody>
                    <a:bodyPr/>
                    <a:lstStyle/>
                    <a:p>
                      <a:pPr algn="ctr" fontAlgn="b"/>
                      <a:endParaRPr lang="en-US" sz="1200" b="1"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1" i="0" u="none" strike="noStrike" dirty="0">
                        <a:solidFill>
                          <a:srgbClr val="000000"/>
                        </a:solidFill>
                        <a:effectLst/>
                        <a:latin typeface="+mj-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TOTAL</a:t>
                      </a:r>
                      <a:endParaRPr lang="en-US" sz="1200" b="1" i="0" u="none" strike="noStrike">
                        <a:solidFill>
                          <a:srgbClr val="000000"/>
                        </a:solidFill>
                        <a:effectLst/>
                        <a:latin typeface="+mj-lt"/>
                      </a:endParaRPr>
                    </a:p>
                  </a:txBody>
                  <a:tcPr marL="8305" marR="8305" marT="8305" marB="0" anchor="b">
                    <a:lnT w="12700" cmpd="sng">
                      <a:noFill/>
                    </a:lnT>
                    <a:noFill/>
                  </a:tcPr>
                </a:tc>
                <a:tc>
                  <a:txBody>
                    <a:bodyPr/>
                    <a:lstStyle/>
                    <a:p>
                      <a:pPr algn="l" fontAlgn="b"/>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28,079,953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86,000,000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2,448,856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776,033,357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endParaRPr lang="en-US" sz="1200" b="1" i="0" u="none" strike="noStrike">
                        <a:solidFill>
                          <a:srgbClr val="000000"/>
                        </a:solidFill>
                        <a:effectLst/>
                        <a:latin typeface="+mj-lt"/>
                      </a:endParaRPr>
                    </a:p>
                  </a:txBody>
                  <a:tcPr marL="8305" marR="8305" marT="8305" marB="0" anchor="b">
                    <a:lnT w="12700" cmpd="sng">
                      <a:noFill/>
                    </a:lnT>
                    <a:noFill/>
                  </a:tcPr>
                </a:tc>
                <a:tc>
                  <a:txBody>
                    <a:bodyPr/>
                    <a:lstStyle/>
                    <a:p>
                      <a:pPr algn="l" fontAlgn="b"/>
                      <a:r>
                        <a:rPr lang="en-US" sz="1200" b="1" i="0" u="none" strike="noStrike" dirty="0">
                          <a:solidFill>
                            <a:srgbClr val="000000"/>
                          </a:solidFill>
                          <a:effectLst/>
                          <a:latin typeface="+mj-lt"/>
                        </a:rPr>
                        <a:t>             892,562,166 </a:t>
                      </a:r>
                    </a:p>
                  </a:txBody>
                  <a:tcPr marL="9525" marR="9525" marT="9525" marB="0" anchor="b">
                    <a:lnT w="12700" cmpd="sng">
                      <a:noFill/>
                    </a:lnT>
                    <a:noFill/>
                  </a:tcPr>
                </a:tc>
              </a:tr>
              <a:tr h="191195">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dirty="0">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dirty="0">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dirty="0">
                        <a:solidFill>
                          <a:srgbClr val="000000"/>
                        </a:solidFill>
                        <a:effectLst/>
                        <a:latin typeface="+mj-lt"/>
                      </a:endParaRPr>
                    </a:p>
                  </a:txBody>
                  <a:tcPr marL="8305" marR="8305" marT="8305" marB="0" anchor="b">
                    <a:noFill/>
                  </a:tcPr>
                </a:tc>
              </a:tr>
            </a:tbl>
          </a:graphicData>
        </a:graphic>
      </p:graphicFrame>
      <p:sp>
        <p:nvSpPr>
          <p:cNvPr id="4" name="TextBox 3"/>
          <p:cNvSpPr txBox="1"/>
          <p:nvPr/>
        </p:nvSpPr>
        <p:spPr>
          <a:xfrm>
            <a:off x="228600" y="6477000"/>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Tree>
    <p:extLst>
      <p:ext uri="{BB962C8B-B14F-4D97-AF65-F5344CB8AC3E}">
        <p14:creationId xmlns:p14="http://schemas.microsoft.com/office/powerpoint/2010/main" val="1568475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425" y="609598"/>
            <a:ext cx="7543800" cy="1200329"/>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Revenue </a:t>
            </a:r>
            <a:r>
              <a:rPr lang="en-US" sz="2400" b="1" i="1" dirty="0">
                <a:solidFill>
                  <a:schemeClr val="bg2">
                    <a:lumMod val="25000"/>
                  </a:schemeClr>
                </a:solidFill>
                <a:effectLst>
                  <a:outerShdw blurRad="38100" dist="38100" dir="2700000" algn="tl">
                    <a:srgbClr val="000000">
                      <a:alpha val="43137"/>
                    </a:srgbClr>
                  </a:outerShdw>
                </a:effectLst>
                <a:cs typeface="Sakkal Majalla" pitchFamily="2" charset="-78"/>
              </a:rPr>
              <a:t>(In Dollars)</a:t>
            </a:r>
            <a:endParaRPr lang="en-US" sz="2400" b="1" dirty="0">
              <a:solidFill>
                <a:schemeClr val="bg2">
                  <a:lumMod val="25000"/>
                </a:schemeClr>
              </a:solidFill>
              <a:effectLst>
                <a:outerShdw blurRad="38100" dist="38100" dir="2700000" algn="tl">
                  <a:srgbClr val="000000">
                    <a:alpha val="43137"/>
                  </a:srgbClr>
                </a:outerShdw>
              </a:effectLst>
              <a:cs typeface="Sakkal Majalla" pitchFamily="2" charset="-78"/>
            </a:endParaRPr>
          </a:p>
          <a:p>
            <a:pPr algn="ct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145962806"/>
              </p:ext>
            </p:extLst>
          </p:nvPr>
        </p:nvGraphicFramePr>
        <p:xfrm>
          <a:off x="647703" y="1478697"/>
          <a:ext cx="7734297" cy="4780955"/>
        </p:xfrm>
        <a:graphic>
          <a:graphicData uri="http://schemas.openxmlformats.org/drawingml/2006/table">
            <a:tbl>
              <a:tblPr>
                <a:tableStyleId>{5C22544A-7EE6-4342-B048-85BDC9FD1C3A}</a:tableStyleId>
              </a:tblPr>
              <a:tblGrid>
                <a:gridCol w="1203506"/>
                <a:gridCol w="159287"/>
                <a:gridCol w="1451288"/>
                <a:gridCol w="159287"/>
                <a:gridCol w="1539779"/>
                <a:gridCol w="159287"/>
                <a:gridCol w="1451288"/>
                <a:gridCol w="159287"/>
                <a:gridCol w="1451288"/>
              </a:tblGrid>
              <a:tr h="219422">
                <a:tc>
                  <a:txBody>
                    <a:bodyPr/>
                    <a:lstStyle/>
                    <a:p>
                      <a:pPr algn="l" fontAlgn="b"/>
                      <a:endParaRPr lang="en-US" sz="1400" b="0" i="0" u="none" strike="noStrike" dirty="0">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3">
                  <a:txBody>
                    <a:bodyPr/>
                    <a:lstStyle/>
                    <a:p>
                      <a:pPr algn="ctr" fontAlgn="b"/>
                      <a:r>
                        <a:rPr lang="en-US" sz="1400" b="1" u="none" strike="noStrike" dirty="0">
                          <a:effectLst/>
                          <a:latin typeface="+mj-lt"/>
                        </a:rPr>
                        <a:t>FUND TRANSFERS</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r>
              <a:tr h="641744">
                <a:tc>
                  <a:txBody>
                    <a:bodyPr/>
                    <a:lstStyle/>
                    <a:p>
                      <a:pPr algn="ctr" fontAlgn="b"/>
                      <a:r>
                        <a:rPr lang="en-US" sz="1400" b="1" u="none" strike="noStrike" dirty="0">
                          <a:effectLst/>
                          <a:latin typeface="+mj-lt"/>
                        </a:rPr>
                        <a:t>PROGRAM</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GENERAL REVENUE</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BONDED DEBT ASSISTANCE (JAA)</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TOTAL OTHER</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TOTAL REVENUE</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83955">
                <a:tc>
                  <a:txBody>
                    <a:bodyPr/>
                    <a:lstStyle/>
                    <a:p>
                      <a:pPr algn="ctr" fontAlgn="b"/>
                      <a:r>
                        <a:rPr lang="en-US" sz="1400" b="1" u="none" strike="noStrike" dirty="0">
                          <a:effectLst/>
                          <a:latin typeface="+mj-lt"/>
                        </a:rPr>
                        <a:t>FY2005</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20,000,000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20,000,000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FY2006</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52,442,524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52,442,524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FY2007</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tabLst>
                          <a:tab pos="285750" algn="l"/>
                        </a:tabLst>
                      </a:pPr>
                      <a:r>
                        <a:rPr lang="en-US" sz="1400" u="none" strike="noStrike" dirty="0" smtClean="0">
                          <a:effectLst/>
                          <a:latin typeface="+mj-lt"/>
                        </a:rPr>
                        <a:t>35,000,000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5,211,326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48,960,424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89,171,750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FY2008</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smtClean="0">
                          <a:effectLst/>
                          <a:latin typeface="+mj-lt"/>
                        </a:rPr>
                        <a:t>35,000,000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9,634,873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456,497,052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rgbClr val="000000"/>
                          </a:solidFill>
                          <a:effectLst/>
                          <a:latin typeface="+mj-lt"/>
                        </a:rPr>
                        <a:t>501,131,925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FY2009</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smtClean="0">
                          <a:effectLst/>
                          <a:latin typeface="+mj-lt"/>
                        </a:rPr>
                        <a:t>35,000,000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14,140,709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49,140,709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FY2010</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smtClean="0">
                          <a:effectLst/>
                          <a:latin typeface="+mj-lt"/>
                        </a:rPr>
                        <a:t> 33,633,641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18,163,282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(17,301,487)</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34,495,436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a:effectLst/>
                          <a:latin typeface="+mj-lt"/>
                        </a:rPr>
                        <a:t>FY2011</a:t>
                      </a:r>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34,828,951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20,391,765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55,220,716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FY2012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34,828,951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22,620,248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57,449,199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FY2013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4,828,951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24,848,731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59,677,682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188">
                <a:tc>
                  <a:txBody>
                    <a:bodyPr/>
                    <a:lstStyle/>
                    <a:p>
                      <a:pPr algn="ctr" fontAlgn="b"/>
                      <a:r>
                        <a:rPr lang="en-US" sz="1400" b="1" u="none" strike="noStrike" dirty="0">
                          <a:effectLst/>
                          <a:latin typeface="+mj-lt"/>
                        </a:rPr>
                        <a:t>FY2014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188">
                <a:tc>
                  <a:txBody>
                    <a:bodyPr/>
                    <a:lstStyle/>
                    <a:p>
                      <a:pPr algn="ctr" fontAlgn="b"/>
                      <a:r>
                        <a:rPr lang="en-US" sz="1400" b="1" u="none" strike="noStrike" dirty="0">
                          <a:effectLst/>
                          <a:latin typeface="+mj-lt"/>
                        </a:rPr>
                        <a:t>FY2015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188">
                <a:tc>
                  <a:txBody>
                    <a:bodyPr/>
                    <a:lstStyle/>
                    <a:p>
                      <a:pPr algn="ctr" fontAlgn="b"/>
                      <a:r>
                        <a:rPr lang="en-US" sz="1400" b="1" u="none" strike="noStrike" dirty="0">
                          <a:effectLst/>
                          <a:latin typeface="+mj-lt"/>
                        </a:rPr>
                        <a:t>FY2016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u="none" strike="noStrike" dirty="0">
                          <a:effectLst/>
                          <a:latin typeface="+mj-lt"/>
                        </a:rPr>
                        <a:t>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u="none" strike="noStrike" dirty="0">
                          <a:effectLst/>
                          <a:latin typeface="+mj-lt"/>
                        </a:rPr>
                        <a:t>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j-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9422">
                <a:tc>
                  <a:txBody>
                    <a:bodyPr/>
                    <a:lstStyle/>
                    <a:p>
                      <a:pPr algn="ctr"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ctr"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ctr" fontAlgn="b"/>
                      <a:endParaRPr lang="en-US" sz="1400" b="1"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r>
              <a:tr h="283955">
                <a:tc>
                  <a:txBody>
                    <a:bodyPr/>
                    <a:lstStyle/>
                    <a:p>
                      <a:pPr algn="ctr" fontAlgn="b"/>
                      <a:r>
                        <a:rPr lang="en-US" sz="1400" b="1" u="none" strike="noStrike" dirty="0">
                          <a:effectLst/>
                          <a:latin typeface="+mj-lt"/>
                        </a:rPr>
                        <a:t>TOTAL</a:t>
                      </a:r>
                      <a:endParaRPr lang="en-US" sz="1400" b="1" i="0" u="none" strike="noStrike" dirty="0">
                        <a:solidFill>
                          <a:srgbClr val="000000"/>
                        </a:solidFill>
                        <a:effectLst/>
                        <a:latin typeface="+mj-lt"/>
                      </a:endParaRPr>
                    </a:p>
                  </a:txBody>
                  <a:tcPr marL="8347" marR="8347" marT="8347" marB="0" anchor="b">
                    <a:noFill/>
                  </a:tcPr>
                </a:tc>
                <a:tc>
                  <a:txBody>
                    <a:bodyPr/>
                    <a:lstStyle/>
                    <a:p>
                      <a:pPr algn="l" fontAlgn="b"/>
                      <a:endParaRPr lang="en-US" sz="1400" b="1" i="0" u="none" strike="noStrike" dirty="0">
                        <a:solidFill>
                          <a:srgbClr val="000000"/>
                        </a:solidFill>
                        <a:effectLst/>
                        <a:latin typeface="+mj-lt"/>
                      </a:endParaRPr>
                    </a:p>
                  </a:txBody>
                  <a:tcPr marL="8347" marR="8347" marT="8347" marB="0" anchor="b">
                    <a:noFill/>
                  </a:tcPr>
                </a:tc>
                <a:tc>
                  <a:txBody>
                    <a:bodyPr/>
                    <a:lstStyle/>
                    <a:p>
                      <a:pPr algn="ctr" fontAlgn="b"/>
                      <a:r>
                        <a:rPr lang="en-US" sz="1400" b="1" u="none" strike="noStrike" dirty="0" smtClean="0">
                          <a:effectLst/>
                          <a:latin typeface="+mj-lt"/>
                        </a:rPr>
                        <a:t>243,120,494 </a:t>
                      </a:r>
                      <a:endParaRPr lang="en-US" sz="1400" b="1" i="0" u="none" strike="noStrike" dirty="0">
                        <a:solidFill>
                          <a:srgbClr val="000000"/>
                        </a:solidFill>
                        <a:effectLst/>
                        <a:latin typeface="+mj-lt"/>
                      </a:endParaRPr>
                    </a:p>
                  </a:txBody>
                  <a:tcPr marL="8347" marR="8347" marT="8347" marB="0" anchor="b">
                    <a:noFill/>
                  </a:tcPr>
                </a:tc>
                <a:tc>
                  <a:txBody>
                    <a:bodyPr/>
                    <a:lstStyle/>
                    <a:p>
                      <a:pPr algn="l" fontAlgn="b"/>
                      <a:endParaRPr lang="en-US" sz="1400" b="1" i="0" u="none" strike="noStrike" dirty="0">
                        <a:solidFill>
                          <a:srgbClr val="000000"/>
                        </a:solidFill>
                        <a:effectLst/>
                        <a:latin typeface="+mj-lt"/>
                      </a:endParaRPr>
                    </a:p>
                  </a:txBody>
                  <a:tcPr marL="8347" marR="8347" marT="8347" marB="0" anchor="b">
                    <a:noFill/>
                  </a:tcPr>
                </a:tc>
                <a:tc>
                  <a:txBody>
                    <a:bodyPr/>
                    <a:lstStyle/>
                    <a:p>
                      <a:pPr algn="l" fontAlgn="b"/>
                      <a:r>
                        <a:rPr lang="en-US" sz="1400" b="1" u="none" strike="noStrike" dirty="0">
                          <a:effectLst/>
                          <a:latin typeface="+mj-lt"/>
                        </a:rPr>
                        <a:t>    </a:t>
                      </a:r>
                      <a:r>
                        <a:rPr lang="en-US" sz="1400" b="1" u="none" strike="noStrike" dirty="0" smtClean="0">
                          <a:effectLst/>
                          <a:latin typeface="+mj-lt"/>
                        </a:rPr>
                        <a:t>   115,010,934 </a:t>
                      </a:r>
                      <a:endParaRPr lang="en-US" sz="1400" b="1" i="0" u="none" strike="noStrike" dirty="0">
                        <a:solidFill>
                          <a:srgbClr val="000000"/>
                        </a:solidFill>
                        <a:effectLst/>
                        <a:latin typeface="+mj-lt"/>
                      </a:endParaRPr>
                    </a:p>
                  </a:txBody>
                  <a:tcPr marL="8347" marR="8347" marT="8347" marB="0" anchor="b">
                    <a:noFill/>
                  </a:tcPr>
                </a:tc>
                <a:tc>
                  <a:txBody>
                    <a:bodyPr/>
                    <a:lstStyle/>
                    <a:p>
                      <a:pPr algn="l" fontAlgn="b"/>
                      <a:endParaRPr lang="en-US" sz="1400" b="1" i="0" u="none" strike="noStrike" dirty="0">
                        <a:solidFill>
                          <a:srgbClr val="000000"/>
                        </a:solidFill>
                        <a:effectLst/>
                        <a:latin typeface="+mj-lt"/>
                      </a:endParaRPr>
                    </a:p>
                  </a:txBody>
                  <a:tcPr marL="8347" marR="8347" marT="8347" marB="0" anchor="b">
                    <a:noFill/>
                  </a:tcPr>
                </a:tc>
                <a:tc>
                  <a:txBody>
                    <a:bodyPr/>
                    <a:lstStyle/>
                    <a:p>
                      <a:pPr algn="ctr" fontAlgn="b"/>
                      <a:r>
                        <a:rPr lang="en-US" sz="1400" b="1" i="0" u="none" strike="noStrike" dirty="0">
                          <a:solidFill>
                            <a:srgbClr val="000000"/>
                          </a:solidFill>
                          <a:effectLst/>
                          <a:latin typeface="+mj-lt"/>
                        </a:rPr>
                        <a:t>     560,598,513 </a:t>
                      </a:r>
                    </a:p>
                  </a:txBody>
                  <a:tcPr marL="9525" marR="9525" marT="9525" marB="0" anchor="b">
                    <a:noFill/>
                  </a:tcPr>
                </a:tc>
                <a:tc>
                  <a:txBody>
                    <a:bodyPr/>
                    <a:lstStyle/>
                    <a:p>
                      <a:pPr algn="l" fontAlgn="b"/>
                      <a:endParaRPr lang="en-US" sz="1400" b="1" i="0" u="none" strike="noStrike" dirty="0">
                        <a:solidFill>
                          <a:srgbClr val="000000"/>
                        </a:solidFill>
                        <a:effectLst/>
                        <a:latin typeface="+mj-lt"/>
                      </a:endParaRPr>
                    </a:p>
                  </a:txBody>
                  <a:tcPr marL="9525" marR="9525" marT="9525" marB="0" anchor="b">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918,729,941 </a:t>
                      </a:r>
                      <a:endParaRPr lang="en-US" sz="1400" b="1" i="0" u="none" strike="noStrike" dirty="0">
                        <a:solidFill>
                          <a:srgbClr val="000000"/>
                        </a:solidFill>
                        <a:effectLst/>
                        <a:latin typeface="+mj-lt"/>
                      </a:endParaRPr>
                    </a:p>
                  </a:txBody>
                  <a:tcPr marL="9525" marR="9525" marT="9525" marB="0" anchor="b">
                    <a:noFill/>
                  </a:tcPr>
                </a:tc>
              </a:tr>
            </a:tbl>
          </a:graphicData>
        </a:graphic>
      </p:graphicFrame>
      <p:sp>
        <p:nvSpPr>
          <p:cNvPr id="8" name="TextBox 7"/>
          <p:cNvSpPr txBox="1"/>
          <p:nvPr/>
        </p:nvSpPr>
        <p:spPr>
          <a:xfrm>
            <a:off x="228600" y="6464528"/>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Tree>
    <p:extLst>
      <p:ext uri="{BB962C8B-B14F-4D97-AF65-F5344CB8AC3E}">
        <p14:creationId xmlns:p14="http://schemas.microsoft.com/office/powerpoint/2010/main" val="2991446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58138289"/>
              </p:ext>
            </p:extLst>
          </p:nvPr>
        </p:nvGraphicFramePr>
        <p:xfrm>
          <a:off x="800100" y="514350"/>
          <a:ext cx="7543800" cy="5829300"/>
        </p:xfrm>
        <a:graphic>
          <a:graphicData uri="http://schemas.openxmlformats.org/presentationml/2006/ole">
            <mc:AlternateContent xmlns:mc="http://schemas.openxmlformats.org/markup-compatibility/2006">
              <mc:Choice xmlns:v="urn:schemas-microsoft-com:vml" Requires="v">
                <p:oleObj spid="_x0000_s1027" name="Acrobat Document" r:id="rId4" imgW="7543800" imgH="5829300" progId="AcroExch.Document.7">
                  <p:embed/>
                </p:oleObj>
              </mc:Choice>
              <mc:Fallback>
                <p:oleObj name="Acrobat Document" r:id="rId4" imgW="7543800" imgH="5829300" progId="AcroExch.Document.7">
                  <p:embed/>
                  <p:pic>
                    <p:nvPicPr>
                      <p:cNvPr id="0" name=""/>
                      <p:cNvPicPr/>
                      <p:nvPr/>
                    </p:nvPicPr>
                    <p:blipFill>
                      <a:blip r:embed="rId5"/>
                      <a:stretch>
                        <a:fillRect/>
                      </a:stretch>
                    </p:blipFill>
                    <p:spPr>
                      <a:xfrm>
                        <a:off x="800100" y="514350"/>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1020488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95325" y="551899"/>
            <a:ext cx="7772400" cy="484187"/>
          </a:xfrm>
          <a:prstGeom prst="rect">
            <a:avLst/>
          </a:prstGeom>
        </p:spPr>
        <p:txBody>
          <a:bodyPr/>
          <a:lstStyle>
            <a:lvl1pPr algn="l" rtl="0" eaLnBrk="1" latinLnBrk="0" hangingPunct="1">
              <a:spcBef>
                <a:spcPct val="0"/>
              </a:spcBef>
              <a:buNone/>
              <a:defRPr kumimoji="0" sz="2400" b="0" kern="1200">
                <a:ln>
                  <a:noFill/>
                </a:ln>
                <a:solidFill>
                  <a:schemeClr val="tx2"/>
                </a:solidFill>
                <a:effectLst/>
                <a:latin typeface="+mn-lt"/>
                <a:ea typeface="+mj-ea"/>
                <a:cs typeface="+mj-cs"/>
              </a:defRPr>
            </a:lvl1pPr>
          </a:lstStyle>
          <a:p>
            <a:pPr algn="ctr"/>
            <a:r>
              <a:rPr lang="en-US"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Master Plan Tabs</a:t>
            </a:r>
          </a:p>
        </p:txBody>
      </p:sp>
      <p:sp>
        <p:nvSpPr>
          <p:cNvPr id="3" name="Rectangle 3"/>
          <p:cNvSpPr txBox="1">
            <a:spLocks noChangeArrowheads="1"/>
          </p:cNvSpPr>
          <p:nvPr/>
        </p:nvSpPr>
        <p:spPr>
          <a:xfrm>
            <a:off x="942975" y="1702462"/>
            <a:ext cx="7258050" cy="4917244"/>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4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80000"/>
              </a:lnSpc>
              <a:buClrTx/>
              <a:buFont typeface="Wingdings" pitchFamily="2" charset="2"/>
              <a:buChar char="Ø"/>
              <a:tabLst>
                <a:tab pos="914400" algn="l"/>
                <a:tab pos="5029200" algn="l"/>
                <a:tab pos="6400800" algn="l"/>
              </a:tabLst>
            </a:pPr>
            <a:r>
              <a:rPr lang="en-US" sz="1200" b="1" dirty="0" smtClean="0"/>
              <a:t>TAB 1  	District Information                                   </a:t>
            </a:r>
            <a:r>
              <a:rPr lang="en-US" sz="1200" b="1" dirty="0"/>
              <a:t>	</a:t>
            </a:r>
            <a:r>
              <a:rPr lang="en-US" sz="1200" b="1" dirty="0" smtClean="0"/>
              <a:t>X                        	X</a:t>
            </a:r>
          </a:p>
          <a:p>
            <a:pPr marL="0" indent="0">
              <a:lnSpc>
                <a:spcPct val="80000"/>
              </a:lnSpc>
              <a:buClrTx/>
              <a:buNone/>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2 	School Board Resolution                                       </a:t>
            </a:r>
            <a:r>
              <a:rPr lang="en-US" sz="1200" b="1" dirty="0"/>
              <a:t>	</a:t>
            </a:r>
            <a:r>
              <a:rPr lang="en-US" sz="1200" b="1" dirty="0" smtClean="0"/>
              <a:t>X</a:t>
            </a:r>
          </a:p>
          <a:p>
            <a:pPr>
              <a:lnSpc>
                <a:spcPct val="80000"/>
              </a:lnSpc>
              <a:buClrTx/>
              <a:buFont typeface="Wingdings" pitchFamily="2" charset="2"/>
              <a:buChar char="Ø"/>
              <a:tabLst>
                <a:tab pos="5029200" algn="l"/>
              </a:tabLst>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3  	Public Hearing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4 	District Enrollment Projections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5 	Community &amp; District Profile (</a:t>
            </a:r>
            <a:r>
              <a:rPr lang="en-US" sz="1200" b="1" i="1" dirty="0" smtClean="0"/>
              <a:t>Optional) </a:t>
            </a:r>
            <a:r>
              <a:rPr lang="en-US" sz="1200" b="1" i="1" dirty="0"/>
              <a:t>	</a:t>
            </a:r>
            <a:r>
              <a:rPr lang="en-US" sz="1200" b="1" dirty="0" smtClean="0"/>
              <a:t>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6 	Narrative Analysis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7 	Insurance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8  	Identification of Access Issues                                      	X</a:t>
            </a:r>
          </a:p>
          <a:p>
            <a:pPr>
              <a:lnSpc>
                <a:spcPct val="80000"/>
              </a:lnSpc>
              <a:buClrTx/>
              <a:buFont typeface="Wingdings" pitchFamily="2" charset="2"/>
              <a:buChar char="Ø"/>
              <a:tabLst>
                <a:tab pos="5029200" algn="l"/>
              </a:tabLst>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9 	Custodial Plan	X</a:t>
            </a:r>
            <a:r>
              <a:rPr lang="en-US" sz="1200" b="1" dirty="0"/>
              <a:t>	</a:t>
            </a:r>
            <a:r>
              <a:rPr lang="en-US" sz="1200" b="1" dirty="0" smtClean="0"/>
              <a:t>X</a:t>
            </a:r>
          </a:p>
          <a:p>
            <a:pPr>
              <a:lnSpc>
                <a:spcPct val="80000"/>
              </a:lnSpc>
              <a:buClrTx/>
              <a:buFont typeface="Wingdings" pitchFamily="2" charset="2"/>
              <a:buChar char="Ø"/>
              <a:tabLst>
                <a:tab pos="914400" algn="l"/>
                <a:tab pos="5029200" algn="l"/>
                <a:tab pos="6400800" algn="l"/>
              </a:tabLst>
            </a:pPr>
            <a:endParaRPr lang="en-US" sz="800" b="1" dirty="0"/>
          </a:p>
          <a:p>
            <a:pPr>
              <a:lnSpc>
                <a:spcPct val="80000"/>
              </a:lnSpc>
              <a:buClrTx/>
              <a:buFont typeface="Wingdings" pitchFamily="2" charset="2"/>
              <a:buChar char="Ø"/>
              <a:tabLst>
                <a:tab pos="914400" algn="l"/>
                <a:tab pos="5029200" algn="l"/>
                <a:tab pos="6400800" algn="l"/>
              </a:tabLst>
            </a:pPr>
            <a:r>
              <a:rPr lang="en-US" sz="1200" b="1" dirty="0" smtClean="0"/>
              <a:t>TAB 10	Maintenance Plan	X</a:t>
            </a:r>
            <a:r>
              <a:rPr lang="en-US" sz="1200" b="1" dirty="0"/>
              <a:t>	</a:t>
            </a:r>
            <a:r>
              <a:rPr lang="en-US" sz="1200" b="1" dirty="0" smtClean="0"/>
              <a:t>X</a:t>
            </a:r>
          </a:p>
          <a:p>
            <a:pPr>
              <a:lnSpc>
                <a:spcPct val="80000"/>
              </a:lnSpc>
              <a:buClrTx/>
              <a:buFont typeface="Wingdings" pitchFamily="2" charset="2"/>
              <a:buChar char="Ø"/>
              <a:tabLst>
                <a:tab pos="914400" algn="l"/>
                <a:tab pos="5029200" algn="l"/>
                <a:tab pos="6400800" algn="l"/>
              </a:tabLst>
            </a:pPr>
            <a:endParaRPr lang="en-US" sz="800" b="1" dirty="0"/>
          </a:p>
          <a:p>
            <a:pPr>
              <a:lnSpc>
                <a:spcPct val="80000"/>
              </a:lnSpc>
              <a:buClrTx/>
              <a:buFont typeface="Wingdings" pitchFamily="2" charset="2"/>
              <a:buChar char="Ø"/>
              <a:tabLst>
                <a:tab pos="914400" algn="l"/>
                <a:tab pos="5029200" algn="l"/>
                <a:tab pos="6400800" algn="l"/>
              </a:tabLst>
            </a:pPr>
            <a:r>
              <a:rPr lang="en-US" sz="1200" b="1" dirty="0" smtClean="0"/>
              <a:t>TAB 11   Preventative Maintenance Plan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12 	Projected Replacement Schedule for </a:t>
            </a:r>
          </a:p>
          <a:p>
            <a:pPr marL="0" indent="0">
              <a:lnSpc>
                <a:spcPct val="80000"/>
              </a:lnSpc>
              <a:buClrTx/>
              <a:buNone/>
              <a:tabLst>
                <a:tab pos="914400" algn="l"/>
                <a:tab pos="5029200" algn="l"/>
                <a:tab pos="6400800" algn="l"/>
              </a:tabLst>
            </a:pPr>
            <a:r>
              <a:rPr lang="en-US" sz="1200" b="1" dirty="0"/>
              <a:t>	</a:t>
            </a:r>
            <a:r>
              <a:rPr lang="en-US" sz="1200" b="1" dirty="0" smtClean="0"/>
              <a:t>Life Cycle Systems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13 	Committed Projects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14 	Planned New Construction Projects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15 	Annual Expenditures for Maintenance/Repair </a:t>
            </a:r>
          </a:p>
          <a:p>
            <a:pPr marL="0" indent="0">
              <a:lnSpc>
                <a:spcPct val="80000"/>
              </a:lnSpc>
              <a:buClrTx/>
              <a:buNone/>
              <a:tabLst>
                <a:tab pos="914400" algn="l"/>
                <a:tab pos="5029200" algn="l"/>
              </a:tabLst>
            </a:pPr>
            <a:r>
              <a:rPr lang="en-US" sz="1200" b="1" dirty="0"/>
              <a:t>	</a:t>
            </a:r>
            <a:r>
              <a:rPr lang="en-US" sz="1200" b="1" dirty="0" smtClean="0"/>
              <a:t>&amp; Capital Outlay     </a:t>
            </a:r>
            <a:r>
              <a:rPr lang="en-US" sz="1200" b="1" dirty="0"/>
              <a:t>	</a:t>
            </a:r>
            <a:r>
              <a:rPr lang="en-US" sz="1200" b="1" dirty="0" smtClean="0"/>
              <a:t>X</a:t>
            </a:r>
          </a:p>
        </p:txBody>
      </p:sp>
      <p:sp>
        <p:nvSpPr>
          <p:cNvPr id="4" name="TextBox 3"/>
          <p:cNvSpPr txBox="1"/>
          <p:nvPr/>
        </p:nvSpPr>
        <p:spPr>
          <a:xfrm>
            <a:off x="5562600" y="1115883"/>
            <a:ext cx="1066800" cy="553998"/>
          </a:xfrm>
          <a:prstGeom prst="rect">
            <a:avLst/>
          </a:prstGeom>
          <a:noFill/>
        </p:spPr>
        <p:txBody>
          <a:bodyPr wrap="square" rtlCol="0">
            <a:spAutoFit/>
          </a:bodyPr>
          <a:lstStyle/>
          <a:p>
            <a:pPr algn="ctr"/>
            <a:r>
              <a:rPr lang="en-US" sz="1000" b="1" dirty="0" smtClean="0">
                <a:latin typeface="Arial" pitchFamily="34" charset="0"/>
                <a:cs typeface="Arial" pitchFamily="34" charset="0"/>
              </a:rPr>
              <a:t>Master Plan</a:t>
            </a:r>
          </a:p>
          <a:p>
            <a:pPr algn="ctr"/>
            <a:r>
              <a:rPr lang="en-US" sz="1000" b="1" dirty="0" smtClean="0">
                <a:latin typeface="Arial" pitchFamily="34" charset="0"/>
                <a:cs typeface="Arial" pitchFamily="34" charset="0"/>
              </a:rPr>
              <a:t>Feb 1</a:t>
            </a:r>
          </a:p>
          <a:p>
            <a:pPr algn="ctr"/>
            <a:r>
              <a:rPr lang="en-US" sz="1000" b="1" u="sng" dirty="0" smtClean="0">
                <a:latin typeface="Arial" pitchFamily="34" charset="0"/>
                <a:cs typeface="Arial" pitchFamily="34" charset="0"/>
              </a:rPr>
              <a:t>Even Year</a:t>
            </a:r>
            <a:endParaRPr lang="en-US" sz="1000" b="1" u="sng" dirty="0">
              <a:latin typeface="Arial" pitchFamily="34" charset="0"/>
              <a:cs typeface="Arial" pitchFamily="34" charset="0"/>
            </a:endParaRPr>
          </a:p>
        </p:txBody>
      </p:sp>
      <p:sp>
        <p:nvSpPr>
          <p:cNvPr id="5" name="TextBox 4"/>
          <p:cNvSpPr txBox="1"/>
          <p:nvPr/>
        </p:nvSpPr>
        <p:spPr>
          <a:xfrm>
            <a:off x="6972300" y="654218"/>
            <a:ext cx="1066800" cy="1015663"/>
          </a:xfrm>
          <a:prstGeom prst="rect">
            <a:avLst/>
          </a:prstGeom>
          <a:noFill/>
        </p:spPr>
        <p:txBody>
          <a:bodyPr wrap="square" rtlCol="0">
            <a:spAutoFit/>
          </a:bodyPr>
          <a:lstStyle/>
          <a:p>
            <a:pPr algn="ctr"/>
            <a:r>
              <a:rPr lang="en-US" sz="1000" b="1" dirty="0" smtClean="0">
                <a:latin typeface="Arial" pitchFamily="34" charset="0"/>
                <a:cs typeface="Arial" pitchFamily="34" charset="0"/>
              </a:rPr>
              <a:t>Master Plan</a:t>
            </a:r>
          </a:p>
          <a:p>
            <a:pPr algn="ctr"/>
            <a:r>
              <a:rPr lang="en-US" sz="1000" b="1" dirty="0" smtClean="0">
                <a:latin typeface="Arial" pitchFamily="34" charset="0"/>
                <a:cs typeface="Arial" pitchFamily="34" charset="0"/>
              </a:rPr>
              <a:t>Update Preliminary Master Plan</a:t>
            </a:r>
          </a:p>
          <a:p>
            <a:pPr algn="ctr"/>
            <a:r>
              <a:rPr lang="en-US" sz="1000" b="1" dirty="0" smtClean="0">
                <a:latin typeface="Arial" pitchFamily="34" charset="0"/>
                <a:cs typeface="Arial" pitchFamily="34" charset="0"/>
              </a:rPr>
              <a:t>Feb 1</a:t>
            </a:r>
          </a:p>
          <a:p>
            <a:pPr algn="ctr"/>
            <a:r>
              <a:rPr lang="en-US" sz="1000" b="1" u="sng" dirty="0" smtClean="0">
                <a:latin typeface="Arial" pitchFamily="34" charset="0"/>
                <a:cs typeface="Arial" pitchFamily="34" charset="0"/>
              </a:rPr>
              <a:t>Odd Year</a:t>
            </a:r>
            <a:endParaRPr lang="en-US" sz="1000" b="1" u="sng" dirty="0">
              <a:latin typeface="Arial" pitchFamily="34" charset="0"/>
              <a:cs typeface="Arial"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14904663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825" y="703210"/>
            <a:ext cx="73152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Partnership Program</a:t>
            </a:r>
            <a:endParaRPr lang="en-US" sz="2400" b="1" dirty="0">
              <a:solidFill>
                <a:schemeClr val="bg2">
                  <a:lumMod val="25000"/>
                </a:schemeClr>
              </a:solidFill>
              <a:effectLst>
                <a:outerShdw blurRad="38100" dist="38100" dir="2700000" algn="tl">
                  <a:srgbClr val="000000">
                    <a:alpha val="43137"/>
                  </a:srgbClr>
                </a:outerShdw>
              </a:effectLst>
              <a:latin typeface="+mj-lt"/>
            </a:endParaRPr>
          </a:p>
        </p:txBody>
      </p:sp>
      <p:sp>
        <p:nvSpPr>
          <p:cNvPr id="3" name="TextBox 2"/>
          <p:cNvSpPr txBox="1"/>
          <p:nvPr/>
        </p:nvSpPr>
        <p:spPr>
          <a:xfrm>
            <a:off x="352425" y="1600200"/>
            <a:ext cx="8382000" cy="4001095"/>
          </a:xfrm>
          <a:prstGeom prst="rect">
            <a:avLst/>
          </a:prstGeom>
          <a:noFill/>
        </p:spPr>
        <p:txBody>
          <a:bodyPr wrap="square" rtlCol="0">
            <a:spAutoFit/>
          </a:bodyPr>
          <a:lstStyle/>
          <a:p>
            <a:pPr marL="742950" lvl="1" indent="-285750">
              <a:buFont typeface="Wingdings" pitchFamily="2" charset="2"/>
              <a:buChar char="Ø"/>
            </a:pPr>
            <a:r>
              <a:rPr lang="en-US" sz="2600" dirty="0" smtClean="0">
                <a:latin typeface="+mj-lt"/>
              </a:rPr>
              <a:t>“New” construction </a:t>
            </a:r>
          </a:p>
          <a:p>
            <a:pPr lvl="1"/>
            <a:endParaRPr lang="en-US" sz="2600" dirty="0">
              <a:latin typeface="+mj-lt"/>
            </a:endParaRPr>
          </a:p>
          <a:p>
            <a:pPr marL="1371600" lvl="2" indent="-457200">
              <a:buClr>
                <a:schemeClr val="bg2">
                  <a:lumMod val="50000"/>
                </a:schemeClr>
              </a:buClr>
              <a:buSzPct val="160000"/>
              <a:buFont typeface="Arial" pitchFamily="34" charset="0"/>
              <a:buChar char="•"/>
            </a:pPr>
            <a:r>
              <a:rPr lang="en-US" sz="2600" dirty="0" smtClean="0">
                <a:latin typeface="+mj-lt"/>
              </a:rPr>
              <a:t>Not repair or maintenance </a:t>
            </a:r>
          </a:p>
          <a:p>
            <a:pPr marL="1371600" lvl="2" indent="-457200">
              <a:buClr>
                <a:schemeClr val="bg2">
                  <a:lumMod val="50000"/>
                </a:schemeClr>
              </a:buClr>
              <a:buSzPct val="160000"/>
              <a:buFont typeface="Arial" pitchFamily="34" charset="0"/>
              <a:buChar char="•"/>
            </a:pPr>
            <a:endParaRPr lang="en-US" sz="2600" dirty="0">
              <a:latin typeface="+mj-lt"/>
            </a:endParaRPr>
          </a:p>
          <a:p>
            <a:pPr marL="742950" lvl="1" indent="-285750">
              <a:buFont typeface="Wingdings" pitchFamily="2" charset="2"/>
              <a:buChar char="Ø"/>
            </a:pPr>
            <a:r>
              <a:rPr lang="en-US" sz="2600" dirty="0">
                <a:latin typeface="+mj-lt"/>
              </a:rPr>
              <a:t>Minimum project cost - $150,000 or $</a:t>
            </a:r>
            <a:r>
              <a:rPr lang="en-US" sz="2600" dirty="0" smtClean="0">
                <a:latin typeface="+mj-lt"/>
              </a:rPr>
              <a:t>300/student</a:t>
            </a:r>
          </a:p>
          <a:p>
            <a:pPr lvl="1"/>
            <a:endParaRPr lang="en-US" sz="2600" dirty="0">
              <a:latin typeface="+mj-lt"/>
            </a:endParaRPr>
          </a:p>
          <a:p>
            <a:pPr marL="1371600" lvl="2" indent="-457200">
              <a:buClr>
                <a:schemeClr val="bg2">
                  <a:lumMod val="50000"/>
                </a:schemeClr>
              </a:buClr>
              <a:buSzPct val="160000"/>
              <a:buFont typeface="Arial" pitchFamily="34" charset="0"/>
              <a:buChar char="•"/>
            </a:pPr>
            <a:r>
              <a:rPr lang="en-US" sz="2600" dirty="0" smtClean="0">
                <a:latin typeface="+mj-lt"/>
              </a:rPr>
              <a:t>Waived </a:t>
            </a:r>
            <a:r>
              <a:rPr lang="en-US" sz="2600" dirty="0">
                <a:latin typeface="+mj-lt"/>
              </a:rPr>
              <a:t>for life/safety such as fire </a:t>
            </a:r>
            <a:r>
              <a:rPr lang="en-US" sz="2600" dirty="0" smtClean="0">
                <a:latin typeface="+mj-lt"/>
              </a:rPr>
              <a:t>alarms</a:t>
            </a:r>
          </a:p>
          <a:p>
            <a:pPr lvl="2">
              <a:buClr>
                <a:schemeClr val="bg2">
                  <a:lumMod val="50000"/>
                </a:schemeClr>
              </a:buClr>
              <a:buSzPct val="160000"/>
            </a:pPr>
            <a:endParaRPr lang="en-US" sz="2600" dirty="0">
              <a:latin typeface="+mj-lt"/>
            </a:endParaRPr>
          </a:p>
          <a:p>
            <a:pPr marL="742950" lvl="1" indent="-285750">
              <a:buFont typeface="Wingdings" pitchFamily="2" charset="2"/>
              <a:buChar char="Ø"/>
            </a:pPr>
            <a:r>
              <a:rPr lang="en-US" sz="2600" dirty="0">
                <a:solidFill>
                  <a:schemeClr val="tx1"/>
                </a:solidFill>
                <a:latin typeface="+mj-lt"/>
              </a:rPr>
              <a:t>Projects must be on district’s M</a:t>
            </a:r>
            <a:r>
              <a:rPr lang="en-US" sz="2600" dirty="0" smtClean="0">
                <a:solidFill>
                  <a:schemeClr val="tx1"/>
                </a:solidFill>
                <a:latin typeface="+mj-lt"/>
              </a:rPr>
              <a:t>aster Plan</a:t>
            </a:r>
          </a:p>
          <a:p>
            <a:pPr lvl="1"/>
            <a:endParaRPr lang="en-US" sz="2000" dirty="0">
              <a:latin typeface="+mj-lt"/>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1357020409"/>
      </p:ext>
    </p:extLst>
  </p:cSld>
  <p:clrMapOvr>
    <a:masterClrMapping/>
  </p:clrMapOvr>
  <p:transition spd="slow">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086600" cy="461665"/>
          </a:xfrm>
          <a:prstGeom prst="rect">
            <a:avLst/>
          </a:prstGeom>
          <a:noFill/>
        </p:spPr>
        <p:txBody>
          <a:bodyPr wrap="square" rtlCol="0">
            <a:spAutoFit/>
          </a:bodyPr>
          <a:lstStyle/>
          <a:p>
            <a:pPr lvl="0" algn="ctr"/>
            <a:r>
              <a:rPr lang="en-US" sz="2400" b="1" dirty="0">
                <a:solidFill>
                  <a:schemeClr val="bg2">
                    <a:lumMod val="25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Warm, Safe, and Dry </a:t>
            </a: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Projects</a:t>
            </a:r>
            <a:endParaRPr lang="en-US" sz="2400" b="1" dirty="0">
              <a:solidFill>
                <a:schemeClr val="bg2">
                  <a:lumMod val="25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3" name="TextBox 2"/>
          <p:cNvSpPr txBox="1"/>
          <p:nvPr/>
        </p:nvSpPr>
        <p:spPr>
          <a:xfrm>
            <a:off x="228600" y="1573824"/>
            <a:ext cx="6324600" cy="5509200"/>
          </a:xfrm>
          <a:prstGeom prst="rect">
            <a:avLst/>
          </a:prstGeom>
          <a:noFill/>
        </p:spPr>
        <p:txBody>
          <a:bodyPr wrap="square" rtlCol="0">
            <a:spAutoFit/>
          </a:bodyPr>
          <a:lstStyle/>
          <a:p>
            <a:pPr marL="285750" indent="-285750">
              <a:buFont typeface="Wingdings" pitchFamily="2" charset="2"/>
              <a:buChar char="Ø"/>
            </a:pPr>
            <a:r>
              <a:rPr lang="en-US" sz="2200" dirty="0">
                <a:latin typeface="Arial" pitchFamily="34" charset="0"/>
                <a:cs typeface="Arial" pitchFamily="34" charset="0"/>
              </a:rPr>
              <a:t>Qualified </a:t>
            </a:r>
            <a:r>
              <a:rPr lang="en-US" sz="2200" dirty="0" smtClean="0">
                <a:latin typeface="Arial" pitchFamily="34" charset="0"/>
                <a:cs typeface="Arial" pitchFamily="34" charset="0"/>
              </a:rPr>
              <a:t>systems</a:t>
            </a:r>
            <a:endParaRPr lang="en-US" sz="2200" dirty="0">
              <a:latin typeface="Arial" pitchFamily="34" charset="0"/>
              <a:cs typeface="Arial" pitchFamily="34" charset="0"/>
            </a:endParaRPr>
          </a:p>
          <a:p>
            <a:pPr marL="914400" lvl="1" indent="-457200">
              <a:buClr>
                <a:schemeClr val="bg2">
                  <a:lumMod val="50000"/>
                </a:schemeClr>
              </a:buClr>
              <a:buSzPct val="160000"/>
              <a:buFont typeface="Arial" pitchFamily="34" charset="0"/>
              <a:buChar char="•"/>
            </a:pPr>
            <a:endParaRPr lang="en-US" sz="2200" dirty="0">
              <a:latin typeface="Arial" pitchFamily="34" charset="0"/>
              <a:cs typeface="Arial" pitchFamily="34" charset="0"/>
            </a:endParaRPr>
          </a:p>
          <a:p>
            <a:pPr marL="800100" lvl="1" indent="-342900">
              <a:buClr>
                <a:schemeClr val="bg2">
                  <a:lumMod val="50000"/>
                </a:schemeClr>
              </a:buClr>
              <a:buSzPct val="160000"/>
              <a:buFont typeface="Arial" pitchFamily="34" charset="0"/>
              <a:buChar char="•"/>
            </a:pPr>
            <a:r>
              <a:rPr lang="en-US" sz="2200" dirty="0">
                <a:latin typeface="Arial" pitchFamily="34" charset="0"/>
                <a:cs typeface="Arial" pitchFamily="34" charset="0"/>
              </a:rPr>
              <a:t>Roofs</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HVAC</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Fire/Safety</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Plumbing</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Electrical</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Structural</a:t>
            </a:r>
          </a:p>
          <a:p>
            <a:pPr lvl="1">
              <a:buClr>
                <a:schemeClr val="bg2">
                  <a:lumMod val="50000"/>
                </a:schemeClr>
              </a:buClr>
              <a:buSzPct val="160000"/>
            </a:pPr>
            <a:endParaRPr lang="en-US" sz="2200" dirty="0">
              <a:latin typeface="Arial" pitchFamily="34" charset="0"/>
              <a:cs typeface="Arial" pitchFamily="34" charset="0"/>
            </a:endParaRPr>
          </a:p>
          <a:p>
            <a:pPr marL="285750" indent="-285750">
              <a:buFont typeface="Wingdings" pitchFamily="2" charset="2"/>
              <a:buChar char="Ø"/>
            </a:pPr>
            <a:r>
              <a:rPr lang="en-US" sz="2200" dirty="0">
                <a:latin typeface="Arial" pitchFamily="34" charset="0"/>
                <a:cs typeface="Arial" pitchFamily="34" charset="0"/>
              </a:rPr>
              <a:t>Complete </a:t>
            </a:r>
            <a:r>
              <a:rPr lang="en-US" sz="2200" dirty="0" smtClean="0">
                <a:latin typeface="Arial" pitchFamily="34" charset="0"/>
                <a:cs typeface="Arial" pitchFamily="34" charset="0"/>
              </a:rPr>
              <a:t>system </a:t>
            </a:r>
            <a:r>
              <a:rPr lang="en-US" sz="2200" dirty="0">
                <a:latin typeface="Arial" pitchFamily="34" charset="0"/>
                <a:cs typeface="Arial" pitchFamily="34" charset="0"/>
              </a:rPr>
              <a:t>r</a:t>
            </a:r>
            <a:r>
              <a:rPr lang="en-US" sz="2200" dirty="0" smtClean="0">
                <a:latin typeface="Arial" pitchFamily="34" charset="0"/>
                <a:cs typeface="Arial" pitchFamily="34" charset="0"/>
              </a:rPr>
              <a:t>eplacement </a:t>
            </a:r>
            <a:endParaRPr lang="en-US" sz="2200" i="1" dirty="0">
              <a:latin typeface="Arial" pitchFamily="34" charset="0"/>
              <a:cs typeface="Arial" pitchFamily="34" charset="0"/>
            </a:endParaRPr>
          </a:p>
          <a:p>
            <a:pPr marL="914400" lvl="1" indent="-457200">
              <a:buClr>
                <a:schemeClr val="bg2">
                  <a:lumMod val="50000"/>
                </a:schemeClr>
              </a:buClr>
              <a:buSzPct val="160000"/>
              <a:buFont typeface="Arial" pitchFamily="34" charset="0"/>
              <a:buChar char="•"/>
            </a:pPr>
            <a:endParaRPr lang="en-US" sz="2200" dirty="0">
              <a:latin typeface="Arial" pitchFamily="34" charset="0"/>
              <a:cs typeface="Arial" pitchFamily="34" charset="0"/>
            </a:endParaRP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Partial system replacement considered repair </a:t>
            </a:r>
            <a:r>
              <a:rPr lang="en-US" sz="2200" i="1" dirty="0" smtClean="0">
                <a:latin typeface="Arial" pitchFamily="34" charset="0"/>
                <a:cs typeface="Arial" pitchFamily="34" charset="0"/>
              </a:rPr>
              <a:t>(not eligible for  Partnership Program funding)</a:t>
            </a:r>
            <a:endParaRPr lang="en-US" sz="2200" i="1" dirty="0">
              <a:latin typeface="Arial" pitchFamily="34" charset="0"/>
              <a:cs typeface="Arial" pitchFamily="34" charset="0"/>
            </a:endParaRPr>
          </a:p>
          <a:p>
            <a:pPr marL="285750" indent="-285750">
              <a:buFont typeface="Wingdings" pitchFamily="2" charset="2"/>
              <a:buChar char="Ø"/>
            </a:pPr>
            <a:endParaRPr lang="en-US" sz="2200" i="1" dirty="0">
              <a:latin typeface="Arial" pitchFamily="34" charset="0"/>
              <a:cs typeface="Arial" pitchFamily="34" charset="0"/>
            </a:endParaRPr>
          </a:p>
          <a:p>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978881"/>
            <a:ext cx="1195074" cy="11950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87" y="1432598"/>
            <a:ext cx="2010774" cy="10842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4243" y="3351105"/>
            <a:ext cx="1102804" cy="11176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774" y="4876800"/>
            <a:ext cx="1148825" cy="106500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0923" y="3909925"/>
            <a:ext cx="1488938" cy="1115266"/>
          </a:xfrm>
          <a:prstGeom prst="rect">
            <a:avLst/>
          </a:prstGeom>
        </p:spPr>
      </p:pic>
      <p:sp>
        <p:nvSpPr>
          <p:cNvPr id="10"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1071711461"/>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761999"/>
            <a:ext cx="6477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Space Projects</a:t>
            </a:r>
            <a:endParaRPr lang="en-US" sz="24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39573" y="2059394"/>
            <a:ext cx="4038600" cy="2739211"/>
          </a:xfrm>
          <a:prstGeom prst="rect">
            <a:avLst/>
          </a:prstGeom>
          <a:noFill/>
        </p:spPr>
        <p:txBody>
          <a:bodyPr wrap="square" rtlCol="0">
            <a:spAutoFit/>
          </a:bodyPr>
          <a:lstStyle/>
          <a:p>
            <a:pPr marL="742950" lvl="1" indent="-285750">
              <a:buFont typeface="Wingdings" pitchFamily="2" charset="2"/>
              <a:buChar char="Ø"/>
            </a:pPr>
            <a:r>
              <a:rPr lang="en-US" sz="2200" dirty="0">
                <a:latin typeface="Arial" pitchFamily="34" charset="0"/>
                <a:cs typeface="Arial" pitchFamily="34" charset="0"/>
              </a:rPr>
              <a:t>New </a:t>
            </a:r>
            <a:r>
              <a:rPr lang="en-US" sz="2200" dirty="0" smtClean="0">
                <a:latin typeface="Arial" pitchFamily="34" charset="0"/>
                <a:cs typeface="Arial" pitchFamily="34" charset="0"/>
              </a:rPr>
              <a:t>schools</a:t>
            </a:r>
          </a:p>
          <a:p>
            <a:pPr lvl="1"/>
            <a:endParaRPr lang="en-US" sz="2200" dirty="0">
              <a:latin typeface="Arial" pitchFamily="34" charset="0"/>
              <a:cs typeface="Arial" pitchFamily="34" charset="0"/>
            </a:endParaRPr>
          </a:p>
          <a:p>
            <a:pPr marL="742950" lvl="1" indent="-285750">
              <a:buFont typeface="Wingdings" pitchFamily="2" charset="2"/>
              <a:buChar char="Ø"/>
            </a:pPr>
            <a:r>
              <a:rPr lang="en-US" sz="2200" dirty="0">
                <a:latin typeface="Arial" pitchFamily="34" charset="0"/>
                <a:cs typeface="Arial" pitchFamily="34" charset="0"/>
              </a:rPr>
              <a:t>Additions </a:t>
            </a:r>
            <a:r>
              <a:rPr lang="en-US" sz="2200" i="1" dirty="0">
                <a:latin typeface="Arial" pitchFamily="34" charset="0"/>
                <a:cs typeface="Arial" pitchFamily="34" charset="0"/>
              </a:rPr>
              <a:t>(including new buildings</a:t>
            </a:r>
            <a:r>
              <a:rPr lang="en-US" sz="2200" dirty="0" smtClean="0">
                <a:latin typeface="Arial" pitchFamily="34" charset="0"/>
                <a:cs typeface="Arial" pitchFamily="34" charset="0"/>
              </a:rPr>
              <a:t>)</a:t>
            </a:r>
          </a:p>
          <a:p>
            <a:pPr lvl="1"/>
            <a:endParaRPr lang="en-US" sz="2200" dirty="0">
              <a:latin typeface="Arial" pitchFamily="34" charset="0"/>
              <a:cs typeface="Arial" pitchFamily="34" charset="0"/>
            </a:endParaRPr>
          </a:p>
          <a:p>
            <a:pPr marL="742950" lvl="1" indent="-285750">
              <a:buFont typeface="Wingdings" pitchFamily="2" charset="2"/>
              <a:buChar char="Ø"/>
            </a:pPr>
            <a:r>
              <a:rPr lang="en-US" sz="2200" dirty="0" smtClean="0">
                <a:latin typeface="Arial" pitchFamily="34" charset="0"/>
                <a:cs typeface="Arial" pitchFamily="34" charset="0"/>
              </a:rPr>
              <a:t>Conversions of existing space </a:t>
            </a:r>
            <a:r>
              <a:rPr lang="en-US" sz="2200" i="1" dirty="0" smtClean="0">
                <a:latin typeface="Arial" pitchFamily="34" charset="0"/>
                <a:cs typeface="Arial" pitchFamily="34" charset="0"/>
              </a:rPr>
              <a:t>(to different use)</a:t>
            </a:r>
            <a:endParaRPr lang="en-US" sz="2200" dirty="0">
              <a:latin typeface="Arial" pitchFamily="34" charset="0"/>
              <a:cs typeface="Arial" pitchFamily="34"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173" y="1553715"/>
            <a:ext cx="5007204" cy="3750570"/>
          </a:xfrm>
          <a:prstGeom prst="rect">
            <a:avLst/>
          </a:prstGeom>
        </p:spPr>
      </p:pic>
      <p:sp>
        <p:nvSpPr>
          <p:cNvPr id="5"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24949444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574" y="381000"/>
            <a:ext cx="7543800" cy="461665"/>
          </a:xfrm>
          <a:prstGeom prst="rect">
            <a:avLst/>
          </a:prstGeom>
          <a:noFill/>
        </p:spPr>
        <p:txBody>
          <a:bodyPr wrap="square" rtlCol="0">
            <a:spAutoFit/>
          </a:bodyPr>
          <a:lstStyle/>
          <a:p>
            <a:pPr algn="ctr"/>
            <a:r>
              <a:rPr lang="en-US" sz="2400" b="1" dirty="0" smtClean="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rPr>
              <a:t> Program of Requirements (POR)</a:t>
            </a:r>
            <a:endParaRPr lang="en-US" sz="2400" b="1" dirty="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r="31630"/>
          <a:stretch/>
        </p:blipFill>
        <p:spPr bwMode="auto">
          <a:xfrm>
            <a:off x="735647" y="926157"/>
            <a:ext cx="7653655" cy="60579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42117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575" y="328910"/>
            <a:ext cx="7543800" cy="461665"/>
          </a:xfrm>
          <a:prstGeom prst="rect">
            <a:avLst/>
          </a:prstGeom>
          <a:noFill/>
        </p:spPr>
        <p:txBody>
          <a:bodyPr wrap="square" rtlCol="0">
            <a:spAutoFit/>
          </a:bodyPr>
          <a:lstStyle/>
          <a:p>
            <a:pPr algn="ctr"/>
            <a:r>
              <a:rPr lang="en-US" sz="2400" b="1" dirty="0" smtClean="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rPr>
              <a:t>Suitability Analysis</a:t>
            </a:r>
            <a:endParaRPr lang="en-US" sz="2400" b="1" dirty="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r="52719" b="15937"/>
          <a:stretch/>
        </p:blipFill>
        <p:spPr bwMode="auto">
          <a:xfrm>
            <a:off x="2047875" y="914400"/>
            <a:ext cx="5029200" cy="57912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88917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5912"/>
            <a:ext cx="9144000" cy="430887"/>
          </a:xfrm>
          <a:prstGeom prst="rect">
            <a:avLst/>
          </a:prstGeom>
          <a:noFill/>
        </p:spPr>
        <p:txBody>
          <a:bodyPr wrap="square" rtlCol="0">
            <a:spAutoFit/>
          </a:bodyPr>
          <a:lstStyle/>
          <a:p>
            <a:pPr algn="ctr"/>
            <a:r>
              <a:rPr lang="en-US" sz="2200" b="1" dirty="0">
                <a:solidFill>
                  <a:schemeClr val="bg2">
                    <a:lumMod val="25000"/>
                  </a:schemeClr>
                </a:solidFill>
                <a:effectLst>
                  <a:outerShdw blurRad="38100" dist="38100" dir="2700000" algn="tl">
                    <a:srgbClr val="000000">
                      <a:alpha val="43137"/>
                    </a:srgbClr>
                  </a:outerShdw>
                </a:effectLst>
                <a:latin typeface="+mj-lt"/>
              </a:rPr>
              <a:t>Partnership Program – State Financial Participation Determination</a:t>
            </a:r>
          </a:p>
        </p:txBody>
      </p:sp>
      <p:pic>
        <p:nvPicPr>
          <p:cNvPr id="8194" name="Picture 2" descr="K:\cbowman\_PowerPoint - Superintendent Training\Photos\Dollar sign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554" y="2057401"/>
            <a:ext cx="2403835"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
        <p:nvSpPr>
          <p:cNvPr id="3" name="TextBox 2"/>
          <p:cNvSpPr txBox="1"/>
          <p:nvPr/>
        </p:nvSpPr>
        <p:spPr>
          <a:xfrm>
            <a:off x="228600" y="1600200"/>
            <a:ext cx="8534400" cy="5262979"/>
          </a:xfrm>
          <a:prstGeom prst="rect">
            <a:avLst/>
          </a:prstGeom>
          <a:noFill/>
        </p:spPr>
        <p:txBody>
          <a:bodyPr wrap="square" rtlCol="0">
            <a:spAutoFit/>
          </a:bodyPr>
          <a:lstStyle/>
          <a:p>
            <a:pPr marL="800100" lvl="1" indent="-342900">
              <a:buFont typeface="Wingdings" pitchFamily="2" charset="2"/>
              <a:buChar char="Ø"/>
            </a:pPr>
            <a:r>
              <a:rPr lang="en-US" sz="2400" dirty="0" smtClean="0">
                <a:latin typeface="Arial" pitchFamily="34" charset="0"/>
                <a:cs typeface="Arial" pitchFamily="34" charset="0"/>
              </a:rPr>
              <a:t>Qualified project </a:t>
            </a:r>
            <a:r>
              <a:rPr lang="en-US" sz="2400" dirty="0">
                <a:latin typeface="Arial" pitchFamily="34" charset="0"/>
                <a:cs typeface="Arial" pitchFamily="34" charset="0"/>
              </a:rPr>
              <a:t>scope in </a:t>
            </a:r>
            <a:r>
              <a:rPr lang="en-US" sz="2400" dirty="0" smtClean="0">
                <a:latin typeface="Arial" pitchFamily="34" charset="0"/>
                <a:cs typeface="Arial" pitchFamily="34" charset="0"/>
              </a:rPr>
              <a:t>square feet </a:t>
            </a:r>
            <a:r>
              <a:rPr lang="en-US" sz="2400" dirty="0">
                <a:latin typeface="Arial" pitchFamily="34" charset="0"/>
                <a:cs typeface="Arial" pitchFamily="34" charset="0"/>
              </a:rPr>
              <a:t>(e.g. 10,000 SF</a:t>
            </a:r>
            <a:r>
              <a:rPr lang="en-US" sz="2400" dirty="0" smtClean="0">
                <a:latin typeface="Arial" pitchFamily="34" charset="0"/>
                <a:cs typeface="Arial" pitchFamily="34" charset="0"/>
              </a:rPr>
              <a:t>)</a:t>
            </a:r>
          </a:p>
          <a:p>
            <a:pPr lvl="1"/>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Project cost factor (e.g. $</a:t>
            </a:r>
            <a:r>
              <a:rPr lang="en-US" sz="2400" dirty="0" smtClean="0">
                <a:latin typeface="Arial" pitchFamily="34" charset="0"/>
                <a:cs typeface="Arial" pitchFamily="34" charset="0"/>
              </a:rPr>
              <a:t>130/SF)</a:t>
            </a:r>
          </a:p>
          <a:p>
            <a:pPr lvl="1"/>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Qualifying Project Cost (QPC</a:t>
            </a:r>
            <a:r>
              <a:rPr lang="en-US" sz="2400" dirty="0" smtClean="0">
                <a:latin typeface="Arial" pitchFamily="34" charset="0"/>
                <a:cs typeface="Arial" pitchFamily="34" charset="0"/>
              </a:rPr>
              <a:t>)</a:t>
            </a: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Scope </a:t>
            </a:r>
            <a:r>
              <a:rPr lang="en-US" sz="2400" dirty="0">
                <a:latin typeface="Arial" pitchFamily="34" charset="0"/>
                <a:cs typeface="Arial" pitchFamily="34" charset="0"/>
              </a:rPr>
              <a:t>x </a:t>
            </a:r>
            <a:r>
              <a:rPr lang="en-US" sz="2400" dirty="0" smtClean="0">
                <a:latin typeface="Arial" pitchFamily="34" charset="0"/>
                <a:cs typeface="Arial" pitchFamily="34" charset="0"/>
              </a:rPr>
              <a:t>cost factor</a:t>
            </a:r>
            <a:endParaRPr lang="en-US" sz="24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10,000 </a:t>
            </a:r>
            <a:r>
              <a:rPr lang="en-US" sz="2400" dirty="0">
                <a:latin typeface="Arial" pitchFamily="34" charset="0"/>
                <a:cs typeface="Arial" pitchFamily="34" charset="0"/>
              </a:rPr>
              <a:t>SF x $130/SF = $</a:t>
            </a:r>
            <a:r>
              <a:rPr lang="en-US" sz="2400" dirty="0" smtClean="0">
                <a:latin typeface="Arial" pitchFamily="34" charset="0"/>
                <a:cs typeface="Arial" pitchFamily="34" charset="0"/>
              </a:rPr>
              <a:t>1,300,000</a:t>
            </a:r>
          </a:p>
          <a:p>
            <a:pPr lvl="2">
              <a:buClr>
                <a:schemeClr val="bg2">
                  <a:lumMod val="50000"/>
                </a:schemeClr>
              </a:buClr>
              <a:buSzPct val="160000"/>
            </a:pPr>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 State Financial Participation = QPC x (1 </a:t>
            </a:r>
            <a:r>
              <a:rPr lang="en-US" sz="2400" dirty="0" smtClean="0">
                <a:latin typeface="Arial" pitchFamily="34" charset="0"/>
                <a:cs typeface="Arial" pitchFamily="34" charset="0"/>
              </a:rPr>
              <a:t>minus </a:t>
            </a:r>
            <a:r>
              <a:rPr lang="en-US" sz="2400" dirty="0">
                <a:latin typeface="Arial" pitchFamily="34" charset="0"/>
                <a:cs typeface="Arial" pitchFamily="34" charset="0"/>
              </a:rPr>
              <a:t>Wealth Index</a:t>
            </a:r>
            <a:r>
              <a:rPr lang="en-US" sz="2400" dirty="0" smtClean="0">
                <a:latin typeface="Arial" pitchFamily="34" charset="0"/>
                <a:cs typeface="Arial" pitchFamily="34" charset="0"/>
              </a:rPr>
              <a:t>)</a:t>
            </a: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If </a:t>
            </a:r>
            <a:r>
              <a:rPr lang="en-US" sz="2400" dirty="0">
                <a:latin typeface="Arial" pitchFamily="34" charset="0"/>
                <a:cs typeface="Arial" pitchFamily="34" charset="0"/>
              </a:rPr>
              <a:t>Wealth Index = 0.350</a:t>
            </a: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State </a:t>
            </a:r>
            <a:r>
              <a:rPr lang="en-US" sz="2400" dirty="0">
                <a:latin typeface="Arial" pitchFamily="34" charset="0"/>
                <a:cs typeface="Arial" pitchFamily="34" charset="0"/>
              </a:rPr>
              <a:t>Financial Participation = $1,300,000 x 0.65 = $845,000</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818833735"/>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B Arial">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Props1.xml><?xml version="1.0" encoding="utf-8"?>
<ds:datastoreItem xmlns:ds="http://schemas.openxmlformats.org/officeDocument/2006/customXml" ds:itemID="{B430C47D-4C44-4301-BC87-08A2E71A44EC}"/>
</file>

<file path=customXml/itemProps2.xml><?xml version="1.0" encoding="utf-8"?>
<ds:datastoreItem xmlns:ds="http://schemas.openxmlformats.org/officeDocument/2006/customXml" ds:itemID="{9B61810A-A094-433E-8B02-B7EEE896DF1B}"/>
</file>

<file path=customXml/itemProps3.xml><?xml version="1.0" encoding="utf-8"?>
<ds:datastoreItem xmlns:ds="http://schemas.openxmlformats.org/officeDocument/2006/customXml" ds:itemID="{147EBBEE-1E6E-455E-A514-3E590A00CFE8}"/>
</file>

<file path=docProps/app.xml><?xml version="1.0" encoding="utf-8"?>
<Properties xmlns="http://schemas.openxmlformats.org/officeDocument/2006/extended-properties" xmlns:vt="http://schemas.openxmlformats.org/officeDocument/2006/docPropsVTypes">
  <Template>Flow</Template>
  <TotalTime>4863</TotalTime>
  <Words>2801</Words>
  <Application>Microsoft Office PowerPoint</Application>
  <PresentationFormat>On-screen Show (4:3)</PresentationFormat>
  <Paragraphs>969</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Flow</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Division of Public School Academic Facilities and Transportation November 2011</vt:lpstr>
      <vt:lpstr>PowerPoint Presentation</vt:lpstr>
      <vt:lpstr>PowerPoint Presentation</vt:lpstr>
      <vt:lpstr>PowerPoint Presentation</vt:lpstr>
      <vt:lpstr>PowerPoint Presentation</vt:lpstr>
      <vt:lpstr>PowerPoint Presentation</vt:lpstr>
    </vt:vector>
  </TitlesOfParts>
  <Company>ADE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Public School Academic Facilities and Transportation</dc:title>
  <dc:creator>Desi Berry</dc:creator>
  <cp:lastModifiedBy>Carol Bowman </cp:lastModifiedBy>
  <cp:revision>381</cp:revision>
  <cp:lastPrinted>2011-12-05T19:01:14Z</cp:lastPrinted>
  <dcterms:created xsi:type="dcterms:W3CDTF">2010-08-30T13:22:12Z</dcterms:created>
  <dcterms:modified xsi:type="dcterms:W3CDTF">2011-12-05T19:05:53Z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2232500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