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8"/>
  </p:handoutMasterIdLst>
  <p:sldIdLst>
    <p:sldId id="256" r:id="rId2"/>
    <p:sldId id="257" r:id="rId3"/>
    <p:sldId id="258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3B71D-5F34-48D7-B6FC-5C5A5AA4888B}" type="datetimeFigureOut">
              <a:rPr lang="en-US" smtClean="0"/>
              <a:t>03/20/2015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6A908E-333D-4B95-9C38-9673F91A488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5248"/>
            <a:ext cx="7772400" cy="97840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87782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pPr/>
              <a:t>03/20/2015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5082" y="969264"/>
            <a:ext cx="3657600" cy="1161288"/>
          </a:xfrm>
        </p:spPr>
        <p:txBody>
          <a:bodyPr anchor="b">
            <a:noAutofit/>
          </a:bodyPr>
          <a:lstStyle>
            <a:lvl1pPr algn="l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3388" y="510988"/>
            <a:ext cx="3657600" cy="5553636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853" y="2130552"/>
            <a:ext cx="3657600" cy="358444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pPr/>
              <a:t>03/20/2015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1376"/>
            <a:ext cx="7776882" cy="1014984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457199"/>
            <a:ext cx="5486400" cy="3644153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pPr/>
              <a:t>03/20/2015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bo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5141"/>
            <a:ext cx="7776882" cy="1013011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pPr/>
              <a:t>03/20/2015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8580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>
            <a:off x="341249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>
            <a:off x="341249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8" name="Picture Placeholder 2"/>
          <p:cNvSpPr>
            <a:spLocks noGrp="1"/>
          </p:cNvSpPr>
          <p:nvPr>
            <p:ph type="pic" idx="16"/>
          </p:nvPr>
        </p:nvSpPr>
        <p:spPr>
          <a:xfrm>
            <a:off x="613918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9" name="Picture Placeholder 2"/>
          <p:cNvSpPr>
            <a:spLocks noGrp="1"/>
          </p:cNvSpPr>
          <p:nvPr>
            <p:ph type="pic" idx="17"/>
          </p:nvPr>
        </p:nvSpPr>
        <p:spPr>
          <a:xfrm>
            <a:off x="613918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pPr/>
              <a:t>03/20/2015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3400"/>
            <a:ext cx="1600200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6019800" cy="55927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pPr/>
              <a:t>03/20/2015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69141"/>
            <a:ext cx="7770813" cy="425702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pPr/>
              <a:t>03/20/2015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7200"/>
            <a:ext cx="7772400" cy="977153"/>
          </a:xfrm>
        </p:spPr>
        <p:txBody>
          <a:bodyPr anchor="b" anchorCtr="0"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5257800"/>
            <a:ext cx="7770813" cy="874058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pPr/>
              <a:t>03/20/2015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540000">
            <a:off x="2056196" y="424650"/>
            <a:ext cx="5031609" cy="337580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0813" cy="1743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756647"/>
            <a:ext cx="7770813" cy="128195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pPr/>
              <a:t>03/20/2015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4733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pPr/>
              <a:t>03/20/2015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5526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5526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pPr/>
              <a:t>03/20/2015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86205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936966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pPr/>
              <a:t>03/20/2015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pPr/>
              <a:t>03/20/2015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5" y="971550"/>
            <a:ext cx="3657600" cy="1162050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457200"/>
            <a:ext cx="3657600" cy="5668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5" y="2133601"/>
            <a:ext cx="3657600" cy="358140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pPr/>
              <a:t>03/20/2015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52600"/>
            <a:ext cx="7770813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043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51A0C47-018D-4460-B945-BFF7981B6CA6}" type="datetimeFigureOut">
              <a:rPr lang="en-US" smtClean="0"/>
              <a:pPr/>
              <a:t>03/20/2015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29100" y="635635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C1F5A0A-F6FC-4FFD-9B49-0DA869721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Tx/>
        <a:buBlip>
          <a:blip r:embed="rId16"/>
        </a:buBlip>
        <a:defRPr sz="22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20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5pPr>
      <a:lvl6pPr marL="20558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23987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2743200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3087688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Health Reform Task Force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 17,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6197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0813" cy="1429871"/>
          </a:xfrm>
        </p:spPr>
        <p:txBody>
          <a:bodyPr/>
          <a:lstStyle/>
          <a:p>
            <a:r>
              <a:rPr lang="en-US" dirty="0" smtClean="0"/>
              <a:t>Healthcare Reform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2900369" y="1527935"/>
            <a:ext cx="3507419" cy="4406735"/>
            <a:chOff x="2900369" y="1527935"/>
            <a:chExt cx="3507419" cy="4406735"/>
          </a:xfrm>
        </p:grpSpPr>
        <p:grpSp>
          <p:nvGrpSpPr>
            <p:cNvPr id="15" name="Group 14"/>
            <p:cNvGrpSpPr/>
            <p:nvPr/>
          </p:nvGrpSpPr>
          <p:grpSpPr>
            <a:xfrm>
              <a:off x="2900369" y="2273587"/>
              <a:ext cx="3507419" cy="3661083"/>
              <a:chOff x="2900369" y="2273587"/>
              <a:chExt cx="3507419" cy="3661083"/>
            </a:xfrm>
          </p:grpSpPr>
          <p:sp>
            <p:nvSpPr>
              <p:cNvPr id="24" name="Rounded Rectangle 23"/>
              <p:cNvSpPr/>
              <p:nvPr/>
            </p:nvSpPr>
            <p:spPr>
              <a:xfrm>
                <a:off x="2900369" y="2273587"/>
                <a:ext cx="3507419" cy="3661083"/>
              </a:xfrm>
              <a:prstGeom prst="round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3076839" y="2273587"/>
                <a:ext cx="3119856" cy="3527979"/>
                <a:chOff x="3076839" y="2587185"/>
                <a:chExt cx="3119856" cy="3527979"/>
              </a:xfrm>
            </p:grpSpPr>
            <p:sp>
              <p:nvSpPr>
                <p:cNvPr id="7" name="Striped Right Arrow 6"/>
                <p:cNvSpPr/>
                <p:nvPr/>
              </p:nvSpPr>
              <p:spPr>
                <a:xfrm>
                  <a:off x="3076839" y="2587185"/>
                  <a:ext cx="3119856" cy="627196"/>
                </a:xfrm>
                <a:prstGeom prst="stripedRightArrow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/>
                    <a:t>Reform Medicaid</a:t>
                  </a:r>
                  <a:endParaRPr lang="en-US" dirty="0"/>
                </a:p>
              </p:txBody>
            </p:sp>
            <p:sp>
              <p:nvSpPr>
                <p:cNvPr id="8" name="Striped Right Arrow 7"/>
                <p:cNvSpPr/>
                <p:nvPr/>
              </p:nvSpPr>
              <p:spPr>
                <a:xfrm>
                  <a:off x="3076839" y="3312381"/>
                  <a:ext cx="3119856" cy="627196"/>
                </a:xfrm>
                <a:prstGeom prst="stripedRightArrow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/>
                    <a:t>Waivers</a:t>
                  </a:r>
                  <a:endParaRPr lang="en-US" dirty="0"/>
                </a:p>
              </p:txBody>
            </p:sp>
            <p:sp>
              <p:nvSpPr>
                <p:cNvPr id="9" name="Striped Right Arrow 8"/>
                <p:cNvSpPr/>
                <p:nvPr/>
              </p:nvSpPr>
              <p:spPr>
                <a:xfrm>
                  <a:off x="3076839" y="4037577"/>
                  <a:ext cx="3119856" cy="627196"/>
                </a:xfrm>
                <a:prstGeom prst="stripedRightArrow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/>
                    <a:t>Incentives</a:t>
                  </a:r>
                  <a:endParaRPr lang="en-US" dirty="0"/>
                </a:p>
              </p:txBody>
            </p:sp>
            <p:sp>
              <p:nvSpPr>
                <p:cNvPr id="10" name="Striped Right Arrow 9"/>
                <p:cNvSpPr/>
                <p:nvPr/>
              </p:nvSpPr>
              <p:spPr>
                <a:xfrm>
                  <a:off x="3076839" y="4762773"/>
                  <a:ext cx="3119856" cy="627196"/>
                </a:xfrm>
                <a:prstGeom prst="stripedRightArrow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/>
                    <a:t>New Requirements</a:t>
                  </a:r>
                  <a:endParaRPr lang="en-US" dirty="0"/>
                </a:p>
              </p:txBody>
            </p:sp>
            <p:sp>
              <p:nvSpPr>
                <p:cNvPr id="11" name="Striped Right Arrow 10"/>
                <p:cNvSpPr/>
                <p:nvPr/>
              </p:nvSpPr>
              <p:spPr>
                <a:xfrm>
                  <a:off x="3076839" y="5487968"/>
                  <a:ext cx="3119856" cy="627196"/>
                </a:xfrm>
                <a:prstGeom prst="stripedRightArrow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/>
                    <a:t>???? </a:t>
                  </a:r>
                  <a:endParaRPr lang="en-US" dirty="0"/>
                </a:p>
              </p:txBody>
            </p:sp>
          </p:grpSp>
        </p:grpSp>
        <p:sp>
          <p:nvSpPr>
            <p:cNvPr id="17" name="TextBox 16"/>
            <p:cNvSpPr txBox="1"/>
            <p:nvPr/>
          </p:nvSpPr>
          <p:spPr>
            <a:xfrm>
              <a:off x="3366321" y="1527935"/>
              <a:ext cx="24613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Actions</a:t>
              </a:r>
              <a:endParaRPr lang="en-US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41098" y="1527935"/>
            <a:ext cx="2461394" cy="4273631"/>
            <a:chOff x="141098" y="1527935"/>
            <a:chExt cx="2461394" cy="4273631"/>
          </a:xfrm>
        </p:grpSpPr>
        <p:sp>
          <p:nvSpPr>
            <p:cNvPr id="14" name="TextBox 13"/>
            <p:cNvSpPr txBox="1"/>
            <p:nvPr/>
          </p:nvSpPr>
          <p:spPr>
            <a:xfrm>
              <a:off x="141098" y="1527935"/>
              <a:ext cx="24613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Where We Are</a:t>
              </a:r>
              <a:endParaRPr lang="en-US" dirty="0"/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188131" y="2399026"/>
              <a:ext cx="2414361" cy="3402540"/>
              <a:chOff x="188131" y="2399026"/>
              <a:chExt cx="2414361" cy="3402540"/>
            </a:xfrm>
          </p:grpSpPr>
          <p:sp>
            <p:nvSpPr>
              <p:cNvPr id="4" name="Rounded Rectangle 3"/>
              <p:cNvSpPr/>
              <p:nvPr/>
            </p:nvSpPr>
            <p:spPr>
              <a:xfrm>
                <a:off x="188131" y="2399026"/>
                <a:ext cx="2414361" cy="3402540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470330" y="3143045"/>
                <a:ext cx="1865643" cy="17543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Tx/>
                  <a:buChar char="-"/>
                </a:pPr>
                <a:r>
                  <a:rPr lang="en-US" dirty="0" smtClean="0">
                    <a:latin typeface="Cambria"/>
                    <a:cs typeface="Cambria"/>
                  </a:rPr>
                  <a:t>DHS</a:t>
                </a:r>
              </a:p>
              <a:p>
                <a:pPr marL="285750" indent="-285750">
                  <a:buFontTx/>
                  <a:buChar char="-"/>
                </a:pPr>
                <a:r>
                  <a:rPr lang="en-US" dirty="0" smtClean="0">
                    <a:latin typeface="Cambria"/>
                    <a:cs typeface="Cambria"/>
                  </a:rPr>
                  <a:t>Ins </a:t>
                </a:r>
                <a:r>
                  <a:rPr lang="en-US" dirty="0" err="1" smtClean="0">
                    <a:latin typeface="Cambria"/>
                    <a:cs typeface="Cambria"/>
                  </a:rPr>
                  <a:t>Dept</a:t>
                </a:r>
                <a:endParaRPr lang="en-US" dirty="0" smtClean="0">
                  <a:latin typeface="Cambria"/>
                  <a:cs typeface="Cambria"/>
                </a:endParaRPr>
              </a:p>
              <a:p>
                <a:pPr marL="285750" indent="-285750">
                  <a:buFontTx/>
                  <a:buChar char="-"/>
                </a:pPr>
                <a:r>
                  <a:rPr lang="en-US" dirty="0" smtClean="0">
                    <a:latin typeface="Cambria"/>
                    <a:cs typeface="Cambria"/>
                  </a:rPr>
                  <a:t>BLR</a:t>
                </a:r>
              </a:p>
              <a:p>
                <a:pPr marL="285750" indent="-285750">
                  <a:buFontTx/>
                  <a:buChar char="-"/>
                </a:pPr>
                <a:r>
                  <a:rPr lang="en-US" dirty="0" smtClean="0">
                    <a:latin typeface="Cambria"/>
                    <a:cs typeface="Cambria"/>
                  </a:rPr>
                  <a:t>Consultants</a:t>
                </a:r>
              </a:p>
              <a:p>
                <a:pPr marL="285750" indent="-285750">
                  <a:buFontTx/>
                  <a:buChar char="-"/>
                </a:pPr>
                <a:r>
                  <a:rPr lang="en-US" dirty="0" smtClean="0">
                    <a:latin typeface="Cambria"/>
                    <a:cs typeface="Cambria"/>
                  </a:rPr>
                  <a:t>Task Force</a:t>
                </a:r>
              </a:p>
              <a:p>
                <a:pPr marL="285750" indent="-285750">
                  <a:buFontTx/>
                  <a:buChar char="-"/>
                </a:pPr>
                <a:r>
                  <a:rPr lang="en-US" dirty="0" smtClean="0">
                    <a:latin typeface="Cambria"/>
                    <a:cs typeface="Cambria"/>
                  </a:rPr>
                  <a:t>Surgeon Gen</a:t>
                </a:r>
              </a:p>
            </p:txBody>
          </p:sp>
        </p:grpSp>
      </p:grpSp>
      <p:grpSp>
        <p:nvGrpSpPr>
          <p:cNvPr id="13" name="Group 12"/>
          <p:cNvGrpSpPr/>
          <p:nvPr/>
        </p:nvGrpSpPr>
        <p:grpSpPr>
          <a:xfrm>
            <a:off x="6407788" y="1527935"/>
            <a:ext cx="2642146" cy="4273631"/>
            <a:chOff x="6407788" y="1527935"/>
            <a:chExt cx="2642146" cy="4273631"/>
          </a:xfrm>
        </p:grpSpPr>
        <p:sp>
          <p:nvSpPr>
            <p:cNvPr id="5" name="Rounded Rectangle 4"/>
            <p:cNvSpPr/>
            <p:nvPr/>
          </p:nvSpPr>
          <p:spPr>
            <a:xfrm>
              <a:off x="6635573" y="2399026"/>
              <a:ext cx="2414361" cy="340254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407788" y="1527935"/>
              <a:ext cx="24613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Where We Want to Be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898174" y="3261421"/>
              <a:ext cx="1971008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en-US" dirty="0" smtClean="0"/>
                <a:t>People of Ark</a:t>
              </a:r>
            </a:p>
            <a:p>
              <a:pPr marL="285750" indent="-285750">
                <a:buFontTx/>
                <a:buChar char="-"/>
              </a:pPr>
              <a:r>
                <a:rPr lang="en-US" dirty="0" smtClean="0"/>
                <a:t>Legislature</a:t>
              </a:r>
            </a:p>
            <a:p>
              <a:pPr marL="285750" indent="-285750">
                <a:buFontTx/>
                <a:buChar char="-"/>
              </a:pPr>
              <a:r>
                <a:rPr lang="en-US" dirty="0" smtClean="0"/>
                <a:t>Governor</a:t>
              </a:r>
            </a:p>
            <a:p>
              <a:pPr marL="285750" indent="-285750">
                <a:buFontTx/>
                <a:buChar char="-"/>
              </a:pPr>
              <a:r>
                <a:rPr lang="en-US" dirty="0" smtClean="0"/>
                <a:t>Task Force</a:t>
              </a:r>
            </a:p>
            <a:p>
              <a:pPr marL="285750" indent="-285750">
                <a:buFontTx/>
                <a:buChar char="-"/>
              </a:pPr>
              <a:r>
                <a:rPr lang="en-US" dirty="0" smtClean="0"/>
                <a:t>Fiscal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932462" y="5934670"/>
            <a:ext cx="5376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622449" y="5934670"/>
            <a:ext cx="5376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142008" y="5934670"/>
            <a:ext cx="5376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 rot="18988020">
            <a:off x="2335973" y="2488829"/>
            <a:ext cx="27162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Political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 rot="18988020">
            <a:off x="3385649" y="4199807"/>
            <a:ext cx="32221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Deadlines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 rot="18988020">
            <a:off x="2763142" y="3344564"/>
            <a:ext cx="32326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Resources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2612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5" grpId="0"/>
      <p:bldP spid="26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929531"/>
          </a:xfrm>
        </p:spPr>
        <p:txBody>
          <a:bodyPr/>
          <a:lstStyle/>
          <a:p>
            <a:r>
              <a:rPr lang="en-US" dirty="0" smtClean="0"/>
              <a:t>Healthcare Reform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01685" y="1986438"/>
            <a:ext cx="8340520" cy="406600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How much are we spending now? State/Fed</a:t>
            </a:r>
          </a:p>
          <a:p>
            <a:pPr algn="ctr"/>
            <a:r>
              <a:rPr lang="en-US" dirty="0" smtClean="0"/>
              <a:t>How many people are we covering? </a:t>
            </a:r>
            <a:endParaRPr lang="en-US" dirty="0"/>
          </a:p>
          <a:p>
            <a:pPr algn="ctr"/>
            <a:r>
              <a:rPr lang="en-US" dirty="0" smtClean="0"/>
              <a:t>Who is required to be covered by Fed Law?</a:t>
            </a:r>
          </a:p>
          <a:p>
            <a:pPr algn="ctr"/>
            <a:r>
              <a:rPr lang="en-US" dirty="0" smtClean="0"/>
              <a:t>How do we compare with other states?</a:t>
            </a:r>
          </a:p>
          <a:p>
            <a:pPr algn="ctr"/>
            <a:r>
              <a:rPr lang="en-US" dirty="0" smtClean="0"/>
              <a:t>What are trends in spending?</a:t>
            </a:r>
          </a:p>
          <a:p>
            <a:pPr algn="ctr"/>
            <a:r>
              <a:rPr lang="en-US" dirty="0" smtClean="0"/>
              <a:t>How do are trends relate to trends in revenue increases?</a:t>
            </a:r>
          </a:p>
          <a:p>
            <a:pPr algn="ctr"/>
            <a:r>
              <a:rPr lang="en-US" dirty="0" smtClean="0"/>
              <a:t>How does Health of Arkansans compare to other state?</a:t>
            </a:r>
          </a:p>
          <a:p>
            <a:pPr algn="ctr"/>
            <a:r>
              <a:rPr lang="en-US" dirty="0" smtClean="0"/>
              <a:t>How efficient is our program administration compared to other states?</a:t>
            </a:r>
          </a:p>
          <a:p>
            <a:pPr algn="ctr"/>
            <a:r>
              <a:rPr lang="en-US" dirty="0" smtClean="0"/>
              <a:t>What group of people consume most dollars?</a:t>
            </a:r>
          </a:p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307986" y="1366228"/>
            <a:ext cx="2461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Where We Are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4130707" y="5973694"/>
            <a:ext cx="5376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737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Healthcare Reform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90181" y="1986438"/>
            <a:ext cx="8156405" cy="406600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Improve Health of Arkansans</a:t>
            </a:r>
          </a:p>
          <a:p>
            <a:pPr algn="ctr"/>
            <a:r>
              <a:rPr lang="en-US" dirty="0" smtClean="0"/>
              <a:t>Decrease Cost of Program</a:t>
            </a:r>
          </a:p>
          <a:p>
            <a:pPr algn="ctr"/>
            <a:r>
              <a:rPr lang="en-US" dirty="0" smtClean="0"/>
              <a:t>Superior care to those in need</a:t>
            </a:r>
          </a:p>
          <a:p>
            <a:pPr algn="ctr"/>
            <a:r>
              <a:rPr lang="en-US" dirty="0" smtClean="0"/>
              <a:t>Incentives for private ins (jobs)</a:t>
            </a:r>
          </a:p>
          <a:p>
            <a:pPr algn="ctr"/>
            <a:r>
              <a:rPr lang="en-US" dirty="0" smtClean="0"/>
              <a:t>Access for rural areas</a:t>
            </a:r>
          </a:p>
          <a:p>
            <a:pPr algn="ctr"/>
            <a:r>
              <a:rPr lang="en-US" dirty="0" smtClean="0"/>
              <a:t>Protect State Budget</a:t>
            </a:r>
          </a:p>
          <a:p>
            <a:pPr algn="ctr"/>
            <a:r>
              <a:rPr lang="en-US" dirty="0" smtClean="0"/>
              <a:t>Attractive market for providers</a:t>
            </a:r>
          </a:p>
          <a:p>
            <a:pPr algn="ctr"/>
            <a:r>
              <a:rPr lang="en-US" dirty="0" smtClean="0"/>
              <a:t>???</a:t>
            </a:r>
          </a:p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978747" y="1366228"/>
            <a:ext cx="3260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WHERE WE WANT TO BE 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4130707" y="5973694"/>
            <a:ext cx="5376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98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ounded Rectangle 23"/>
          <p:cNvSpPr/>
          <p:nvPr/>
        </p:nvSpPr>
        <p:spPr>
          <a:xfrm>
            <a:off x="2900369" y="2273587"/>
            <a:ext cx="3507419" cy="3661083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0813" cy="1429871"/>
          </a:xfrm>
        </p:spPr>
        <p:txBody>
          <a:bodyPr/>
          <a:lstStyle/>
          <a:p>
            <a:r>
              <a:rPr lang="en-US" dirty="0" smtClean="0"/>
              <a:t>Healthcare Reform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3076839" y="2273587"/>
            <a:ext cx="3119856" cy="3527979"/>
            <a:chOff x="3076839" y="2587185"/>
            <a:chExt cx="3119856" cy="3527979"/>
          </a:xfrm>
        </p:grpSpPr>
        <p:sp>
          <p:nvSpPr>
            <p:cNvPr id="7" name="Striped Right Arrow 6"/>
            <p:cNvSpPr/>
            <p:nvPr/>
          </p:nvSpPr>
          <p:spPr>
            <a:xfrm>
              <a:off x="3076839" y="2587185"/>
              <a:ext cx="3119856" cy="627196"/>
            </a:xfrm>
            <a:prstGeom prst="striped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Reform Medicaid</a:t>
              </a:r>
              <a:endParaRPr lang="en-US" dirty="0"/>
            </a:p>
          </p:txBody>
        </p:sp>
        <p:sp>
          <p:nvSpPr>
            <p:cNvPr id="8" name="Striped Right Arrow 7"/>
            <p:cNvSpPr/>
            <p:nvPr/>
          </p:nvSpPr>
          <p:spPr>
            <a:xfrm>
              <a:off x="3076839" y="3312381"/>
              <a:ext cx="3119856" cy="627196"/>
            </a:xfrm>
            <a:prstGeom prst="striped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Waivers</a:t>
              </a:r>
              <a:endParaRPr lang="en-US" dirty="0"/>
            </a:p>
          </p:txBody>
        </p:sp>
        <p:sp>
          <p:nvSpPr>
            <p:cNvPr id="9" name="Striped Right Arrow 8"/>
            <p:cNvSpPr/>
            <p:nvPr/>
          </p:nvSpPr>
          <p:spPr>
            <a:xfrm>
              <a:off x="3076839" y="4037577"/>
              <a:ext cx="3119856" cy="627196"/>
            </a:xfrm>
            <a:prstGeom prst="striped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Incentives</a:t>
              </a:r>
              <a:endParaRPr lang="en-US" dirty="0"/>
            </a:p>
          </p:txBody>
        </p:sp>
        <p:sp>
          <p:nvSpPr>
            <p:cNvPr id="10" name="Striped Right Arrow 9"/>
            <p:cNvSpPr/>
            <p:nvPr/>
          </p:nvSpPr>
          <p:spPr>
            <a:xfrm>
              <a:off x="3076839" y="4762773"/>
              <a:ext cx="3119856" cy="627196"/>
            </a:xfrm>
            <a:prstGeom prst="striped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New Requirements</a:t>
              </a:r>
              <a:endParaRPr lang="en-US" dirty="0"/>
            </a:p>
          </p:txBody>
        </p:sp>
        <p:sp>
          <p:nvSpPr>
            <p:cNvPr id="11" name="Striped Right Arrow 10"/>
            <p:cNvSpPr/>
            <p:nvPr/>
          </p:nvSpPr>
          <p:spPr>
            <a:xfrm>
              <a:off x="3076839" y="5487968"/>
              <a:ext cx="3119856" cy="627196"/>
            </a:xfrm>
            <a:prstGeom prst="striped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???? </a:t>
              </a:r>
              <a:endParaRPr lang="en-US" dirty="0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366321" y="1527935"/>
            <a:ext cx="2461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Actions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4142008" y="5934670"/>
            <a:ext cx="5376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 rot="18988020">
            <a:off x="2335973" y="2488829"/>
            <a:ext cx="27162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Political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 rot="18988020">
            <a:off x="3385649" y="4199807"/>
            <a:ext cx="32221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Deadlines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 rot="18988020">
            <a:off x="2950302" y="3166746"/>
            <a:ext cx="32326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Resources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31108" y="1105868"/>
            <a:ext cx="4751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Report Due Dec 15/</a:t>
            </a:r>
            <a:r>
              <a:rPr lang="en-US" dirty="0" err="1" smtClean="0"/>
              <a:t>Spcecial</a:t>
            </a:r>
            <a:r>
              <a:rPr lang="en-US" dirty="0" smtClean="0"/>
              <a:t> Session/Waiver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59626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0813" cy="1429871"/>
          </a:xfrm>
        </p:spPr>
        <p:txBody>
          <a:bodyPr/>
          <a:lstStyle/>
          <a:p>
            <a:r>
              <a:rPr lang="en-US" dirty="0" smtClean="0"/>
              <a:t>Healthcare Reform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2900369" y="1527935"/>
            <a:ext cx="3507419" cy="4406735"/>
            <a:chOff x="2900369" y="1527935"/>
            <a:chExt cx="3507419" cy="4406735"/>
          </a:xfrm>
        </p:grpSpPr>
        <p:grpSp>
          <p:nvGrpSpPr>
            <p:cNvPr id="15" name="Group 14"/>
            <p:cNvGrpSpPr/>
            <p:nvPr/>
          </p:nvGrpSpPr>
          <p:grpSpPr>
            <a:xfrm>
              <a:off x="2900369" y="2273587"/>
              <a:ext cx="3507419" cy="3661083"/>
              <a:chOff x="2900369" y="2273587"/>
              <a:chExt cx="3507419" cy="3661083"/>
            </a:xfrm>
          </p:grpSpPr>
          <p:sp>
            <p:nvSpPr>
              <p:cNvPr id="24" name="Rounded Rectangle 23"/>
              <p:cNvSpPr/>
              <p:nvPr/>
            </p:nvSpPr>
            <p:spPr>
              <a:xfrm>
                <a:off x="2900369" y="2273587"/>
                <a:ext cx="3507419" cy="3661083"/>
              </a:xfrm>
              <a:prstGeom prst="round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3076839" y="2273587"/>
                <a:ext cx="3119856" cy="3527979"/>
                <a:chOff x="3076839" y="2587185"/>
                <a:chExt cx="3119856" cy="3527979"/>
              </a:xfrm>
            </p:grpSpPr>
            <p:sp>
              <p:nvSpPr>
                <p:cNvPr id="7" name="Striped Right Arrow 6"/>
                <p:cNvSpPr/>
                <p:nvPr/>
              </p:nvSpPr>
              <p:spPr>
                <a:xfrm>
                  <a:off x="3076839" y="2587185"/>
                  <a:ext cx="3119856" cy="627196"/>
                </a:xfrm>
                <a:prstGeom prst="stripedRightArrow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/>
                    <a:t>Reform Medicaid</a:t>
                  </a:r>
                  <a:endParaRPr lang="en-US" dirty="0"/>
                </a:p>
              </p:txBody>
            </p:sp>
            <p:sp>
              <p:nvSpPr>
                <p:cNvPr id="8" name="Striped Right Arrow 7"/>
                <p:cNvSpPr/>
                <p:nvPr/>
              </p:nvSpPr>
              <p:spPr>
                <a:xfrm>
                  <a:off x="3076839" y="3312381"/>
                  <a:ext cx="3119856" cy="627196"/>
                </a:xfrm>
                <a:prstGeom prst="stripedRightArrow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/>
                    <a:t>Waivers</a:t>
                  </a:r>
                  <a:endParaRPr lang="en-US" dirty="0"/>
                </a:p>
              </p:txBody>
            </p:sp>
            <p:sp>
              <p:nvSpPr>
                <p:cNvPr id="9" name="Striped Right Arrow 8"/>
                <p:cNvSpPr/>
                <p:nvPr/>
              </p:nvSpPr>
              <p:spPr>
                <a:xfrm>
                  <a:off x="3076839" y="4037577"/>
                  <a:ext cx="3119856" cy="627196"/>
                </a:xfrm>
                <a:prstGeom prst="stripedRightArrow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/>
                    <a:t>Incentives</a:t>
                  </a:r>
                  <a:endParaRPr lang="en-US" dirty="0"/>
                </a:p>
              </p:txBody>
            </p:sp>
            <p:sp>
              <p:nvSpPr>
                <p:cNvPr id="10" name="Striped Right Arrow 9"/>
                <p:cNvSpPr/>
                <p:nvPr/>
              </p:nvSpPr>
              <p:spPr>
                <a:xfrm>
                  <a:off x="3076839" y="4762773"/>
                  <a:ext cx="3119856" cy="627196"/>
                </a:xfrm>
                <a:prstGeom prst="stripedRightArrow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/>
                    <a:t>New Requirements</a:t>
                  </a:r>
                  <a:endParaRPr lang="en-US" dirty="0"/>
                </a:p>
              </p:txBody>
            </p:sp>
            <p:sp>
              <p:nvSpPr>
                <p:cNvPr id="11" name="Striped Right Arrow 10"/>
                <p:cNvSpPr/>
                <p:nvPr/>
              </p:nvSpPr>
              <p:spPr>
                <a:xfrm>
                  <a:off x="3076839" y="5487968"/>
                  <a:ext cx="3119856" cy="627196"/>
                </a:xfrm>
                <a:prstGeom prst="stripedRightArrow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/>
                    <a:t>???? </a:t>
                  </a:r>
                  <a:endParaRPr lang="en-US" dirty="0"/>
                </a:p>
              </p:txBody>
            </p:sp>
          </p:grpSp>
        </p:grpSp>
        <p:sp>
          <p:nvSpPr>
            <p:cNvPr id="17" name="TextBox 16"/>
            <p:cNvSpPr txBox="1"/>
            <p:nvPr/>
          </p:nvSpPr>
          <p:spPr>
            <a:xfrm>
              <a:off x="3366321" y="1527935"/>
              <a:ext cx="24613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Actions</a:t>
              </a:r>
              <a:endParaRPr lang="en-US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41098" y="1527935"/>
            <a:ext cx="2461394" cy="4273631"/>
            <a:chOff x="141098" y="1527935"/>
            <a:chExt cx="2461394" cy="4273631"/>
          </a:xfrm>
        </p:grpSpPr>
        <p:sp>
          <p:nvSpPr>
            <p:cNvPr id="14" name="TextBox 13"/>
            <p:cNvSpPr txBox="1"/>
            <p:nvPr/>
          </p:nvSpPr>
          <p:spPr>
            <a:xfrm>
              <a:off x="141098" y="1527935"/>
              <a:ext cx="24613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Where We Are</a:t>
              </a:r>
              <a:endParaRPr lang="en-US" dirty="0"/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188131" y="2399026"/>
              <a:ext cx="2414361" cy="3402540"/>
              <a:chOff x="188131" y="2399026"/>
              <a:chExt cx="2414361" cy="3402540"/>
            </a:xfrm>
          </p:grpSpPr>
          <p:sp>
            <p:nvSpPr>
              <p:cNvPr id="4" name="Rounded Rectangle 3"/>
              <p:cNvSpPr/>
              <p:nvPr/>
            </p:nvSpPr>
            <p:spPr>
              <a:xfrm>
                <a:off x="188131" y="2399026"/>
                <a:ext cx="2414361" cy="3402540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470330" y="3143045"/>
                <a:ext cx="1865643" cy="17543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Tx/>
                  <a:buChar char="-"/>
                </a:pPr>
                <a:r>
                  <a:rPr lang="en-US" dirty="0" smtClean="0">
                    <a:latin typeface="Cambria"/>
                    <a:cs typeface="Cambria"/>
                  </a:rPr>
                  <a:t>DHS</a:t>
                </a:r>
              </a:p>
              <a:p>
                <a:pPr marL="285750" indent="-285750">
                  <a:buFontTx/>
                  <a:buChar char="-"/>
                </a:pPr>
                <a:r>
                  <a:rPr lang="en-US" dirty="0" smtClean="0">
                    <a:latin typeface="Cambria"/>
                    <a:cs typeface="Cambria"/>
                  </a:rPr>
                  <a:t>Ins </a:t>
                </a:r>
                <a:r>
                  <a:rPr lang="en-US" dirty="0" err="1" smtClean="0">
                    <a:latin typeface="Cambria"/>
                    <a:cs typeface="Cambria"/>
                  </a:rPr>
                  <a:t>Dept</a:t>
                </a:r>
                <a:endParaRPr lang="en-US" dirty="0" smtClean="0">
                  <a:latin typeface="Cambria"/>
                  <a:cs typeface="Cambria"/>
                </a:endParaRPr>
              </a:p>
              <a:p>
                <a:pPr marL="285750" indent="-285750">
                  <a:buFontTx/>
                  <a:buChar char="-"/>
                </a:pPr>
                <a:r>
                  <a:rPr lang="en-US" dirty="0" smtClean="0">
                    <a:latin typeface="Cambria"/>
                    <a:cs typeface="Cambria"/>
                  </a:rPr>
                  <a:t>BLR</a:t>
                </a:r>
              </a:p>
              <a:p>
                <a:pPr marL="285750" indent="-285750">
                  <a:buFontTx/>
                  <a:buChar char="-"/>
                </a:pPr>
                <a:r>
                  <a:rPr lang="en-US" dirty="0" smtClean="0">
                    <a:latin typeface="Cambria"/>
                    <a:cs typeface="Cambria"/>
                  </a:rPr>
                  <a:t>Consultants</a:t>
                </a:r>
              </a:p>
              <a:p>
                <a:pPr marL="285750" indent="-285750">
                  <a:buFontTx/>
                  <a:buChar char="-"/>
                </a:pPr>
                <a:r>
                  <a:rPr lang="en-US" dirty="0" smtClean="0">
                    <a:latin typeface="Cambria"/>
                    <a:cs typeface="Cambria"/>
                  </a:rPr>
                  <a:t>Task Force</a:t>
                </a:r>
              </a:p>
              <a:p>
                <a:pPr marL="285750" indent="-285750">
                  <a:buFontTx/>
                  <a:buChar char="-"/>
                </a:pPr>
                <a:r>
                  <a:rPr lang="en-US" dirty="0" smtClean="0">
                    <a:latin typeface="Cambria"/>
                    <a:cs typeface="Cambria"/>
                  </a:rPr>
                  <a:t>Surgeon Gen</a:t>
                </a:r>
              </a:p>
            </p:txBody>
          </p:sp>
        </p:grpSp>
      </p:grpSp>
      <p:grpSp>
        <p:nvGrpSpPr>
          <p:cNvPr id="13" name="Group 12"/>
          <p:cNvGrpSpPr/>
          <p:nvPr/>
        </p:nvGrpSpPr>
        <p:grpSpPr>
          <a:xfrm>
            <a:off x="6407788" y="1527935"/>
            <a:ext cx="2642146" cy="4273631"/>
            <a:chOff x="6407788" y="1527935"/>
            <a:chExt cx="2642146" cy="4273631"/>
          </a:xfrm>
        </p:grpSpPr>
        <p:sp>
          <p:nvSpPr>
            <p:cNvPr id="5" name="Rounded Rectangle 4"/>
            <p:cNvSpPr/>
            <p:nvPr/>
          </p:nvSpPr>
          <p:spPr>
            <a:xfrm>
              <a:off x="6635573" y="2399026"/>
              <a:ext cx="2414361" cy="340254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407788" y="1527935"/>
              <a:ext cx="24613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Where We Want to Be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898174" y="3261421"/>
              <a:ext cx="1971008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Tx/>
                <a:buChar char="-"/>
              </a:pPr>
              <a:r>
                <a:rPr lang="en-US" dirty="0" smtClean="0"/>
                <a:t>People of Ark</a:t>
              </a:r>
            </a:p>
            <a:p>
              <a:pPr marL="285750" indent="-285750">
                <a:buFontTx/>
                <a:buChar char="-"/>
              </a:pPr>
              <a:r>
                <a:rPr lang="en-US" dirty="0" smtClean="0"/>
                <a:t>Legislature</a:t>
              </a:r>
            </a:p>
            <a:p>
              <a:pPr marL="285750" indent="-285750">
                <a:buFontTx/>
                <a:buChar char="-"/>
              </a:pPr>
              <a:r>
                <a:rPr lang="en-US" dirty="0" smtClean="0"/>
                <a:t>Governor</a:t>
              </a:r>
            </a:p>
            <a:p>
              <a:pPr marL="285750" indent="-285750">
                <a:buFontTx/>
                <a:buChar char="-"/>
              </a:pPr>
              <a:r>
                <a:rPr lang="en-US" dirty="0" smtClean="0"/>
                <a:t>Task Force</a:t>
              </a:r>
            </a:p>
            <a:p>
              <a:pPr marL="285750" indent="-285750">
                <a:buFontTx/>
                <a:buChar char="-"/>
              </a:pPr>
              <a:r>
                <a:rPr lang="en-US" dirty="0" smtClean="0"/>
                <a:t>Fiscal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932462" y="5934670"/>
            <a:ext cx="5376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622449" y="5934670"/>
            <a:ext cx="5376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142008" y="5934670"/>
            <a:ext cx="5376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 rot="18988020">
            <a:off x="2335973" y="2488829"/>
            <a:ext cx="27162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Political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 rot="18988020">
            <a:off x="3385649" y="4199807"/>
            <a:ext cx="32221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Deadlines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 rot="18988020">
            <a:off x="2763142" y="3344564"/>
            <a:ext cx="32326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Resources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58616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ory">
  <a:themeElements>
    <a:clrScheme name="Story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Story">
      <a:maj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Story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50000"/>
                <a:lumMod val="120000"/>
              </a:schemeClr>
              <a:schemeClr val="phClr">
                <a:satMod val="350000"/>
                <a:lumMod val="150000"/>
              </a:schemeClr>
            </a:duotone>
          </a:blip>
          <a:tile tx="0" ty="0" sx="20000" sy="20000" flip="none" algn="ctr"/>
        </a:blipFill>
        <a:gradFill rotWithShape="1">
          <a:gsLst>
            <a:gs pos="0">
              <a:schemeClr val="phClr">
                <a:shade val="20000"/>
                <a:satMod val="130000"/>
              </a:schemeClr>
            </a:gs>
            <a:gs pos="5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200000"/>
                <a:lumMod val="12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2100000" sx="104000" sy="104000" algn="br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127000" dist="63500" dir="5400000" sx="103000" sy="103000" rotWithShape="0">
              <a:srgbClr val="000000">
                <a:alpha val="75000"/>
              </a:srgbClr>
            </a:outerShdw>
          </a:effectLst>
          <a:scene3d>
            <a:camera prst="perspectiveFront" fov="3000000"/>
            <a:lightRig rig="balanced" dir="t">
              <a:rot lat="0" lon="0" rev="18000000"/>
            </a:lightRig>
          </a:scene3d>
          <a:sp3d prstMaterial="plastic">
            <a:bevelT w="254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50000"/>
              </a:schemeClr>
              <a:schemeClr val="phClr">
                <a:tint val="60000"/>
                <a:satMod val="4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325DBD6-BEDC-43E9-9A19-46C7BC66CF7E}"/>
</file>

<file path=customXml/itemProps2.xml><?xml version="1.0" encoding="utf-8"?>
<ds:datastoreItem xmlns:ds="http://schemas.openxmlformats.org/officeDocument/2006/customXml" ds:itemID="{D89A8C2C-FCBF-4E8F-99B5-8C038ED39CC0}"/>
</file>

<file path=customXml/itemProps3.xml><?xml version="1.0" encoding="utf-8"?>
<ds:datastoreItem xmlns:ds="http://schemas.openxmlformats.org/officeDocument/2006/customXml" ds:itemID="{DED25C55-5980-4DC2-80B0-44F25BFFAB16}"/>
</file>

<file path=docProps/app.xml><?xml version="1.0" encoding="utf-8"?>
<Properties xmlns="http://schemas.openxmlformats.org/officeDocument/2006/extended-properties" xmlns:vt="http://schemas.openxmlformats.org/officeDocument/2006/docPropsVTypes">
  <Template>Story.thmx</Template>
  <TotalTime>68</TotalTime>
  <Words>235</Words>
  <Application>Microsoft Office PowerPoint</Application>
  <PresentationFormat>On-screen Show (4:3)</PresentationFormat>
  <Paragraphs>89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Story</vt:lpstr>
      <vt:lpstr>Health Reform Task Force</vt:lpstr>
      <vt:lpstr>Healthcare Reform</vt:lpstr>
      <vt:lpstr>Healthcare Reform</vt:lpstr>
      <vt:lpstr>Healthcare Reform</vt:lpstr>
      <vt:lpstr>Healthcare Reform</vt:lpstr>
      <vt:lpstr>Healthcare Reform</vt:lpstr>
    </vt:vector>
  </TitlesOfParts>
  <Company>Hendren Plastics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Reform Task Force</dc:title>
  <dc:creator>Jim Hendren</dc:creator>
  <cp:lastModifiedBy>Phil Price</cp:lastModifiedBy>
  <cp:revision>8</cp:revision>
  <dcterms:created xsi:type="dcterms:W3CDTF">2015-03-14T15:10:20Z</dcterms:created>
  <dcterms:modified xsi:type="dcterms:W3CDTF">2015-03-20T19:10:16Z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0x01010082B2ED57DFC55F42BB00BB5B4AB0CA42</vt:lpwstr>
  </property>
  <property fmtid="{D5CDD505-2E9C-101B-9397-08002B2CF9AE}" pid="3" name="TemplateUrl">
    <vt:lpwstr/>
  </property>
  <property fmtid="{D5CDD505-2E9C-101B-9397-08002B2CF9AE}" pid="4" name="Order">
    <vt:r8>3722100</vt:r8>
  </property>
  <property fmtid="{D5CDD505-2E9C-101B-9397-08002B2CF9AE}" pid="5" name="URL">
    <vt:lpwstr/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_SourceUrl">
    <vt:lpwstr/>
  </property>
  <property fmtid="{D5CDD505-2E9C-101B-9397-08002B2CF9AE}" pid="9" name="_SharedFileIndex">
    <vt:lpwstr/>
  </property>
</Properties>
</file>